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61" r:id="rId3"/>
  </p:sldMasterIdLst>
  <p:notesMasterIdLst>
    <p:notesMasterId r:id="rId83"/>
  </p:notesMasterIdLst>
  <p:handoutMasterIdLst>
    <p:handoutMasterId r:id="rId84"/>
  </p:handoutMasterIdLst>
  <p:sldIdLst>
    <p:sldId id="278" r:id="rId4"/>
    <p:sldId id="562" r:id="rId5"/>
    <p:sldId id="340"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31" r:id="rId19"/>
    <p:sldId id="532" r:id="rId20"/>
    <p:sldId id="533" r:id="rId21"/>
    <p:sldId id="534" r:id="rId22"/>
    <p:sldId id="536" r:id="rId23"/>
    <p:sldId id="558" r:id="rId24"/>
    <p:sldId id="537" r:id="rId25"/>
    <p:sldId id="538" r:id="rId26"/>
    <p:sldId id="539" r:id="rId27"/>
    <p:sldId id="540" r:id="rId28"/>
    <p:sldId id="541" r:id="rId29"/>
    <p:sldId id="563"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6" r:id="rId45"/>
    <p:sldId id="434" r:id="rId46"/>
    <p:sldId id="467" r:id="rId47"/>
    <p:sldId id="436" r:id="rId48"/>
    <p:sldId id="437" r:id="rId49"/>
    <p:sldId id="438" r:id="rId50"/>
    <p:sldId id="439" r:id="rId51"/>
    <p:sldId id="440" r:id="rId52"/>
    <p:sldId id="441" r:id="rId53"/>
    <p:sldId id="442" r:id="rId54"/>
    <p:sldId id="443" r:id="rId55"/>
    <p:sldId id="444" r:id="rId56"/>
    <p:sldId id="559" r:id="rId57"/>
    <p:sldId id="511" r:id="rId58"/>
    <p:sldId id="446" r:id="rId59"/>
    <p:sldId id="447" r:id="rId60"/>
    <p:sldId id="448" r:id="rId61"/>
    <p:sldId id="512" r:id="rId62"/>
    <p:sldId id="450" r:id="rId63"/>
    <p:sldId id="513" r:id="rId64"/>
    <p:sldId id="452" r:id="rId65"/>
    <p:sldId id="453" r:id="rId66"/>
    <p:sldId id="454" r:id="rId67"/>
    <p:sldId id="561" r:id="rId68"/>
    <p:sldId id="455" r:id="rId69"/>
    <p:sldId id="466" r:id="rId70"/>
    <p:sldId id="514" r:id="rId71"/>
    <p:sldId id="515" r:id="rId72"/>
    <p:sldId id="458" r:id="rId73"/>
    <p:sldId id="459" r:id="rId74"/>
    <p:sldId id="516" r:id="rId75"/>
    <p:sldId id="517" r:id="rId76"/>
    <p:sldId id="461" r:id="rId77"/>
    <p:sldId id="462" r:id="rId78"/>
    <p:sldId id="463" r:id="rId79"/>
    <p:sldId id="464" r:id="rId80"/>
    <p:sldId id="465" r:id="rId81"/>
    <p:sldId id="518" r:id="rId8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0377" autoAdjust="0"/>
  </p:normalViewPr>
  <p:slideViewPr>
    <p:cSldViewPr snapToGrid="0">
      <p:cViewPr varScale="1">
        <p:scale>
          <a:sx n="73" d="100"/>
          <a:sy n="73" d="100"/>
        </p:scale>
        <p:origin x="11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DB2FC-70D4-4173-828D-639EC93E8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8459E6C-B579-4194-8D03-5C9272EF287D}">
      <dgm:prSet phldrT="[Text]"/>
      <dgm:spPr>
        <a:solidFill>
          <a:schemeClr val="accent1">
            <a:lumMod val="60000"/>
            <a:lumOff val="40000"/>
          </a:schemeClr>
        </a:solidFill>
        <a:ln>
          <a:solidFill>
            <a:schemeClr val="tx1"/>
          </a:solidFill>
        </a:ln>
      </dgm:spPr>
      <dgm:t>
        <a:bodyPr/>
        <a:lstStyle/>
        <a:p>
          <a:r>
            <a:rPr lang="en-US" spc="-1" dirty="0" smtClean="0">
              <a:solidFill>
                <a:schemeClr val="tx1"/>
              </a:solidFill>
              <a:latin typeface="Arial" panose="020B0604020202020204" pitchFamily="34" charset="0"/>
              <a:ea typeface="Calibri"/>
              <a:cs typeface="Arial" panose="020B0604020202020204" pitchFamily="34" charset="0"/>
            </a:rPr>
            <a:t>Investment without analysis is like driving on a highway blindfolded. </a:t>
          </a:r>
        </a:p>
      </dgm:t>
    </dgm:pt>
    <dgm:pt modelId="{216DBC8F-F68C-4699-9CD6-7C64EA1244C6}" type="parTrans" cxnId="{2B102B15-D09B-490E-AA5C-A67DE729A44F}">
      <dgm:prSet/>
      <dgm:spPr/>
      <dgm:t>
        <a:bodyPr/>
        <a:lstStyle/>
        <a:p>
          <a:endParaRPr lang="en-US">
            <a:solidFill>
              <a:schemeClr val="bg1"/>
            </a:solidFill>
          </a:endParaRPr>
        </a:p>
      </dgm:t>
    </dgm:pt>
    <dgm:pt modelId="{5A4BDF2C-9D92-42CB-A483-ECAABF69EBF8}" type="sibTrans" cxnId="{2B102B15-D09B-490E-AA5C-A67DE729A44F}">
      <dgm:prSet/>
      <dgm:spPr/>
      <dgm:t>
        <a:bodyPr/>
        <a:lstStyle/>
        <a:p>
          <a:endParaRPr lang="en-US">
            <a:solidFill>
              <a:schemeClr val="bg1"/>
            </a:solidFill>
          </a:endParaRPr>
        </a:p>
      </dgm:t>
    </dgm:pt>
    <dgm:pt modelId="{1FD453E4-ADD5-4BCC-9466-02F447AA675B}">
      <dgm:prSet phldrT="[Text]"/>
      <dgm:spPr>
        <a:solidFill>
          <a:schemeClr val="accent3">
            <a:lumMod val="60000"/>
            <a:lumOff val="40000"/>
          </a:schemeClr>
        </a:solidFill>
        <a:ln>
          <a:solidFill>
            <a:schemeClr val="tx1"/>
          </a:solidFill>
        </a:ln>
      </dgm:spPr>
      <dgm:t>
        <a:bodyPr/>
        <a:lstStyle/>
        <a:p>
          <a:r>
            <a:rPr lang="en-US" spc="-1" dirty="0" smtClean="0">
              <a:solidFill>
                <a:schemeClr val="tx1"/>
              </a:solidFill>
              <a:latin typeface="Arial" panose="020B0604020202020204" pitchFamily="34" charset="0"/>
              <a:ea typeface="Calibri"/>
              <a:cs typeface="Arial" panose="020B0604020202020204" pitchFamily="34" charset="0"/>
            </a:rPr>
            <a:t>Pro active approach enabling investors to know about the prospective investment.</a:t>
          </a:r>
        </a:p>
      </dgm:t>
    </dgm:pt>
    <dgm:pt modelId="{5ED75BDE-65BD-4BCB-9187-31CAE6E6550D}" type="parTrans" cxnId="{A0F3D433-8B3C-4102-AA6F-AD9AD07284F5}">
      <dgm:prSet/>
      <dgm:spPr/>
      <dgm:t>
        <a:bodyPr/>
        <a:lstStyle/>
        <a:p>
          <a:endParaRPr lang="en-US">
            <a:solidFill>
              <a:schemeClr val="bg1"/>
            </a:solidFill>
          </a:endParaRPr>
        </a:p>
      </dgm:t>
    </dgm:pt>
    <dgm:pt modelId="{EEF8B72D-69ED-436E-8381-5A3607C7B18D}" type="sibTrans" cxnId="{A0F3D433-8B3C-4102-AA6F-AD9AD07284F5}">
      <dgm:prSet/>
      <dgm:spPr/>
      <dgm:t>
        <a:bodyPr/>
        <a:lstStyle/>
        <a:p>
          <a:endParaRPr lang="en-US">
            <a:solidFill>
              <a:schemeClr val="bg1"/>
            </a:solidFill>
          </a:endParaRPr>
        </a:p>
      </dgm:t>
    </dgm:pt>
    <dgm:pt modelId="{D41A2C15-88ED-40DE-9F44-0297B7B10B37}">
      <dgm:prSet phldrT="[Text]"/>
      <dgm:spPr>
        <a:solidFill>
          <a:schemeClr val="bg2">
            <a:lumMod val="75000"/>
          </a:schemeClr>
        </a:solidFill>
        <a:ln>
          <a:solidFill>
            <a:schemeClr val="tx1"/>
          </a:solidFill>
        </a:ln>
      </dgm:spPr>
      <dgm:t>
        <a:bodyPr/>
        <a:lstStyle/>
        <a:p>
          <a:r>
            <a:rPr lang="en-US" spc="-1" dirty="0" smtClean="0">
              <a:solidFill>
                <a:schemeClr val="tx1"/>
              </a:solidFill>
              <a:latin typeface="Arial" panose="020B0604020202020204" pitchFamily="34" charset="0"/>
              <a:ea typeface="Calibri"/>
              <a:cs typeface="Arial" panose="020B0604020202020204" pitchFamily="34" charset="0"/>
            </a:rPr>
            <a:t>Better understanding about the past performance and secure future growth of the investment</a:t>
          </a:r>
          <a:endParaRPr lang="en-US" dirty="0">
            <a:solidFill>
              <a:schemeClr val="tx1"/>
            </a:solidFill>
          </a:endParaRPr>
        </a:p>
      </dgm:t>
    </dgm:pt>
    <dgm:pt modelId="{4776F229-3664-42DE-A840-1F201CFCA8AB}" type="parTrans" cxnId="{A9F5C0F4-F264-4A93-8658-C76AD16EB9F6}">
      <dgm:prSet/>
      <dgm:spPr/>
      <dgm:t>
        <a:bodyPr/>
        <a:lstStyle/>
        <a:p>
          <a:endParaRPr lang="en-US">
            <a:solidFill>
              <a:schemeClr val="bg1"/>
            </a:solidFill>
          </a:endParaRPr>
        </a:p>
      </dgm:t>
    </dgm:pt>
    <dgm:pt modelId="{8E9BB37B-A0FD-43FC-AAFA-3D890B4383BA}" type="sibTrans" cxnId="{A9F5C0F4-F264-4A93-8658-C76AD16EB9F6}">
      <dgm:prSet/>
      <dgm:spPr/>
      <dgm:t>
        <a:bodyPr/>
        <a:lstStyle/>
        <a:p>
          <a:endParaRPr lang="en-US">
            <a:solidFill>
              <a:schemeClr val="bg1"/>
            </a:solidFill>
          </a:endParaRPr>
        </a:p>
      </dgm:t>
    </dgm:pt>
    <dgm:pt modelId="{8D3AF1F0-3F59-4E7A-A381-F3BB53DDD117}" type="pres">
      <dgm:prSet presAssocID="{A05DB2FC-70D4-4173-828D-639EC93E87ED}" presName="diagram" presStyleCnt="0">
        <dgm:presLayoutVars>
          <dgm:dir/>
          <dgm:resizeHandles val="exact"/>
        </dgm:presLayoutVars>
      </dgm:prSet>
      <dgm:spPr/>
      <dgm:t>
        <a:bodyPr/>
        <a:lstStyle/>
        <a:p>
          <a:endParaRPr lang="en-US"/>
        </a:p>
      </dgm:t>
    </dgm:pt>
    <dgm:pt modelId="{474B5812-7957-49F6-8DD8-1865CE3D60E2}" type="pres">
      <dgm:prSet presAssocID="{88459E6C-B579-4194-8D03-5C9272EF287D}" presName="node" presStyleLbl="node1" presStyleIdx="0" presStyleCnt="3">
        <dgm:presLayoutVars>
          <dgm:bulletEnabled val="1"/>
        </dgm:presLayoutVars>
      </dgm:prSet>
      <dgm:spPr/>
      <dgm:t>
        <a:bodyPr/>
        <a:lstStyle/>
        <a:p>
          <a:endParaRPr lang="en-US"/>
        </a:p>
      </dgm:t>
    </dgm:pt>
    <dgm:pt modelId="{AEC114E0-DE4E-4A32-8B87-DEC14481B80B}" type="pres">
      <dgm:prSet presAssocID="{5A4BDF2C-9D92-42CB-A483-ECAABF69EBF8}" presName="sibTrans" presStyleCnt="0"/>
      <dgm:spPr/>
    </dgm:pt>
    <dgm:pt modelId="{8C2D656C-6DD4-4D06-ADEF-B2F1F9880B9F}" type="pres">
      <dgm:prSet presAssocID="{1FD453E4-ADD5-4BCC-9466-02F447AA675B}" presName="node" presStyleLbl="node1" presStyleIdx="1" presStyleCnt="3" custLinFactNeighborX="15788">
        <dgm:presLayoutVars>
          <dgm:bulletEnabled val="1"/>
        </dgm:presLayoutVars>
      </dgm:prSet>
      <dgm:spPr/>
      <dgm:t>
        <a:bodyPr/>
        <a:lstStyle/>
        <a:p>
          <a:endParaRPr lang="en-US"/>
        </a:p>
      </dgm:t>
    </dgm:pt>
    <dgm:pt modelId="{D9C8211D-9399-4665-94EC-627BA5D3FA8D}" type="pres">
      <dgm:prSet presAssocID="{EEF8B72D-69ED-436E-8381-5A3607C7B18D}" presName="sibTrans" presStyleCnt="0"/>
      <dgm:spPr/>
    </dgm:pt>
    <dgm:pt modelId="{0F178B92-8A59-42F5-BC06-272E2A664D91}" type="pres">
      <dgm:prSet presAssocID="{D41A2C15-88ED-40DE-9F44-0297B7B10B37}" presName="node" presStyleLbl="node1" presStyleIdx="2" presStyleCnt="3">
        <dgm:presLayoutVars>
          <dgm:bulletEnabled val="1"/>
        </dgm:presLayoutVars>
      </dgm:prSet>
      <dgm:spPr/>
      <dgm:t>
        <a:bodyPr/>
        <a:lstStyle/>
        <a:p>
          <a:endParaRPr lang="en-US"/>
        </a:p>
      </dgm:t>
    </dgm:pt>
  </dgm:ptLst>
  <dgm:cxnLst>
    <dgm:cxn modelId="{A0F3D433-8B3C-4102-AA6F-AD9AD07284F5}" srcId="{A05DB2FC-70D4-4173-828D-639EC93E87ED}" destId="{1FD453E4-ADD5-4BCC-9466-02F447AA675B}" srcOrd="1" destOrd="0" parTransId="{5ED75BDE-65BD-4BCB-9187-31CAE6E6550D}" sibTransId="{EEF8B72D-69ED-436E-8381-5A3607C7B18D}"/>
    <dgm:cxn modelId="{A9F5C0F4-F264-4A93-8658-C76AD16EB9F6}" srcId="{A05DB2FC-70D4-4173-828D-639EC93E87ED}" destId="{D41A2C15-88ED-40DE-9F44-0297B7B10B37}" srcOrd="2" destOrd="0" parTransId="{4776F229-3664-42DE-A840-1F201CFCA8AB}" sibTransId="{8E9BB37B-A0FD-43FC-AAFA-3D890B4383BA}"/>
    <dgm:cxn modelId="{9F558DDF-A090-4251-92DD-8C9D2C6B9663}" type="presOf" srcId="{A05DB2FC-70D4-4173-828D-639EC93E87ED}" destId="{8D3AF1F0-3F59-4E7A-A381-F3BB53DDD117}" srcOrd="0" destOrd="0" presId="urn:microsoft.com/office/officeart/2005/8/layout/default"/>
    <dgm:cxn modelId="{39455920-9A2D-4BFF-81E1-DED4CBC97063}" type="presOf" srcId="{88459E6C-B579-4194-8D03-5C9272EF287D}" destId="{474B5812-7957-49F6-8DD8-1865CE3D60E2}" srcOrd="0" destOrd="0" presId="urn:microsoft.com/office/officeart/2005/8/layout/default"/>
    <dgm:cxn modelId="{2B102B15-D09B-490E-AA5C-A67DE729A44F}" srcId="{A05DB2FC-70D4-4173-828D-639EC93E87ED}" destId="{88459E6C-B579-4194-8D03-5C9272EF287D}" srcOrd="0" destOrd="0" parTransId="{216DBC8F-F68C-4699-9CD6-7C64EA1244C6}" sibTransId="{5A4BDF2C-9D92-42CB-A483-ECAABF69EBF8}"/>
    <dgm:cxn modelId="{9FB20756-298E-4BAB-A284-817A3CF80550}" type="presOf" srcId="{D41A2C15-88ED-40DE-9F44-0297B7B10B37}" destId="{0F178B92-8A59-42F5-BC06-272E2A664D91}" srcOrd="0" destOrd="0" presId="urn:microsoft.com/office/officeart/2005/8/layout/default"/>
    <dgm:cxn modelId="{5067ECA4-A46F-46D2-B3B7-12B0F058FCC1}" type="presOf" srcId="{1FD453E4-ADD5-4BCC-9466-02F447AA675B}" destId="{8C2D656C-6DD4-4D06-ADEF-B2F1F9880B9F}" srcOrd="0" destOrd="0" presId="urn:microsoft.com/office/officeart/2005/8/layout/default"/>
    <dgm:cxn modelId="{5E3E26A8-73B2-4067-B8A8-83838D4D3739}" type="presParOf" srcId="{8D3AF1F0-3F59-4E7A-A381-F3BB53DDD117}" destId="{474B5812-7957-49F6-8DD8-1865CE3D60E2}" srcOrd="0" destOrd="0" presId="urn:microsoft.com/office/officeart/2005/8/layout/default"/>
    <dgm:cxn modelId="{EF9849E2-F6D0-416E-B277-AB893B079BB2}" type="presParOf" srcId="{8D3AF1F0-3F59-4E7A-A381-F3BB53DDD117}" destId="{AEC114E0-DE4E-4A32-8B87-DEC14481B80B}" srcOrd="1" destOrd="0" presId="urn:microsoft.com/office/officeart/2005/8/layout/default"/>
    <dgm:cxn modelId="{048D711E-30C7-4905-81DB-903B6E2C6AE8}" type="presParOf" srcId="{8D3AF1F0-3F59-4E7A-A381-F3BB53DDD117}" destId="{8C2D656C-6DD4-4D06-ADEF-B2F1F9880B9F}" srcOrd="2" destOrd="0" presId="urn:microsoft.com/office/officeart/2005/8/layout/default"/>
    <dgm:cxn modelId="{E56C6188-3CF3-499F-8660-98710A3C869E}" type="presParOf" srcId="{8D3AF1F0-3F59-4E7A-A381-F3BB53DDD117}" destId="{D9C8211D-9399-4665-94EC-627BA5D3FA8D}" srcOrd="3" destOrd="0" presId="urn:microsoft.com/office/officeart/2005/8/layout/default"/>
    <dgm:cxn modelId="{832C4A37-DF76-4B56-A7DC-A82ADFF6EBE4}" type="presParOf" srcId="{8D3AF1F0-3F59-4E7A-A381-F3BB53DDD117}" destId="{0F178B92-8A59-42F5-BC06-272E2A664D9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F7FC09-ED57-4C90-A31D-ABF28AC419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F25898D-1A97-423D-907F-46818315674B}">
      <dgm:prSet phldrT="[Text]" custT="1"/>
      <dgm:spPr>
        <a:ln>
          <a:solidFill>
            <a:schemeClr val="tx1"/>
          </a:solidFill>
        </a:ln>
      </dgm:spPr>
      <dgm:t>
        <a:bodyPr/>
        <a:lstStyle/>
        <a:p>
          <a:r>
            <a:rPr lang="en-US" sz="1800" dirty="0" smtClean="0"/>
            <a:t>Client Code</a:t>
          </a:r>
          <a:endParaRPr lang="en-US" sz="1800" dirty="0"/>
        </a:p>
      </dgm:t>
    </dgm:pt>
    <dgm:pt modelId="{8518532C-D162-44AB-89C3-FF16075CAC0E}" type="parTrans" cxnId="{38838C1A-C0B4-4547-AFB1-F3CE1D6C0707}">
      <dgm:prSet/>
      <dgm:spPr/>
      <dgm:t>
        <a:bodyPr/>
        <a:lstStyle/>
        <a:p>
          <a:endParaRPr lang="en-US" sz="1800"/>
        </a:p>
      </dgm:t>
    </dgm:pt>
    <dgm:pt modelId="{792F0B8A-BC17-4CD8-8F77-70CF6FEE9855}" type="sibTrans" cxnId="{38838C1A-C0B4-4547-AFB1-F3CE1D6C0707}">
      <dgm:prSet/>
      <dgm:spPr/>
      <dgm:t>
        <a:bodyPr/>
        <a:lstStyle/>
        <a:p>
          <a:endParaRPr lang="en-US" sz="1800"/>
        </a:p>
      </dgm:t>
    </dgm:pt>
    <dgm:pt modelId="{71E1126E-B34C-4E6E-9943-72502DDCFC8C}">
      <dgm:prSet phldrT="[Text]" custT="1"/>
      <dgm:spPr>
        <a:solidFill>
          <a:schemeClr val="accent2">
            <a:lumMod val="60000"/>
            <a:lumOff val="40000"/>
          </a:schemeClr>
        </a:solidFill>
        <a:ln>
          <a:solidFill>
            <a:schemeClr val="tx1"/>
          </a:solidFill>
        </a:ln>
      </dgm:spPr>
      <dgm:t>
        <a:bodyPr/>
        <a:lstStyle/>
        <a:p>
          <a:r>
            <a:rPr lang="en-US" sz="1800" dirty="0" smtClean="0"/>
            <a:t>Client PAN</a:t>
          </a:r>
          <a:endParaRPr lang="en-US" sz="1800" dirty="0"/>
        </a:p>
      </dgm:t>
    </dgm:pt>
    <dgm:pt modelId="{4945730D-CAE0-41C7-B2E1-435B43177AE9}" type="parTrans" cxnId="{950727A9-362F-4165-99DC-8E3DD5FB45D8}">
      <dgm:prSet/>
      <dgm:spPr/>
      <dgm:t>
        <a:bodyPr/>
        <a:lstStyle/>
        <a:p>
          <a:endParaRPr lang="en-US" sz="1800"/>
        </a:p>
      </dgm:t>
    </dgm:pt>
    <dgm:pt modelId="{31FD1DE7-BE76-4FCA-8407-1B37D631E294}" type="sibTrans" cxnId="{950727A9-362F-4165-99DC-8E3DD5FB45D8}">
      <dgm:prSet/>
      <dgm:spPr/>
      <dgm:t>
        <a:bodyPr/>
        <a:lstStyle/>
        <a:p>
          <a:endParaRPr lang="en-US" sz="1800"/>
        </a:p>
      </dgm:t>
    </dgm:pt>
    <dgm:pt modelId="{7453B2A2-ED47-4C98-AF12-8FCB11EC43D0}">
      <dgm:prSet phldrT="[Text]" custT="1"/>
      <dgm:spPr>
        <a:ln>
          <a:solidFill>
            <a:schemeClr val="tx1"/>
          </a:solidFill>
        </a:ln>
      </dgm:spPr>
      <dgm:t>
        <a:bodyPr/>
        <a:lstStyle/>
        <a:p>
          <a:r>
            <a:rPr lang="en-US" sz="1800" dirty="0" smtClean="0"/>
            <a:t>Trade Date</a:t>
          </a:r>
          <a:endParaRPr lang="en-US" sz="1800" dirty="0"/>
        </a:p>
      </dgm:t>
    </dgm:pt>
    <dgm:pt modelId="{EA5D687C-BD84-491C-901C-2F0A8FC98FCB}" type="parTrans" cxnId="{33C73AEC-8827-467C-B06B-C1783748A580}">
      <dgm:prSet/>
      <dgm:spPr/>
      <dgm:t>
        <a:bodyPr/>
        <a:lstStyle/>
        <a:p>
          <a:endParaRPr lang="en-US" sz="1800"/>
        </a:p>
      </dgm:t>
    </dgm:pt>
    <dgm:pt modelId="{A0449977-B02F-4670-B405-FF820EBAE6EB}" type="sibTrans" cxnId="{33C73AEC-8827-467C-B06B-C1783748A580}">
      <dgm:prSet/>
      <dgm:spPr/>
      <dgm:t>
        <a:bodyPr/>
        <a:lstStyle/>
        <a:p>
          <a:endParaRPr lang="en-US" sz="1800"/>
        </a:p>
      </dgm:t>
    </dgm:pt>
    <dgm:pt modelId="{A79A517B-B037-4B83-B081-EA266D3BCEC6}" type="pres">
      <dgm:prSet presAssocID="{36F7FC09-ED57-4C90-A31D-ABF28AC4192A}" presName="diagram" presStyleCnt="0">
        <dgm:presLayoutVars>
          <dgm:dir/>
          <dgm:resizeHandles val="exact"/>
        </dgm:presLayoutVars>
      </dgm:prSet>
      <dgm:spPr/>
      <dgm:t>
        <a:bodyPr/>
        <a:lstStyle/>
        <a:p>
          <a:endParaRPr lang="en-US"/>
        </a:p>
      </dgm:t>
    </dgm:pt>
    <dgm:pt modelId="{65B5E3B0-BA45-4362-A119-13371754F23C}" type="pres">
      <dgm:prSet presAssocID="{2F25898D-1A97-423D-907F-46818315674B}" presName="node" presStyleLbl="node1" presStyleIdx="0" presStyleCnt="3">
        <dgm:presLayoutVars>
          <dgm:bulletEnabled val="1"/>
        </dgm:presLayoutVars>
      </dgm:prSet>
      <dgm:spPr>
        <a:prstGeom prst="ellipse">
          <a:avLst/>
        </a:prstGeom>
      </dgm:spPr>
      <dgm:t>
        <a:bodyPr/>
        <a:lstStyle/>
        <a:p>
          <a:endParaRPr lang="en-US"/>
        </a:p>
      </dgm:t>
    </dgm:pt>
    <dgm:pt modelId="{B99258E4-C7BA-4003-AE5B-A161002C5421}" type="pres">
      <dgm:prSet presAssocID="{792F0B8A-BC17-4CD8-8F77-70CF6FEE9855}" presName="sibTrans" presStyleCnt="0"/>
      <dgm:spPr/>
    </dgm:pt>
    <dgm:pt modelId="{024ECA43-88D6-4CE8-B742-F635EA12F566}" type="pres">
      <dgm:prSet presAssocID="{71E1126E-B34C-4E6E-9943-72502DDCFC8C}" presName="node" presStyleLbl="node1" presStyleIdx="1" presStyleCnt="3">
        <dgm:presLayoutVars>
          <dgm:bulletEnabled val="1"/>
        </dgm:presLayoutVars>
      </dgm:prSet>
      <dgm:spPr>
        <a:prstGeom prst="ellipse">
          <a:avLst/>
        </a:prstGeom>
      </dgm:spPr>
      <dgm:t>
        <a:bodyPr/>
        <a:lstStyle/>
        <a:p>
          <a:endParaRPr lang="en-US"/>
        </a:p>
      </dgm:t>
    </dgm:pt>
    <dgm:pt modelId="{8D2B6A7B-AC9B-49DE-A70B-F7414243CDA6}" type="pres">
      <dgm:prSet presAssocID="{31FD1DE7-BE76-4FCA-8407-1B37D631E294}" presName="sibTrans" presStyleCnt="0"/>
      <dgm:spPr/>
    </dgm:pt>
    <dgm:pt modelId="{C70520DD-AC61-4A07-A2BA-5F0A8FA55A4D}" type="pres">
      <dgm:prSet presAssocID="{7453B2A2-ED47-4C98-AF12-8FCB11EC43D0}" presName="node" presStyleLbl="node1" presStyleIdx="2" presStyleCnt="3">
        <dgm:presLayoutVars>
          <dgm:bulletEnabled val="1"/>
        </dgm:presLayoutVars>
      </dgm:prSet>
      <dgm:spPr>
        <a:prstGeom prst="ellipse">
          <a:avLst/>
        </a:prstGeom>
      </dgm:spPr>
      <dgm:t>
        <a:bodyPr/>
        <a:lstStyle/>
        <a:p>
          <a:endParaRPr lang="en-US"/>
        </a:p>
      </dgm:t>
    </dgm:pt>
  </dgm:ptLst>
  <dgm:cxnLst>
    <dgm:cxn modelId="{33C73AEC-8827-467C-B06B-C1783748A580}" srcId="{36F7FC09-ED57-4C90-A31D-ABF28AC4192A}" destId="{7453B2A2-ED47-4C98-AF12-8FCB11EC43D0}" srcOrd="2" destOrd="0" parTransId="{EA5D687C-BD84-491C-901C-2F0A8FC98FCB}" sibTransId="{A0449977-B02F-4670-B405-FF820EBAE6EB}"/>
    <dgm:cxn modelId="{38838C1A-C0B4-4547-AFB1-F3CE1D6C0707}" srcId="{36F7FC09-ED57-4C90-A31D-ABF28AC4192A}" destId="{2F25898D-1A97-423D-907F-46818315674B}" srcOrd="0" destOrd="0" parTransId="{8518532C-D162-44AB-89C3-FF16075CAC0E}" sibTransId="{792F0B8A-BC17-4CD8-8F77-70CF6FEE9855}"/>
    <dgm:cxn modelId="{986A4266-9AB4-4F95-B6B5-EC040BE3680F}" type="presOf" srcId="{36F7FC09-ED57-4C90-A31D-ABF28AC4192A}" destId="{A79A517B-B037-4B83-B081-EA266D3BCEC6}" srcOrd="0" destOrd="0" presId="urn:microsoft.com/office/officeart/2005/8/layout/default"/>
    <dgm:cxn modelId="{D3287A72-79FD-47B6-84CA-80B4AFB2E46A}" type="presOf" srcId="{71E1126E-B34C-4E6E-9943-72502DDCFC8C}" destId="{024ECA43-88D6-4CE8-B742-F635EA12F566}" srcOrd="0" destOrd="0" presId="urn:microsoft.com/office/officeart/2005/8/layout/default"/>
    <dgm:cxn modelId="{950727A9-362F-4165-99DC-8E3DD5FB45D8}" srcId="{36F7FC09-ED57-4C90-A31D-ABF28AC4192A}" destId="{71E1126E-B34C-4E6E-9943-72502DDCFC8C}" srcOrd="1" destOrd="0" parTransId="{4945730D-CAE0-41C7-B2E1-435B43177AE9}" sibTransId="{31FD1DE7-BE76-4FCA-8407-1B37D631E294}"/>
    <dgm:cxn modelId="{7299A82F-C076-4BFD-8CF9-6CF5093E3252}" type="presOf" srcId="{7453B2A2-ED47-4C98-AF12-8FCB11EC43D0}" destId="{C70520DD-AC61-4A07-A2BA-5F0A8FA55A4D}" srcOrd="0" destOrd="0" presId="urn:microsoft.com/office/officeart/2005/8/layout/default"/>
    <dgm:cxn modelId="{E73E1D12-67EC-44EC-8AB8-BA136E820B6C}" type="presOf" srcId="{2F25898D-1A97-423D-907F-46818315674B}" destId="{65B5E3B0-BA45-4362-A119-13371754F23C}" srcOrd="0" destOrd="0" presId="urn:microsoft.com/office/officeart/2005/8/layout/default"/>
    <dgm:cxn modelId="{E6D26C03-E536-42E0-91E4-E0D4F20E94E7}" type="presParOf" srcId="{A79A517B-B037-4B83-B081-EA266D3BCEC6}" destId="{65B5E3B0-BA45-4362-A119-13371754F23C}" srcOrd="0" destOrd="0" presId="urn:microsoft.com/office/officeart/2005/8/layout/default"/>
    <dgm:cxn modelId="{4B8572AC-FB63-4F21-92AE-0263C44B04D1}" type="presParOf" srcId="{A79A517B-B037-4B83-B081-EA266D3BCEC6}" destId="{B99258E4-C7BA-4003-AE5B-A161002C5421}" srcOrd="1" destOrd="0" presId="urn:microsoft.com/office/officeart/2005/8/layout/default"/>
    <dgm:cxn modelId="{008A7607-D89D-4EE2-A179-683A373F356C}" type="presParOf" srcId="{A79A517B-B037-4B83-B081-EA266D3BCEC6}" destId="{024ECA43-88D6-4CE8-B742-F635EA12F566}" srcOrd="2" destOrd="0" presId="urn:microsoft.com/office/officeart/2005/8/layout/default"/>
    <dgm:cxn modelId="{9CB61999-F8A0-4BC5-9496-CBD53F7CAED0}" type="presParOf" srcId="{A79A517B-B037-4B83-B081-EA266D3BCEC6}" destId="{8D2B6A7B-AC9B-49DE-A70B-F7414243CDA6}" srcOrd="3" destOrd="0" presId="urn:microsoft.com/office/officeart/2005/8/layout/default"/>
    <dgm:cxn modelId="{447A468F-A716-4B59-9B80-665ED51CBA26}" type="presParOf" srcId="{A79A517B-B037-4B83-B081-EA266D3BCEC6}" destId="{C70520DD-AC61-4A07-A2BA-5F0A8FA55A4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F7FC09-ED57-4C90-A31D-ABF28AC419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F25898D-1A97-423D-907F-46818315674B}">
      <dgm:prSet phldrT="[Text]" custT="1"/>
      <dgm:spPr>
        <a:solidFill>
          <a:schemeClr val="accent1">
            <a:lumMod val="75000"/>
          </a:schemeClr>
        </a:solidFill>
        <a:ln>
          <a:solidFill>
            <a:schemeClr val="tx1"/>
          </a:solidFill>
        </a:ln>
      </dgm:spPr>
      <dgm:t>
        <a:bodyPr/>
        <a:lstStyle/>
        <a:p>
          <a:r>
            <a:rPr lang="en-US" sz="1600" dirty="0" smtClean="0"/>
            <a:t>Order No.</a:t>
          </a:r>
          <a:endParaRPr lang="en-US" sz="1600" dirty="0"/>
        </a:p>
      </dgm:t>
    </dgm:pt>
    <dgm:pt modelId="{8518532C-D162-44AB-89C3-FF16075CAC0E}" type="parTrans" cxnId="{38838C1A-C0B4-4547-AFB1-F3CE1D6C0707}">
      <dgm:prSet/>
      <dgm:spPr/>
      <dgm:t>
        <a:bodyPr/>
        <a:lstStyle/>
        <a:p>
          <a:endParaRPr lang="en-US" sz="1600"/>
        </a:p>
      </dgm:t>
    </dgm:pt>
    <dgm:pt modelId="{792F0B8A-BC17-4CD8-8F77-70CF6FEE9855}" type="sibTrans" cxnId="{38838C1A-C0B4-4547-AFB1-F3CE1D6C0707}">
      <dgm:prSet/>
      <dgm:spPr/>
      <dgm:t>
        <a:bodyPr/>
        <a:lstStyle/>
        <a:p>
          <a:endParaRPr lang="en-US" sz="1600"/>
        </a:p>
      </dgm:t>
    </dgm:pt>
    <dgm:pt modelId="{71E1126E-B34C-4E6E-9943-72502DDCFC8C}">
      <dgm:prSet phldrT="[Text]" custT="1"/>
      <dgm:spPr>
        <a:solidFill>
          <a:schemeClr val="accent3">
            <a:lumMod val="60000"/>
            <a:lumOff val="40000"/>
          </a:schemeClr>
        </a:solidFill>
        <a:ln>
          <a:solidFill>
            <a:schemeClr val="tx1"/>
          </a:solidFill>
        </a:ln>
      </dgm:spPr>
      <dgm:t>
        <a:bodyPr/>
        <a:lstStyle/>
        <a:p>
          <a:r>
            <a:rPr lang="en-US" sz="1600" dirty="0" smtClean="0">
              <a:solidFill>
                <a:schemeClr val="tx1"/>
              </a:solidFill>
            </a:rPr>
            <a:t>Trade No.</a:t>
          </a:r>
          <a:endParaRPr lang="en-US" sz="1600" dirty="0">
            <a:solidFill>
              <a:schemeClr val="tx1"/>
            </a:solidFill>
          </a:endParaRPr>
        </a:p>
      </dgm:t>
    </dgm:pt>
    <dgm:pt modelId="{4945730D-CAE0-41C7-B2E1-435B43177AE9}" type="parTrans" cxnId="{950727A9-362F-4165-99DC-8E3DD5FB45D8}">
      <dgm:prSet/>
      <dgm:spPr/>
      <dgm:t>
        <a:bodyPr/>
        <a:lstStyle/>
        <a:p>
          <a:endParaRPr lang="en-US" sz="1600"/>
        </a:p>
      </dgm:t>
    </dgm:pt>
    <dgm:pt modelId="{31FD1DE7-BE76-4FCA-8407-1B37D631E294}" type="sibTrans" cxnId="{950727A9-362F-4165-99DC-8E3DD5FB45D8}">
      <dgm:prSet/>
      <dgm:spPr/>
      <dgm:t>
        <a:bodyPr/>
        <a:lstStyle/>
        <a:p>
          <a:endParaRPr lang="en-US" sz="1600"/>
        </a:p>
      </dgm:t>
    </dgm:pt>
    <dgm:pt modelId="{7453B2A2-ED47-4C98-AF12-8FCB11EC43D0}">
      <dgm:prSet phldrT="[Text]" custT="1"/>
      <dgm:spPr>
        <a:solidFill>
          <a:schemeClr val="accent1">
            <a:lumMod val="75000"/>
          </a:schemeClr>
        </a:solidFill>
        <a:ln>
          <a:solidFill>
            <a:schemeClr val="tx1"/>
          </a:solidFill>
        </a:ln>
      </dgm:spPr>
      <dgm:t>
        <a:bodyPr/>
        <a:lstStyle/>
        <a:p>
          <a:r>
            <a:rPr lang="en-US" sz="1600" dirty="0" smtClean="0"/>
            <a:t>Trade Time</a:t>
          </a:r>
          <a:endParaRPr lang="en-US" sz="1600" dirty="0"/>
        </a:p>
      </dgm:t>
    </dgm:pt>
    <dgm:pt modelId="{EA5D687C-BD84-491C-901C-2F0A8FC98FCB}" type="parTrans" cxnId="{33C73AEC-8827-467C-B06B-C1783748A580}">
      <dgm:prSet/>
      <dgm:spPr/>
      <dgm:t>
        <a:bodyPr/>
        <a:lstStyle/>
        <a:p>
          <a:endParaRPr lang="en-US" sz="1600"/>
        </a:p>
      </dgm:t>
    </dgm:pt>
    <dgm:pt modelId="{A0449977-B02F-4670-B405-FF820EBAE6EB}" type="sibTrans" cxnId="{33C73AEC-8827-467C-B06B-C1783748A580}">
      <dgm:prSet/>
      <dgm:spPr/>
      <dgm:t>
        <a:bodyPr/>
        <a:lstStyle/>
        <a:p>
          <a:endParaRPr lang="en-US" sz="1600"/>
        </a:p>
      </dgm:t>
    </dgm:pt>
    <dgm:pt modelId="{8A925DC1-8EEF-4D7B-9E22-8D8F0E14349C}">
      <dgm:prSet custT="1"/>
      <dgm:spPr>
        <a:solidFill>
          <a:schemeClr val="accent3">
            <a:lumMod val="60000"/>
            <a:lumOff val="40000"/>
          </a:schemeClr>
        </a:solidFill>
        <a:ln>
          <a:solidFill>
            <a:schemeClr val="tx1"/>
          </a:solidFill>
        </a:ln>
      </dgm:spPr>
      <dgm:t>
        <a:bodyPr/>
        <a:lstStyle/>
        <a:p>
          <a:r>
            <a:rPr lang="en-US" sz="1400" dirty="0" smtClean="0">
              <a:solidFill>
                <a:schemeClr val="tx1"/>
              </a:solidFill>
            </a:rPr>
            <a:t>Scrip Code/ ISIN/ Contract Details</a:t>
          </a:r>
          <a:endParaRPr lang="en-US" sz="1400" dirty="0">
            <a:solidFill>
              <a:schemeClr val="tx1"/>
            </a:solidFill>
          </a:endParaRPr>
        </a:p>
      </dgm:t>
    </dgm:pt>
    <dgm:pt modelId="{B18D79E9-DADD-44A5-B6E3-DC91FA871E8B}" type="parTrans" cxnId="{37C27E1D-03E5-4EEE-B712-DACF90D7B314}">
      <dgm:prSet/>
      <dgm:spPr/>
      <dgm:t>
        <a:bodyPr/>
        <a:lstStyle/>
        <a:p>
          <a:endParaRPr lang="en-US" sz="1600"/>
        </a:p>
      </dgm:t>
    </dgm:pt>
    <dgm:pt modelId="{5D296137-D28A-4777-95EA-8DD2A57B9A32}" type="sibTrans" cxnId="{37C27E1D-03E5-4EEE-B712-DACF90D7B314}">
      <dgm:prSet/>
      <dgm:spPr/>
      <dgm:t>
        <a:bodyPr/>
        <a:lstStyle/>
        <a:p>
          <a:endParaRPr lang="en-US" sz="1600"/>
        </a:p>
      </dgm:t>
    </dgm:pt>
    <dgm:pt modelId="{392CBC81-344C-4B6C-B4D3-4D5E8D2C2755}">
      <dgm:prSet custT="1"/>
      <dgm:spPr>
        <a:solidFill>
          <a:schemeClr val="accent1">
            <a:lumMod val="75000"/>
          </a:schemeClr>
        </a:solidFill>
        <a:ln>
          <a:solidFill>
            <a:schemeClr val="tx1"/>
          </a:solidFill>
        </a:ln>
      </dgm:spPr>
      <dgm:t>
        <a:bodyPr/>
        <a:lstStyle/>
        <a:p>
          <a:r>
            <a:rPr lang="en-US" sz="1600" dirty="0" smtClean="0"/>
            <a:t>Traded Price</a:t>
          </a:r>
          <a:endParaRPr lang="en-US" sz="1600" dirty="0"/>
        </a:p>
      </dgm:t>
    </dgm:pt>
    <dgm:pt modelId="{C19A3F5D-4855-4ECC-90D3-FE37C0E0C726}" type="parTrans" cxnId="{021B253B-A844-4D5D-A124-DB84BA5D6C83}">
      <dgm:prSet/>
      <dgm:spPr/>
      <dgm:t>
        <a:bodyPr/>
        <a:lstStyle/>
        <a:p>
          <a:endParaRPr lang="en-US" sz="1600"/>
        </a:p>
      </dgm:t>
    </dgm:pt>
    <dgm:pt modelId="{4DB49A16-C8CB-4AB4-8485-085923C4171A}" type="sibTrans" cxnId="{021B253B-A844-4D5D-A124-DB84BA5D6C83}">
      <dgm:prSet/>
      <dgm:spPr/>
      <dgm:t>
        <a:bodyPr/>
        <a:lstStyle/>
        <a:p>
          <a:endParaRPr lang="en-US" sz="1600"/>
        </a:p>
      </dgm:t>
    </dgm:pt>
    <dgm:pt modelId="{3866BE27-1103-4A36-BC53-069215DE4894}">
      <dgm:prSet custT="1"/>
      <dgm:spPr>
        <a:solidFill>
          <a:schemeClr val="accent3">
            <a:lumMod val="60000"/>
            <a:lumOff val="40000"/>
          </a:schemeClr>
        </a:solidFill>
        <a:ln>
          <a:solidFill>
            <a:schemeClr val="tx1"/>
          </a:solidFill>
        </a:ln>
      </dgm:spPr>
      <dgm:t>
        <a:bodyPr/>
        <a:lstStyle/>
        <a:p>
          <a:r>
            <a:rPr lang="en-US" sz="1600" dirty="0" smtClean="0">
              <a:solidFill>
                <a:schemeClr val="tx1"/>
              </a:solidFill>
            </a:rPr>
            <a:t>Trade Quantity</a:t>
          </a:r>
          <a:endParaRPr lang="en-US" sz="1600" dirty="0">
            <a:solidFill>
              <a:schemeClr val="tx1"/>
            </a:solidFill>
          </a:endParaRPr>
        </a:p>
      </dgm:t>
    </dgm:pt>
    <dgm:pt modelId="{639AD278-0E58-458A-9888-B36FD2907952}" type="parTrans" cxnId="{BCC7AD93-E8A9-468C-A0A1-947A0F0D7793}">
      <dgm:prSet/>
      <dgm:spPr/>
      <dgm:t>
        <a:bodyPr/>
        <a:lstStyle/>
        <a:p>
          <a:endParaRPr lang="en-US" sz="1600"/>
        </a:p>
      </dgm:t>
    </dgm:pt>
    <dgm:pt modelId="{8F7753F7-A5A6-43EA-AD72-DEF99C5B7D8D}" type="sibTrans" cxnId="{BCC7AD93-E8A9-468C-A0A1-947A0F0D7793}">
      <dgm:prSet/>
      <dgm:spPr/>
      <dgm:t>
        <a:bodyPr/>
        <a:lstStyle/>
        <a:p>
          <a:endParaRPr lang="en-US" sz="1600"/>
        </a:p>
      </dgm:t>
    </dgm:pt>
    <dgm:pt modelId="{266196D6-42B5-4101-A7CD-2F2FAE13F292}">
      <dgm:prSet custT="1"/>
      <dgm:spPr>
        <a:solidFill>
          <a:schemeClr val="accent1">
            <a:lumMod val="75000"/>
          </a:schemeClr>
        </a:solidFill>
        <a:ln>
          <a:solidFill>
            <a:schemeClr val="tx1"/>
          </a:solidFill>
        </a:ln>
      </dgm:spPr>
      <dgm:t>
        <a:bodyPr/>
        <a:lstStyle/>
        <a:p>
          <a:r>
            <a:rPr lang="en-US" sz="1400" dirty="0" smtClean="0"/>
            <a:t>Brokerage &amp; Charges (as per </a:t>
          </a:r>
          <a:r>
            <a:rPr lang="en-US" sz="1400" dirty="0" err="1" smtClean="0"/>
            <a:t>Tarriff</a:t>
          </a:r>
          <a:r>
            <a:rPr lang="en-US" sz="1400" dirty="0" smtClean="0"/>
            <a:t> Sheet)</a:t>
          </a:r>
          <a:endParaRPr lang="en-US" sz="1400" dirty="0"/>
        </a:p>
      </dgm:t>
    </dgm:pt>
    <dgm:pt modelId="{60490547-BA75-4F7D-9B5E-242ADD538518}" type="parTrans" cxnId="{C8067720-61F4-4772-A66F-45D29FB3B601}">
      <dgm:prSet/>
      <dgm:spPr/>
      <dgm:t>
        <a:bodyPr/>
        <a:lstStyle/>
        <a:p>
          <a:endParaRPr lang="en-US" sz="1600"/>
        </a:p>
      </dgm:t>
    </dgm:pt>
    <dgm:pt modelId="{9BBB1F59-DD9B-4F0E-9F2F-FB61157B29F9}" type="sibTrans" cxnId="{C8067720-61F4-4772-A66F-45D29FB3B601}">
      <dgm:prSet/>
      <dgm:spPr/>
      <dgm:t>
        <a:bodyPr/>
        <a:lstStyle/>
        <a:p>
          <a:endParaRPr lang="en-US" sz="1600"/>
        </a:p>
      </dgm:t>
    </dgm:pt>
    <dgm:pt modelId="{D4D83F10-ED2D-41F3-924D-29009570F583}">
      <dgm:prSet custT="1"/>
      <dgm:spPr>
        <a:solidFill>
          <a:schemeClr val="accent3">
            <a:lumMod val="60000"/>
            <a:lumOff val="40000"/>
          </a:schemeClr>
        </a:solidFill>
        <a:ln>
          <a:solidFill>
            <a:schemeClr val="tx1"/>
          </a:solidFill>
        </a:ln>
      </dgm:spPr>
      <dgm:t>
        <a:bodyPr/>
        <a:lstStyle/>
        <a:p>
          <a:r>
            <a:rPr lang="en-US" sz="1600" dirty="0" smtClean="0">
              <a:solidFill>
                <a:schemeClr val="tx1"/>
              </a:solidFill>
            </a:rPr>
            <a:t>Net Rate</a:t>
          </a:r>
          <a:endParaRPr lang="en-US" sz="1600" dirty="0">
            <a:solidFill>
              <a:schemeClr val="tx1"/>
            </a:solidFill>
          </a:endParaRPr>
        </a:p>
      </dgm:t>
    </dgm:pt>
    <dgm:pt modelId="{B868481E-DE3C-458F-9CAA-E3AA726D2F1E}" type="parTrans" cxnId="{60D4D822-92D5-4462-B0BA-BCC62931305D}">
      <dgm:prSet/>
      <dgm:spPr/>
      <dgm:t>
        <a:bodyPr/>
        <a:lstStyle/>
        <a:p>
          <a:endParaRPr lang="en-US" sz="1600"/>
        </a:p>
      </dgm:t>
    </dgm:pt>
    <dgm:pt modelId="{A9BD634B-0F64-4277-9166-4455B4E46115}" type="sibTrans" cxnId="{60D4D822-92D5-4462-B0BA-BCC62931305D}">
      <dgm:prSet/>
      <dgm:spPr/>
      <dgm:t>
        <a:bodyPr/>
        <a:lstStyle/>
        <a:p>
          <a:endParaRPr lang="en-US" sz="1600"/>
        </a:p>
      </dgm:t>
    </dgm:pt>
    <dgm:pt modelId="{A5E25D98-4781-47D0-9755-D508D1E50568}">
      <dgm:prSet custT="1"/>
      <dgm:spPr>
        <a:solidFill>
          <a:schemeClr val="accent1">
            <a:lumMod val="75000"/>
          </a:schemeClr>
        </a:solidFill>
        <a:ln>
          <a:solidFill>
            <a:schemeClr val="tx1"/>
          </a:solidFill>
        </a:ln>
      </dgm:spPr>
      <dgm:t>
        <a:bodyPr/>
        <a:lstStyle/>
        <a:p>
          <a:r>
            <a:rPr lang="en-US" sz="1400" dirty="0" smtClean="0"/>
            <a:t>Brought forward Position (only in derivatives)</a:t>
          </a:r>
          <a:endParaRPr lang="en-US" sz="1400" dirty="0"/>
        </a:p>
      </dgm:t>
    </dgm:pt>
    <dgm:pt modelId="{99BD2050-CB71-4F8D-B65F-6E7DF15693CF}" type="parTrans" cxnId="{B5811BC9-E026-442F-B897-511B2C196549}">
      <dgm:prSet/>
      <dgm:spPr/>
      <dgm:t>
        <a:bodyPr/>
        <a:lstStyle/>
        <a:p>
          <a:endParaRPr lang="en-US" sz="1600"/>
        </a:p>
      </dgm:t>
    </dgm:pt>
    <dgm:pt modelId="{2C169AA7-992C-45ED-8961-DD1E9EF3D461}" type="sibTrans" cxnId="{B5811BC9-E026-442F-B897-511B2C196549}">
      <dgm:prSet/>
      <dgm:spPr/>
      <dgm:t>
        <a:bodyPr/>
        <a:lstStyle/>
        <a:p>
          <a:endParaRPr lang="en-US" sz="1600"/>
        </a:p>
      </dgm:t>
    </dgm:pt>
    <dgm:pt modelId="{A79A517B-B037-4B83-B081-EA266D3BCEC6}" type="pres">
      <dgm:prSet presAssocID="{36F7FC09-ED57-4C90-A31D-ABF28AC4192A}" presName="diagram" presStyleCnt="0">
        <dgm:presLayoutVars>
          <dgm:dir/>
          <dgm:resizeHandles val="exact"/>
        </dgm:presLayoutVars>
      </dgm:prSet>
      <dgm:spPr/>
      <dgm:t>
        <a:bodyPr/>
        <a:lstStyle/>
        <a:p>
          <a:endParaRPr lang="en-US"/>
        </a:p>
      </dgm:t>
    </dgm:pt>
    <dgm:pt modelId="{65B5E3B0-BA45-4362-A119-13371754F23C}" type="pres">
      <dgm:prSet presAssocID="{2F25898D-1A97-423D-907F-46818315674B}" presName="node" presStyleLbl="node1" presStyleIdx="0" presStyleCnt="9">
        <dgm:presLayoutVars>
          <dgm:bulletEnabled val="1"/>
        </dgm:presLayoutVars>
      </dgm:prSet>
      <dgm:spPr>
        <a:prstGeom prst="ellipse">
          <a:avLst/>
        </a:prstGeom>
      </dgm:spPr>
      <dgm:t>
        <a:bodyPr/>
        <a:lstStyle/>
        <a:p>
          <a:endParaRPr lang="en-US"/>
        </a:p>
      </dgm:t>
    </dgm:pt>
    <dgm:pt modelId="{B99258E4-C7BA-4003-AE5B-A161002C5421}" type="pres">
      <dgm:prSet presAssocID="{792F0B8A-BC17-4CD8-8F77-70CF6FEE9855}" presName="sibTrans" presStyleCnt="0"/>
      <dgm:spPr/>
    </dgm:pt>
    <dgm:pt modelId="{024ECA43-88D6-4CE8-B742-F635EA12F566}" type="pres">
      <dgm:prSet presAssocID="{71E1126E-B34C-4E6E-9943-72502DDCFC8C}" presName="node" presStyleLbl="node1" presStyleIdx="1" presStyleCnt="9">
        <dgm:presLayoutVars>
          <dgm:bulletEnabled val="1"/>
        </dgm:presLayoutVars>
      </dgm:prSet>
      <dgm:spPr>
        <a:prstGeom prst="ellipse">
          <a:avLst/>
        </a:prstGeom>
      </dgm:spPr>
      <dgm:t>
        <a:bodyPr/>
        <a:lstStyle/>
        <a:p>
          <a:endParaRPr lang="en-US"/>
        </a:p>
      </dgm:t>
    </dgm:pt>
    <dgm:pt modelId="{8D2B6A7B-AC9B-49DE-A70B-F7414243CDA6}" type="pres">
      <dgm:prSet presAssocID="{31FD1DE7-BE76-4FCA-8407-1B37D631E294}" presName="sibTrans" presStyleCnt="0"/>
      <dgm:spPr/>
    </dgm:pt>
    <dgm:pt modelId="{C70520DD-AC61-4A07-A2BA-5F0A8FA55A4D}" type="pres">
      <dgm:prSet presAssocID="{7453B2A2-ED47-4C98-AF12-8FCB11EC43D0}" presName="node" presStyleLbl="node1" presStyleIdx="2" presStyleCnt="9">
        <dgm:presLayoutVars>
          <dgm:bulletEnabled val="1"/>
        </dgm:presLayoutVars>
      </dgm:prSet>
      <dgm:spPr>
        <a:prstGeom prst="ellipse">
          <a:avLst/>
        </a:prstGeom>
      </dgm:spPr>
      <dgm:t>
        <a:bodyPr/>
        <a:lstStyle/>
        <a:p>
          <a:endParaRPr lang="en-US"/>
        </a:p>
      </dgm:t>
    </dgm:pt>
    <dgm:pt modelId="{D49129D2-E9E0-42E4-9B64-7C412BCF5A76}" type="pres">
      <dgm:prSet presAssocID="{A0449977-B02F-4670-B405-FF820EBAE6EB}" presName="sibTrans" presStyleCnt="0"/>
      <dgm:spPr/>
    </dgm:pt>
    <dgm:pt modelId="{7298FF31-588C-4BCA-9F26-6FDC51BC01B4}" type="pres">
      <dgm:prSet presAssocID="{8A925DC1-8EEF-4D7B-9E22-8D8F0E14349C}" presName="node" presStyleLbl="node1" presStyleIdx="3" presStyleCnt="9">
        <dgm:presLayoutVars>
          <dgm:bulletEnabled val="1"/>
        </dgm:presLayoutVars>
      </dgm:prSet>
      <dgm:spPr>
        <a:prstGeom prst="ellipse">
          <a:avLst/>
        </a:prstGeom>
      </dgm:spPr>
      <dgm:t>
        <a:bodyPr/>
        <a:lstStyle/>
        <a:p>
          <a:endParaRPr lang="en-US"/>
        </a:p>
      </dgm:t>
    </dgm:pt>
    <dgm:pt modelId="{E456473E-CB62-4993-9E3C-5E80E204044E}" type="pres">
      <dgm:prSet presAssocID="{5D296137-D28A-4777-95EA-8DD2A57B9A32}" presName="sibTrans" presStyleCnt="0"/>
      <dgm:spPr/>
    </dgm:pt>
    <dgm:pt modelId="{8180B53A-8A96-4CDF-9C49-118C61C0DCB5}" type="pres">
      <dgm:prSet presAssocID="{392CBC81-344C-4B6C-B4D3-4D5E8D2C2755}" presName="node" presStyleLbl="node1" presStyleIdx="4" presStyleCnt="9">
        <dgm:presLayoutVars>
          <dgm:bulletEnabled val="1"/>
        </dgm:presLayoutVars>
      </dgm:prSet>
      <dgm:spPr>
        <a:prstGeom prst="ellipse">
          <a:avLst/>
        </a:prstGeom>
      </dgm:spPr>
      <dgm:t>
        <a:bodyPr/>
        <a:lstStyle/>
        <a:p>
          <a:endParaRPr lang="en-US"/>
        </a:p>
      </dgm:t>
    </dgm:pt>
    <dgm:pt modelId="{F7A98A99-BB5B-4331-BDA4-32BEB9E4C1E5}" type="pres">
      <dgm:prSet presAssocID="{4DB49A16-C8CB-4AB4-8485-085923C4171A}" presName="sibTrans" presStyleCnt="0"/>
      <dgm:spPr/>
    </dgm:pt>
    <dgm:pt modelId="{469F7FAF-6F8E-4B95-BC37-62AC316A3E19}" type="pres">
      <dgm:prSet presAssocID="{3866BE27-1103-4A36-BC53-069215DE4894}" presName="node" presStyleLbl="node1" presStyleIdx="5" presStyleCnt="9">
        <dgm:presLayoutVars>
          <dgm:bulletEnabled val="1"/>
        </dgm:presLayoutVars>
      </dgm:prSet>
      <dgm:spPr>
        <a:prstGeom prst="ellipse">
          <a:avLst/>
        </a:prstGeom>
      </dgm:spPr>
      <dgm:t>
        <a:bodyPr/>
        <a:lstStyle/>
        <a:p>
          <a:endParaRPr lang="en-US"/>
        </a:p>
      </dgm:t>
    </dgm:pt>
    <dgm:pt modelId="{70039046-5249-4D5D-9EA6-2A7D5CBA8A4F}" type="pres">
      <dgm:prSet presAssocID="{8F7753F7-A5A6-43EA-AD72-DEF99C5B7D8D}" presName="sibTrans" presStyleCnt="0"/>
      <dgm:spPr/>
    </dgm:pt>
    <dgm:pt modelId="{B9620B86-D51C-441C-8B2C-556257436E02}" type="pres">
      <dgm:prSet presAssocID="{266196D6-42B5-4101-A7CD-2F2FAE13F292}" presName="node" presStyleLbl="node1" presStyleIdx="6" presStyleCnt="9">
        <dgm:presLayoutVars>
          <dgm:bulletEnabled val="1"/>
        </dgm:presLayoutVars>
      </dgm:prSet>
      <dgm:spPr>
        <a:prstGeom prst="ellipse">
          <a:avLst/>
        </a:prstGeom>
      </dgm:spPr>
      <dgm:t>
        <a:bodyPr/>
        <a:lstStyle/>
        <a:p>
          <a:endParaRPr lang="en-US"/>
        </a:p>
      </dgm:t>
    </dgm:pt>
    <dgm:pt modelId="{81FD6734-0D6C-4AC5-8DE8-598A919429AA}" type="pres">
      <dgm:prSet presAssocID="{9BBB1F59-DD9B-4F0E-9F2F-FB61157B29F9}" presName="sibTrans" presStyleCnt="0"/>
      <dgm:spPr/>
    </dgm:pt>
    <dgm:pt modelId="{A5E2F36B-205E-4CE6-902D-E3A6DAD7EC50}" type="pres">
      <dgm:prSet presAssocID="{D4D83F10-ED2D-41F3-924D-29009570F583}" presName="node" presStyleLbl="node1" presStyleIdx="7" presStyleCnt="9">
        <dgm:presLayoutVars>
          <dgm:bulletEnabled val="1"/>
        </dgm:presLayoutVars>
      </dgm:prSet>
      <dgm:spPr>
        <a:prstGeom prst="ellipse">
          <a:avLst/>
        </a:prstGeom>
      </dgm:spPr>
      <dgm:t>
        <a:bodyPr/>
        <a:lstStyle/>
        <a:p>
          <a:endParaRPr lang="en-US"/>
        </a:p>
      </dgm:t>
    </dgm:pt>
    <dgm:pt modelId="{3EE461F5-DAB4-4EBD-A4E2-6613BDDD6A03}" type="pres">
      <dgm:prSet presAssocID="{A9BD634B-0F64-4277-9166-4455B4E46115}" presName="sibTrans" presStyleCnt="0"/>
      <dgm:spPr/>
    </dgm:pt>
    <dgm:pt modelId="{E447D6CF-F37D-44AA-8C28-59DDB4F603EB}" type="pres">
      <dgm:prSet presAssocID="{A5E25D98-4781-47D0-9755-D508D1E50568}" presName="node" presStyleLbl="node1" presStyleIdx="8" presStyleCnt="9">
        <dgm:presLayoutVars>
          <dgm:bulletEnabled val="1"/>
        </dgm:presLayoutVars>
      </dgm:prSet>
      <dgm:spPr>
        <a:prstGeom prst="ellipse">
          <a:avLst/>
        </a:prstGeom>
      </dgm:spPr>
      <dgm:t>
        <a:bodyPr/>
        <a:lstStyle/>
        <a:p>
          <a:endParaRPr lang="en-US"/>
        </a:p>
      </dgm:t>
    </dgm:pt>
  </dgm:ptLst>
  <dgm:cxnLst>
    <dgm:cxn modelId="{950727A9-362F-4165-99DC-8E3DD5FB45D8}" srcId="{36F7FC09-ED57-4C90-A31D-ABF28AC4192A}" destId="{71E1126E-B34C-4E6E-9943-72502DDCFC8C}" srcOrd="1" destOrd="0" parTransId="{4945730D-CAE0-41C7-B2E1-435B43177AE9}" sibTransId="{31FD1DE7-BE76-4FCA-8407-1B37D631E294}"/>
    <dgm:cxn modelId="{7299A82F-C076-4BFD-8CF9-6CF5093E3252}" type="presOf" srcId="{7453B2A2-ED47-4C98-AF12-8FCB11EC43D0}" destId="{C70520DD-AC61-4A07-A2BA-5F0A8FA55A4D}" srcOrd="0" destOrd="0" presId="urn:microsoft.com/office/officeart/2005/8/layout/default"/>
    <dgm:cxn modelId="{0F2B6324-7798-43C0-9959-7B1372F3A815}" type="presOf" srcId="{392CBC81-344C-4B6C-B4D3-4D5E8D2C2755}" destId="{8180B53A-8A96-4CDF-9C49-118C61C0DCB5}" srcOrd="0" destOrd="0" presId="urn:microsoft.com/office/officeart/2005/8/layout/default"/>
    <dgm:cxn modelId="{D3287A72-79FD-47B6-84CA-80B4AFB2E46A}" type="presOf" srcId="{71E1126E-B34C-4E6E-9943-72502DDCFC8C}" destId="{024ECA43-88D6-4CE8-B742-F635EA12F566}" srcOrd="0" destOrd="0" presId="urn:microsoft.com/office/officeart/2005/8/layout/default"/>
    <dgm:cxn modelId="{C8067720-61F4-4772-A66F-45D29FB3B601}" srcId="{36F7FC09-ED57-4C90-A31D-ABF28AC4192A}" destId="{266196D6-42B5-4101-A7CD-2F2FAE13F292}" srcOrd="6" destOrd="0" parTransId="{60490547-BA75-4F7D-9B5E-242ADD538518}" sibTransId="{9BBB1F59-DD9B-4F0E-9F2F-FB61157B29F9}"/>
    <dgm:cxn modelId="{60D4D822-92D5-4462-B0BA-BCC62931305D}" srcId="{36F7FC09-ED57-4C90-A31D-ABF28AC4192A}" destId="{D4D83F10-ED2D-41F3-924D-29009570F583}" srcOrd="7" destOrd="0" parTransId="{B868481E-DE3C-458F-9CAA-E3AA726D2F1E}" sibTransId="{A9BD634B-0F64-4277-9166-4455B4E46115}"/>
    <dgm:cxn modelId="{37C27E1D-03E5-4EEE-B712-DACF90D7B314}" srcId="{36F7FC09-ED57-4C90-A31D-ABF28AC4192A}" destId="{8A925DC1-8EEF-4D7B-9E22-8D8F0E14349C}" srcOrd="3" destOrd="0" parTransId="{B18D79E9-DADD-44A5-B6E3-DC91FA871E8B}" sibTransId="{5D296137-D28A-4777-95EA-8DD2A57B9A32}"/>
    <dgm:cxn modelId="{20359C53-CCFB-4CE2-82D0-ED1065145E7A}" type="presOf" srcId="{D4D83F10-ED2D-41F3-924D-29009570F583}" destId="{A5E2F36B-205E-4CE6-902D-E3A6DAD7EC50}" srcOrd="0" destOrd="0" presId="urn:microsoft.com/office/officeart/2005/8/layout/default"/>
    <dgm:cxn modelId="{149EF42D-FA91-4BD4-B34E-E1E2027635E5}" type="presOf" srcId="{266196D6-42B5-4101-A7CD-2F2FAE13F292}" destId="{B9620B86-D51C-441C-8B2C-556257436E02}" srcOrd="0" destOrd="0" presId="urn:microsoft.com/office/officeart/2005/8/layout/default"/>
    <dgm:cxn modelId="{CA699CA2-61D2-40D3-B8BD-B0341F0BAA61}" type="presOf" srcId="{A5E25D98-4781-47D0-9755-D508D1E50568}" destId="{E447D6CF-F37D-44AA-8C28-59DDB4F603EB}" srcOrd="0" destOrd="0" presId="urn:microsoft.com/office/officeart/2005/8/layout/default"/>
    <dgm:cxn modelId="{B5811BC9-E026-442F-B897-511B2C196549}" srcId="{36F7FC09-ED57-4C90-A31D-ABF28AC4192A}" destId="{A5E25D98-4781-47D0-9755-D508D1E50568}" srcOrd="8" destOrd="0" parTransId="{99BD2050-CB71-4F8D-B65F-6E7DF15693CF}" sibTransId="{2C169AA7-992C-45ED-8961-DD1E9EF3D461}"/>
    <dgm:cxn modelId="{0DFF08FB-7C00-42D7-B2C8-9C8E18146CFC}" type="presOf" srcId="{3866BE27-1103-4A36-BC53-069215DE4894}" destId="{469F7FAF-6F8E-4B95-BC37-62AC316A3E19}" srcOrd="0" destOrd="0" presId="urn:microsoft.com/office/officeart/2005/8/layout/default"/>
    <dgm:cxn modelId="{021B253B-A844-4D5D-A124-DB84BA5D6C83}" srcId="{36F7FC09-ED57-4C90-A31D-ABF28AC4192A}" destId="{392CBC81-344C-4B6C-B4D3-4D5E8D2C2755}" srcOrd="4" destOrd="0" parTransId="{C19A3F5D-4855-4ECC-90D3-FE37C0E0C726}" sibTransId="{4DB49A16-C8CB-4AB4-8485-085923C4171A}"/>
    <dgm:cxn modelId="{33C73AEC-8827-467C-B06B-C1783748A580}" srcId="{36F7FC09-ED57-4C90-A31D-ABF28AC4192A}" destId="{7453B2A2-ED47-4C98-AF12-8FCB11EC43D0}" srcOrd="2" destOrd="0" parTransId="{EA5D687C-BD84-491C-901C-2F0A8FC98FCB}" sibTransId="{A0449977-B02F-4670-B405-FF820EBAE6EB}"/>
    <dgm:cxn modelId="{38838C1A-C0B4-4547-AFB1-F3CE1D6C0707}" srcId="{36F7FC09-ED57-4C90-A31D-ABF28AC4192A}" destId="{2F25898D-1A97-423D-907F-46818315674B}" srcOrd="0" destOrd="0" parTransId="{8518532C-D162-44AB-89C3-FF16075CAC0E}" sibTransId="{792F0B8A-BC17-4CD8-8F77-70CF6FEE9855}"/>
    <dgm:cxn modelId="{E73E1D12-67EC-44EC-8AB8-BA136E820B6C}" type="presOf" srcId="{2F25898D-1A97-423D-907F-46818315674B}" destId="{65B5E3B0-BA45-4362-A119-13371754F23C}" srcOrd="0" destOrd="0" presId="urn:microsoft.com/office/officeart/2005/8/layout/default"/>
    <dgm:cxn modelId="{986A4266-9AB4-4F95-B6B5-EC040BE3680F}" type="presOf" srcId="{36F7FC09-ED57-4C90-A31D-ABF28AC4192A}" destId="{A79A517B-B037-4B83-B081-EA266D3BCEC6}" srcOrd="0" destOrd="0" presId="urn:microsoft.com/office/officeart/2005/8/layout/default"/>
    <dgm:cxn modelId="{A964C385-3F6A-4840-94A4-C21EE8B07F2F}" type="presOf" srcId="{8A925DC1-8EEF-4D7B-9E22-8D8F0E14349C}" destId="{7298FF31-588C-4BCA-9F26-6FDC51BC01B4}" srcOrd="0" destOrd="0" presId="urn:microsoft.com/office/officeart/2005/8/layout/default"/>
    <dgm:cxn modelId="{BCC7AD93-E8A9-468C-A0A1-947A0F0D7793}" srcId="{36F7FC09-ED57-4C90-A31D-ABF28AC4192A}" destId="{3866BE27-1103-4A36-BC53-069215DE4894}" srcOrd="5" destOrd="0" parTransId="{639AD278-0E58-458A-9888-B36FD2907952}" sibTransId="{8F7753F7-A5A6-43EA-AD72-DEF99C5B7D8D}"/>
    <dgm:cxn modelId="{E6D26C03-E536-42E0-91E4-E0D4F20E94E7}" type="presParOf" srcId="{A79A517B-B037-4B83-B081-EA266D3BCEC6}" destId="{65B5E3B0-BA45-4362-A119-13371754F23C}" srcOrd="0" destOrd="0" presId="urn:microsoft.com/office/officeart/2005/8/layout/default"/>
    <dgm:cxn modelId="{4B8572AC-FB63-4F21-92AE-0263C44B04D1}" type="presParOf" srcId="{A79A517B-B037-4B83-B081-EA266D3BCEC6}" destId="{B99258E4-C7BA-4003-AE5B-A161002C5421}" srcOrd="1" destOrd="0" presId="urn:microsoft.com/office/officeart/2005/8/layout/default"/>
    <dgm:cxn modelId="{008A7607-D89D-4EE2-A179-683A373F356C}" type="presParOf" srcId="{A79A517B-B037-4B83-B081-EA266D3BCEC6}" destId="{024ECA43-88D6-4CE8-B742-F635EA12F566}" srcOrd="2" destOrd="0" presId="urn:microsoft.com/office/officeart/2005/8/layout/default"/>
    <dgm:cxn modelId="{9CB61999-F8A0-4BC5-9496-CBD53F7CAED0}" type="presParOf" srcId="{A79A517B-B037-4B83-B081-EA266D3BCEC6}" destId="{8D2B6A7B-AC9B-49DE-A70B-F7414243CDA6}" srcOrd="3" destOrd="0" presId="urn:microsoft.com/office/officeart/2005/8/layout/default"/>
    <dgm:cxn modelId="{447A468F-A716-4B59-9B80-665ED51CBA26}" type="presParOf" srcId="{A79A517B-B037-4B83-B081-EA266D3BCEC6}" destId="{C70520DD-AC61-4A07-A2BA-5F0A8FA55A4D}" srcOrd="4" destOrd="0" presId="urn:microsoft.com/office/officeart/2005/8/layout/default"/>
    <dgm:cxn modelId="{F042F2CC-D350-4644-875B-0AFBDDF2627B}" type="presParOf" srcId="{A79A517B-B037-4B83-B081-EA266D3BCEC6}" destId="{D49129D2-E9E0-42E4-9B64-7C412BCF5A76}" srcOrd="5" destOrd="0" presId="urn:microsoft.com/office/officeart/2005/8/layout/default"/>
    <dgm:cxn modelId="{28945064-2D6F-41DB-8374-0B26E75D477C}" type="presParOf" srcId="{A79A517B-B037-4B83-B081-EA266D3BCEC6}" destId="{7298FF31-588C-4BCA-9F26-6FDC51BC01B4}" srcOrd="6" destOrd="0" presId="urn:microsoft.com/office/officeart/2005/8/layout/default"/>
    <dgm:cxn modelId="{4C271E6C-33D6-4826-90A5-AFEF3286CC1E}" type="presParOf" srcId="{A79A517B-B037-4B83-B081-EA266D3BCEC6}" destId="{E456473E-CB62-4993-9E3C-5E80E204044E}" srcOrd="7" destOrd="0" presId="urn:microsoft.com/office/officeart/2005/8/layout/default"/>
    <dgm:cxn modelId="{76A23A0D-7F0A-468A-9B4D-6493ED9BA743}" type="presParOf" srcId="{A79A517B-B037-4B83-B081-EA266D3BCEC6}" destId="{8180B53A-8A96-4CDF-9C49-118C61C0DCB5}" srcOrd="8" destOrd="0" presId="urn:microsoft.com/office/officeart/2005/8/layout/default"/>
    <dgm:cxn modelId="{62315E94-C44A-4379-A9D5-411C91E0C463}" type="presParOf" srcId="{A79A517B-B037-4B83-B081-EA266D3BCEC6}" destId="{F7A98A99-BB5B-4331-BDA4-32BEB9E4C1E5}" srcOrd="9" destOrd="0" presId="urn:microsoft.com/office/officeart/2005/8/layout/default"/>
    <dgm:cxn modelId="{CD2B1A71-5088-4B75-902F-249BD3762314}" type="presParOf" srcId="{A79A517B-B037-4B83-B081-EA266D3BCEC6}" destId="{469F7FAF-6F8E-4B95-BC37-62AC316A3E19}" srcOrd="10" destOrd="0" presId="urn:microsoft.com/office/officeart/2005/8/layout/default"/>
    <dgm:cxn modelId="{F6437675-5CB6-4DB5-A425-4179C9EA512D}" type="presParOf" srcId="{A79A517B-B037-4B83-B081-EA266D3BCEC6}" destId="{70039046-5249-4D5D-9EA6-2A7D5CBA8A4F}" srcOrd="11" destOrd="0" presId="urn:microsoft.com/office/officeart/2005/8/layout/default"/>
    <dgm:cxn modelId="{F2958EE3-06FC-47F5-9FBE-CC2E641CB126}" type="presParOf" srcId="{A79A517B-B037-4B83-B081-EA266D3BCEC6}" destId="{B9620B86-D51C-441C-8B2C-556257436E02}" srcOrd="12" destOrd="0" presId="urn:microsoft.com/office/officeart/2005/8/layout/default"/>
    <dgm:cxn modelId="{4C9C93B4-D16C-4ED9-9D92-00E734985D88}" type="presParOf" srcId="{A79A517B-B037-4B83-B081-EA266D3BCEC6}" destId="{81FD6734-0D6C-4AC5-8DE8-598A919429AA}" srcOrd="13" destOrd="0" presId="urn:microsoft.com/office/officeart/2005/8/layout/default"/>
    <dgm:cxn modelId="{A3756F6F-11B8-4F9C-BA48-C9638F079D56}" type="presParOf" srcId="{A79A517B-B037-4B83-B081-EA266D3BCEC6}" destId="{A5E2F36B-205E-4CE6-902D-E3A6DAD7EC50}" srcOrd="14" destOrd="0" presId="urn:microsoft.com/office/officeart/2005/8/layout/default"/>
    <dgm:cxn modelId="{F8496ED7-8A97-410E-8082-8DAC4B8C77AD}" type="presParOf" srcId="{A79A517B-B037-4B83-B081-EA266D3BCEC6}" destId="{3EE461F5-DAB4-4EBD-A4E2-6613BDDD6A03}" srcOrd="15" destOrd="0" presId="urn:microsoft.com/office/officeart/2005/8/layout/default"/>
    <dgm:cxn modelId="{C7981056-27C8-417B-A122-8256B82A2F1E}" type="presParOf" srcId="{A79A517B-B037-4B83-B081-EA266D3BCEC6}" destId="{E447D6CF-F37D-44AA-8C28-59DDB4F603EB}"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1C0F7D-14F4-4077-BC92-37C1A91834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CC38142-F231-40AD-901D-51025A1D1150}">
      <dgm:prSet phldrT="[Text]" custT="1"/>
      <dgm:spPr>
        <a:solidFill>
          <a:schemeClr val="accent4">
            <a:lumMod val="75000"/>
          </a:schemeClr>
        </a:solidFill>
        <a:ln>
          <a:solidFill>
            <a:schemeClr val="accent6">
              <a:lumMod val="50000"/>
            </a:schemeClr>
          </a:solidFill>
        </a:ln>
      </dgm:spPr>
      <dgm:t>
        <a:bodyPr/>
        <a:lstStyle/>
        <a:p>
          <a:endParaRPr lang="en-US" sz="2400" b="1" u="sng" dirty="0" smtClean="0"/>
        </a:p>
        <a:p>
          <a:r>
            <a:rPr lang="en-US" sz="2400" b="1" u="sng" dirty="0" smtClean="0"/>
            <a:t>PAY-IN OF FUNDS:</a:t>
          </a:r>
        </a:p>
        <a:p>
          <a:r>
            <a:rPr lang="en-US" sz="2400" dirty="0" smtClean="0"/>
            <a:t>- </a:t>
          </a:r>
          <a:r>
            <a:rPr lang="en-US" sz="1800" b="1" dirty="0" smtClean="0"/>
            <a:t>Stocks</a:t>
          </a:r>
          <a:r>
            <a:rPr lang="en-US" sz="1800" dirty="0" smtClean="0"/>
            <a:t>: Before T+2</a:t>
          </a:r>
        </a:p>
        <a:p>
          <a:r>
            <a:rPr lang="en-US" sz="1800" dirty="0" smtClean="0"/>
            <a:t>- </a:t>
          </a:r>
          <a:r>
            <a:rPr lang="en-US" sz="1800" b="1" dirty="0" smtClean="0"/>
            <a:t>Derivatives</a:t>
          </a:r>
          <a:r>
            <a:rPr lang="en-US" sz="1800" dirty="0" smtClean="0"/>
            <a:t>: Before T+1</a:t>
          </a:r>
        </a:p>
        <a:p>
          <a:r>
            <a:rPr lang="en-US" sz="1800" dirty="0" smtClean="0"/>
            <a:t>- Only </a:t>
          </a:r>
          <a:r>
            <a:rPr lang="en-US" sz="1800" dirty="0" err="1" smtClean="0"/>
            <a:t>Cheque</a:t>
          </a:r>
          <a:r>
            <a:rPr lang="en-US" sz="1800" dirty="0" smtClean="0"/>
            <a:t> / NEFT / RTGS to TM</a:t>
          </a:r>
        </a:p>
        <a:p>
          <a:r>
            <a:rPr lang="en-US" sz="1800" dirty="0" smtClean="0"/>
            <a:t>- Transfer from the bank account linked with client code only</a:t>
          </a:r>
        </a:p>
        <a:p>
          <a:r>
            <a:rPr lang="en-US" sz="1800" dirty="0" smtClean="0"/>
            <a:t>- In 3-in-1 Accounts, funds are automatically deducted from linked Bank Account</a:t>
          </a:r>
        </a:p>
        <a:p>
          <a:r>
            <a:rPr lang="en-US" sz="1800" dirty="0" smtClean="0"/>
            <a:t>- Confirmation to be obtained from the TM for receipt of funds</a:t>
          </a:r>
          <a:endParaRPr lang="en-US" sz="1800" dirty="0"/>
        </a:p>
      </dgm:t>
    </dgm:pt>
    <dgm:pt modelId="{C318CCC1-6396-46F5-B0B4-29FCD1F587A1}" type="parTrans" cxnId="{B6FE5ACB-DCF7-40B4-8A1E-322C69B3FB89}">
      <dgm:prSet/>
      <dgm:spPr/>
      <dgm:t>
        <a:bodyPr/>
        <a:lstStyle/>
        <a:p>
          <a:endParaRPr lang="en-US"/>
        </a:p>
      </dgm:t>
    </dgm:pt>
    <dgm:pt modelId="{A595B8E9-2835-436E-8C22-01913D4225B7}" type="sibTrans" cxnId="{B6FE5ACB-DCF7-40B4-8A1E-322C69B3FB89}">
      <dgm:prSet/>
      <dgm:spPr/>
      <dgm:t>
        <a:bodyPr/>
        <a:lstStyle/>
        <a:p>
          <a:endParaRPr lang="en-US"/>
        </a:p>
      </dgm:t>
    </dgm:pt>
    <dgm:pt modelId="{DE54C993-166C-41FA-9145-E2B9DDE15776}">
      <dgm:prSet phldrT="[Text]" custT="1"/>
      <dgm:spPr>
        <a:solidFill>
          <a:schemeClr val="accent4">
            <a:lumMod val="20000"/>
            <a:lumOff val="80000"/>
          </a:schemeClr>
        </a:solidFill>
        <a:ln>
          <a:solidFill>
            <a:schemeClr val="tx1"/>
          </a:solidFill>
        </a:ln>
      </dgm:spPr>
      <dgm:t>
        <a:bodyPr/>
        <a:lstStyle/>
        <a:p>
          <a:r>
            <a:rPr lang="en-US" sz="2400" b="1" u="sng" dirty="0" smtClean="0">
              <a:solidFill>
                <a:schemeClr val="tx1"/>
              </a:solidFill>
            </a:rPr>
            <a:t>PAY OUT OF SECURITIES:</a:t>
          </a:r>
        </a:p>
        <a:p>
          <a:endParaRPr lang="en-US" sz="2400" b="1" u="sng" dirty="0" smtClean="0">
            <a:solidFill>
              <a:schemeClr val="tx1"/>
            </a:solidFill>
          </a:endParaRPr>
        </a:p>
        <a:p>
          <a:r>
            <a:rPr lang="en-US" sz="1800" dirty="0" smtClean="0">
              <a:solidFill>
                <a:schemeClr val="tx1"/>
              </a:solidFill>
            </a:rPr>
            <a:t>- Shares should be received in Beneficiary Account of investor within 24 hours of payout.</a:t>
          </a: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dgm:t>
    </dgm:pt>
    <dgm:pt modelId="{64A409F4-CD33-4DB3-991B-0D1C0966332A}" type="parTrans" cxnId="{8A7831BB-28D2-40F2-98F8-3FFF299FE243}">
      <dgm:prSet/>
      <dgm:spPr/>
      <dgm:t>
        <a:bodyPr/>
        <a:lstStyle/>
        <a:p>
          <a:endParaRPr lang="en-US"/>
        </a:p>
      </dgm:t>
    </dgm:pt>
    <dgm:pt modelId="{FD30E574-6ED6-48F3-BAEE-CA83C4437238}" type="sibTrans" cxnId="{8A7831BB-28D2-40F2-98F8-3FFF299FE243}">
      <dgm:prSet/>
      <dgm:spPr/>
      <dgm:t>
        <a:bodyPr/>
        <a:lstStyle/>
        <a:p>
          <a:endParaRPr lang="en-US"/>
        </a:p>
      </dgm:t>
    </dgm:pt>
    <dgm:pt modelId="{0B15BE01-D2DF-4360-BD82-1328F0988DDA}" type="pres">
      <dgm:prSet presAssocID="{B81C0F7D-14F4-4077-BC92-37C1A91834FA}" presName="diagram" presStyleCnt="0">
        <dgm:presLayoutVars>
          <dgm:dir/>
          <dgm:resizeHandles val="exact"/>
        </dgm:presLayoutVars>
      </dgm:prSet>
      <dgm:spPr/>
      <dgm:t>
        <a:bodyPr/>
        <a:lstStyle/>
        <a:p>
          <a:endParaRPr lang="en-US"/>
        </a:p>
      </dgm:t>
    </dgm:pt>
    <dgm:pt modelId="{00810694-9AFF-4572-86A9-13FD98838117}" type="pres">
      <dgm:prSet presAssocID="{1CC38142-F231-40AD-901D-51025A1D1150}" presName="node" presStyleLbl="node1" presStyleIdx="0" presStyleCnt="2" custScaleX="55052" custScaleY="85619" custLinFactNeighborX="4441" custLinFactNeighborY="0">
        <dgm:presLayoutVars>
          <dgm:bulletEnabled val="1"/>
        </dgm:presLayoutVars>
      </dgm:prSet>
      <dgm:spPr/>
      <dgm:t>
        <a:bodyPr/>
        <a:lstStyle/>
        <a:p>
          <a:endParaRPr lang="en-US"/>
        </a:p>
      </dgm:t>
    </dgm:pt>
    <dgm:pt modelId="{B4DC7CA2-3E5B-4462-88AF-FD0E83F4EE48}" type="pres">
      <dgm:prSet presAssocID="{A595B8E9-2835-436E-8C22-01913D4225B7}" presName="sibTrans" presStyleCnt="0"/>
      <dgm:spPr/>
    </dgm:pt>
    <dgm:pt modelId="{298B4E24-E78A-4432-9E29-2C76F8184A1B}" type="pres">
      <dgm:prSet presAssocID="{DE54C993-166C-41FA-9145-E2B9DDE15776}" presName="node" presStyleLbl="node1" presStyleIdx="1" presStyleCnt="2" custScaleX="54807" custScaleY="85757" custLinFactNeighborX="-5454" custLinFactNeighborY="0">
        <dgm:presLayoutVars>
          <dgm:bulletEnabled val="1"/>
        </dgm:presLayoutVars>
      </dgm:prSet>
      <dgm:spPr/>
      <dgm:t>
        <a:bodyPr/>
        <a:lstStyle/>
        <a:p>
          <a:endParaRPr lang="en-US"/>
        </a:p>
      </dgm:t>
    </dgm:pt>
  </dgm:ptLst>
  <dgm:cxnLst>
    <dgm:cxn modelId="{B6FE5ACB-DCF7-40B4-8A1E-322C69B3FB89}" srcId="{B81C0F7D-14F4-4077-BC92-37C1A91834FA}" destId="{1CC38142-F231-40AD-901D-51025A1D1150}" srcOrd="0" destOrd="0" parTransId="{C318CCC1-6396-46F5-B0B4-29FCD1F587A1}" sibTransId="{A595B8E9-2835-436E-8C22-01913D4225B7}"/>
    <dgm:cxn modelId="{4E2A078C-DDD8-41B6-BEA0-4125FBB51119}" type="presOf" srcId="{DE54C993-166C-41FA-9145-E2B9DDE15776}" destId="{298B4E24-E78A-4432-9E29-2C76F8184A1B}" srcOrd="0" destOrd="0" presId="urn:microsoft.com/office/officeart/2005/8/layout/default"/>
    <dgm:cxn modelId="{911FF831-8754-4EF1-ADA1-AFE8F7801748}" type="presOf" srcId="{1CC38142-F231-40AD-901D-51025A1D1150}" destId="{00810694-9AFF-4572-86A9-13FD98838117}" srcOrd="0" destOrd="0" presId="urn:microsoft.com/office/officeart/2005/8/layout/default"/>
    <dgm:cxn modelId="{30BCF895-EDA2-47CE-8F91-98D0E5033031}" type="presOf" srcId="{B81C0F7D-14F4-4077-BC92-37C1A91834FA}" destId="{0B15BE01-D2DF-4360-BD82-1328F0988DDA}" srcOrd="0" destOrd="0" presId="urn:microsoft.com/office/officeart/2005/8/layout/default"/>
    <dgm:cxn modelId="{8A7831BB-28D2-40F2-98F8-3FFF299FE243}" srcId="{B81C0F7D-14F4-4077-BC92-37C1A91834FA}" destId="{DE54C993-166C-41FA-9145-E2B9DDE15776}" srcOrd="1" destOrd="0" parTransId="{64A409F4-CD33-4DB3-991B-0D1C0966332A}" sibTransId="{FD30E574-6ED6-48F3-BAEE-CA83C4437238}"/>
    <dgm:cxn modelId="{1E9B96EE-D17C-4712-81BB-89B66F0E5D38}" type="presParOf" srcId="{0B15BE01-D2DF-4360-BD82-1328F0988DDA}" destId="{00810694-9AFF-4572-86A9-13FD98838117}" srcOrd="0" destOrd="0" presId="urn:microsoft.com/office/officeart/2005/8/layout/default"/>
    <dgm:cxn modelId="{39BF5D1B-DB3E-4265-97ED-87703CB7F69E}" type="presParOf" srcId="{0B15BE01-D2DF-4360-BD82-1328F0988DDA}" destId="{B4DC7CA2-3E5B-4462-88AF-FD0E83F4EE48}" srcOrd="1" destOrd="0" presId="urn:microsoft.com/office/officeart/2005/8/layout/default"/>
    <dgm:cxn modelId="{54C8827A-62DD-41A9-B437-AEB84A8115AD}" type="presParOf" srcId="{0B15BE01-D2DF-4360-BD82-1328F0988DDA}" destId="{298B4E24-E78A-4432-9E29-2C76F8184A1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1C0F7D-14F4-4077-BC92-37C1A91834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CC38142-F231-40AD-901D-51025A1D1150}">
      <dgm:prSet phldrT="[Text]" custT="1"/>
      <dgm:spPr>
        <a:solidFill>
          <a:schemeClr val="accent2">
            <a:lumMod val="75000"/>
          </a:schemeClr>
        </a:solidFill>
        <a:ln>
          <a:solidFill>
            <a:schemeClr val="accent4">
              <a:lumMod val="50000"/>
            </a:schemeClr>
          </a:solidFill>
        </a:ln>
      </dgm:spPr>
      <dgm:t>
        <a:bodyPr/>
        <a:lstStyle/>
        <a:p>
          <a:r>
            <a:rPr lang="en-US" sz="2400" b="1" u="sng" dirty="0" smtClean="0">
              <a:solidFill>
                <a:schemeClr val="bg1"/>
              </a:solidFill>
            </a:rPr>
            <a:t>PAY-OUT OF FUNDS:</a:t>
          </a:r>
        </a:p>
        <a:p>
          <a:endParaRPr lang="en-US" sz="2400" b="1" u="sng" dirty="0" smtClean="0">
            <a:solidFill>
              <a:schemeClr val="bg1"/>
            </a:solidFill>
          </a:endParaRPr>
        </a:p>
        <a:p>
          <a:r>
            <a:rPr lang="en-US" sz="1800" dirty="0" smtClean="0">
              <a:solidFill>
                <a:schemeClr val="bg1"/>
              </a:solidFill>
            </a:rPr>
            <a:t>- </a:t>
          </a:r>
          <a:r>
            <a:rPr lang="en-US" sz="1800" b="1" dirty="0" smtClean="0">
              <a:solidFill>
                <a:schemeClr val="bg1"/>
              </a:solidFill>
            </a:rPr>
            <a:t>Stocks</a:t>
          </a:r>
          <a:r>
            <a:rPr lang="en-US" sz="1800" dirty="0" smtClean="0">
              <a:solidFill>
                <a:schemeClr val="bg1"/>
              </a:solidFill>
            </a:rPr>
            <a:t>: On T+2</a:t>
          </a:r>
        </a:p>
        <a:p>
          <a:r>
            <a:rPr lang="en-US" sz="1800" dirty="0" smtClean="0">
              <a:solidFill>
                <a:schemeClr val="bg1"/>
              </a:solidFill>
            </a:rPr>
            <a:t>- </a:t>
          </a:r>
          <a:r>
            <a:rPr lang="en-US" sz="1800" b="1" dirty="0" smtClean="0">
              <a:solidFill>
                <a:schemeClr val="bg1"/>
              </a:solidFill>
            </a:rPr>
            <a:t>Derivatives</a:t>
          </a:r>
          <a:r>
            <a:rPr lang="en-US" sz="1800" dirty="0" smtClean="0">
              <a:solidFill>
                <a:schemeClr val="bg1"/>
              </a:solidFill>
            </a:rPr>
            <a:t>: On T+1</a:t>
          </a:r>
        </a:p>
        <a:p>
          <a:endParaRPr lang="en-US" sz="1800" dirty="0" smtClean="0">
            <a:solidFill>
              <a:schemeClr val="bg1"/>
            </a:solidFill>
          </a:endParaRPr>
        </a:p>
        <a:p>
          <a:r>
            <a:rPr lang="en-US" sz="1800" dirty="0" smtClean="0">
              <a:solidFill>
                <a:schemeClr val="bg1"/>
              </a:solidFill>
            </a:rPr>
            <a:t>- Stock Broker to transfer funds to the client (investor) within 24 hours of payout.</a:t>
          </a:r>
          <a:endParaRPr lang="en-US" sz="1800" dirty="0">
            <a:solidFill>
              <a:schemeClr val="bg1"/>
            </a:solidFill>
          </a:endParaRPr>
        </a:p>
      </dgm:t>
    </dgm:pt>
    <dgm:pt modelId="{C318CCC1-6396-46F5-B0B4-29FCD1F587A1}" type="parTrans" cxnId="{B6FE5ACB-DCF7-40B4-8A1E-322C69B3FB89}">
      <dgm:prSet/>
      <dgm:spPr/>
      <dgm:t>
        <a:bodyPr/>
        <a:lstStyle/>
        <a:p>
          <a:endParaRPr lang="en-US"/>
        </a:p>
      </dgm:t>
    </dgm:pt>
    <dgm:pt modelId="{A595B8E9-2835-436E-8C22-01913D4225B7}" type="sibTrans" cxnId="{B6FE5ACB-DCF7-40B4-8A1E-322C69B3FB89}">
      <dgm:prSet/>
      <dgm:spPr/>
      <dgm:t>
        <a:bodyPr/>
        <a:lstStyle/>
        <a:p>
          <a:endParaRPr lang="en-US"/>
        </a:p>
      </dgm:t>
    </dgm:pt>
    <dgm:pt modelId="{DE54C993-166C-41FA-9145-E2B9DDE15776}">
      <dgm:prSet phldrT="[Text]" custT="1"/>
      <dgm:spPr>
        <a:solidFill>
          <a:schemeClr val="accent3">
            <a:lumMod val="60000"/>
            <a:lumOff val="40000"/>
          </a:schemeClr>
        </a:solidFill>
        <a:ln>
          <a:solidFill>
            <a:schemeClr val="tx1"/>
          </a:solidFill>
        </a:ln>
      </dgm:spPr>
      <dgm:t>
        <a:bodyPr/>
        <a:lstStyle/>
        <a:p>
          <a:endParaRPr lang="en-US" sz="2400" b="1" u="sng" dirty="0" smtClean="0">
            <a:solidFill>
              <a:schemeClr val="tx1"/>
            </a:solidFill>
          </a:endParaRPr>
        </a:p>
        <a:p>
          <a:endParaRPr lang="en-US" sz="2400" b="1" u="sng" dirty="0" smtClean="0">
            <a:solidFill>
              <a:schemeClr val="tx1"/>
            </a:solidFill>
          </a:endParaRPr>
        </a:p>
        <a:p>
          <a:endParaRPr lang="en-US" sz="2400" b="1" u="sng" dirty="0" smtClean="0">
            <a:solidFill>
              <a:schemeClr val="tx1"/>
            </a:solidFill>
          </a:endParaRPr>
        </a:p>
        <a:p>
          <a:endParaRPr lang="en-US" sz="2400" b="1" u="sng" dirty="0" smtClean="0">
            <a:solidFill>
              <a:schemeClr val="tx1"/>
            </a:solidFill>
          </a:endParaRPr>
        </a:p>
        <a:p>
          <a:endParaRPr lang="en-US" sz="2400" b="1" u="sng" dirty="0" smtClean="0">
            <a:solidFill>
              <a:schemeClr val="tx1"/>
            </a:solidFill>
          </a:endParaRPr>
        </a:p>
        <a:p>
          <a:r>
            <a:rPr lang="en-US" sz="2400" b="1" u="sng" dirty="0" smtClean="0">
              <a:solidFill>
                <a:schemeClr val="tx1"/>
              </a:solidFill>
            </a:rPr>
            <a:t>PAY-IN OF SECURITIES:</a:t>
          </a:r>
        </a:p>
        <a:p>
          <a:endParaRPr lang="en-US" sz="2400" b="1" u="sng" dirty="0" smtClean="0">
            <a:solidFill>
              <a:schemeClr val="tx1"/>
            </a:solidFill>
          </a:endParaRPr>
        </a:p>
        <a:p>
          <a:r>
            <a:rPr lang="en-US" sz="1800" dirty="0" smtClean="0">
              <a:solidFill>
                <a:schemeClr val="tx1"/>
              </a:solidFill>
            </a:rPr>
            <a:t>- Investor is advised to confirm the availability of shares prior to executing sale of shares.</a:t>
          </a:r>
        </a:p>
        <a:p>
          <a:endParaRPr lang="en-US" sz="1800" dirty="0" smtClean="0">
            <a:solidFill>
              <a:schemeClr val="tx1"/>
            </a:solidFill>
          </a:endParaRPr>
        </a:p>
        <a:p>
          <a:r>
            <a:rPr lang="en-US" sz="1800" dirty="0" smtClean="0">
              <a:solidFill>
                <a:schemeClr val="tx1"/>
              </a:solidFill>
            </a:rPr>
            <a:t>- In case POA has not been given, ensure transfer of shares by giving a filled in DIS Slip</a:t>
          </a: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dgm:t>
    </dgm:pt>
    <dgm:pt modelId="{64A409F4-CD33-4DB3-991B-0D1C0966332A}" type="parTrans" cxnId="{8A7831BB-28D2-40F2-98F8-3FFF299FE243}">
      <dgm:prSet/>
      <dgm:spPr/>
      <dgm:t>
        <a:bodyPr/>
        <a:lstStyle/>
        <a:p>
          <a:endParaRPr lang="en-US"/>
        </a:p>
      </dgm:t>
    </dgm:pt>
    <dgm:pt modelId="{FD30E574-6ED6-48F3-BAEE-CA83C4437238}" type="sibTrans" cxnId="{8A7831BB-28D2-40F2-98F8-3FFF299FE243}">
      <dgm:prSet/>
      <dgm:spPr/>
      <dgm:t>
        <a:bodyPr/>
        <a:lstStyle/>
        <a:p>
          <a:endParaRPr lang="en-US"/>
        </a:p>
      </dgm:t>
    </dgm:pt>
    <dgm:pt modelId="{0B15BE01-D2DF-4360-BD82-1328F0988DDA}" type="pres">
      <dgm:prSet presAssocID="{B81C0F7D-14F4-4077-BC92-37C1A91834FA}" presName="diagram" presStyleCnt="0">
        <dgm:presLayoutVars>
          <dgm:dir/>
          <dgm:resizeHandles val="exact"/>
        </dgm:presLayoutVars>
      </dgm:prSet>
      <dgm:spPr/>
      <dgm:t>
        <a:bodyPr/>
        <a:lstStyle/>
        <a:p>
          <a:endParaRPr lang="en-US"/>
        </a:p>
      </dgm:t>
    </dgm:pt>
    <dgm:pt modelId="{00810694-9AFF-4572-86A9-13FD98838117}" type="pres">
      <dgm:prSet presAssocID="{1CC38142-F231-40AD-901D-51025A1D1150}" presName="node" presStyleLbl="node1" presStyleIdx="0" presStyleCnt="2" custScaleX="55052" custScaleY="85619" custLinFactNeighborX="4441" custLinFactNeighborY="0">
        <dgm:presLayoutVars>
          <dgm:bulletEnabled val="1"/>
        </dgm:presLayoutVars>
      </dgm:prSet>
      <dgm:spPr/>
      <dgm:t>
        <a:bodyPr/>
        <a:lstStyle/>
        <a:p>
          <a:endParaRPr lang="en-US"/>
        </a:p>
      </dgm:t>
    </dgm:pt>
    <dgm:pt modelId="{B4DC7CA2-3E5B-4462-88AF-FD0E83F4EE48}" type="pres">
      <dgm:prSet presAssocID="{A595B8E9-2835-436E-8C22-01913D4225B7}" presName="sibTrans" presStyleCnt="0"/>
      <dgm:spPr/>
    </dgm:pt>
    <dgm:pt modelId="{298B4E24-E78A-4432-9E29-2C76F8184A1B}" type="pres">
      <dgm:prSet presAssocID="{DE54C993-166C-41FA-9145-E2B9DDE15776}" presName="node" presStyleLbl="node1" presStyleIdx="1" presStyleCnt="2" custScaleX="54807" custScaleY="85757" custLinFactNeighborX="-5454" custLinFactNeighborY="0">
        <dgm:presLayoutVars>
          <dgm:bulletEnabled val="1"/>
        </dgm:presLayoutVars>
      </dgm:prSet>
      <dgm:spPr/>
      <dgm:t>
        <a:bodyPr/>
        <a:lstStyle/>
        <a:p>
          <a:endParaRPr lang="en-US"/>
        </a:p>
      </dgm:t>
    </dgm:pt>
  </dgm:ptLst>
  <dgm:cxnLst>
    <dgm:cxn modelId="{B6FE5ACB-DCF7-40B4-8A1E-322C69B3FB89}" srcId="{B81C0F7D-14F4-4077-BC92-37C1A91834FA}" destId="{1CC38142-F231-40AD-901D-51025A1D1150}" srcOrd="0" destOrd="0" parTransId="{C318CCC1-6396-46F5-B0B4-29FCD1F587A1}" sibTransId="{A595B8E9-2835-436E-8C22-01913D4225B7}"/>
    <dgm:cxn modelId="{4E2A078C-DDD8-41B6-BEA0-4125FBB51119}" type="presOf" srcId="{DE54C993-166C-41FA-9145-E2B9DDE15776}" destId="{298B4E24-E78A-4432-9E29-2C76F8184A1B}" srcOrd="0" destOrd="0" presId="urn:microsoft.com/office/officeart/2005/8/layout/default"/>
    <dgm:cxn modelId="{911FF831-8754-4EF1-ADA1-AFE8F7801748}" type="presOf" srcId="{1CC38142-F231-40AD-901D-51025A1D1150}" destId="{00810694-9AFF-4572-86A9-13FD98838117}" srcOrd="0" destOrd="0" presId="urn:microsoft.com/office/officeart/2005/8/layout/default"/>
    <dgm:cxn modelId="{30BCF895-EDA2-47CE-8F91-98D0E5033031}" type="presOf" srcId="{B81C0F7D-14F4-4077-BC92-37C1A91834FA}" destId="{0B15BE01-D2DF-4360-BD82-1328F0988DDA}" srcOrd="0" destOrd="0" presId="urn:microsoft.com/office/officeart/2005/8/layout/default"/>
    <dgm:cxn modelId="{8A7831BB-28D2-40F2-98F8-3FFF299FE243}" srcId="{B81C0F7D-14F4-4077-BC92-37C1A91834FA}" destId="{DE54C993-166C-41FA-9145-E2B9DDE15776}" srcOrd="1" destOrd="0" parTransId="{64A409F4-CD33-4DB3-991B-0D1C0966332A}" sibTransId="{FD30E574-6ED6-48F3-BAEE-CA83C4437238}"/>
    <dgm:cxn modelId="{1E9B96EE-D17C-4712-81BB-89B66F0E5D38}" type="presParOf" srcId="{0B15BE01-D2DF-4360-BD82-1328F0988DDA}" destId="{00810694-9AFF-4572-86A9-13FD98838117}" srcOrd="0" destOrd="0" presId="urn:microsoft.com/office/officeart/2005/8/layout/default"/>
    <dgm:cxn modelId="{39BF5D1B-DB3E-4265-97ED-87703CB7F69E}" type="presParOf" srcId="{0B15BE01-D2DF-4360-BD82-1328F0988DDA}" destId="{B4DC7CA2-3E5B-4462-88AF-FD0E83F4EE48}" srcOrd="1" destOrd="0" presId="urn:microsoft.com/office/officeart/2005/8/layout/default"/>
    <dgm:cxn modelId="{54C8827A-62DD-41A9-B437-AEB84A8115AD}" type="presParOf" srcId="{0B15BE01-D2DF-4360-BD82-1328F0988DDA}" destId="{298B4E24-E78A-4432-9E29-2C76F8184A1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04122F-5767-4E4C-90E2-53BEC313164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1598113F-AA42-4F20-AE2F-A724BEEA8A82}">
      <dgm:prSet phldrT="[Text]" custT="1"/>
      <dgm:spPr>
        <a:solidFill>
          <a:schemeClr val="accent4">
            <a:lumMod val="40000"/>
            <a:lumOff val="60000"/>
          </a:schemeClr>
        </a:solidFill>
        <a:ln>
          <a:solidFill>
            <a:schemeClr val="tx1"/>
          </a:solidFill>
        </a:ln>
      </dgm:spPr>
      <dgm:t>
        <a:bodyPr/>
        <a:lstStyle/>
        <a:p>
          <a:r>
            <a:rPr lang="en-US" sz="2000" dirty="0" smtClean="0">
              <a:solidFill>
                <a:schemeClr val="accent1">
                  <a:lumMod val="50000"/>
                </a:schemeClr>
              </a:solidFill>
            </a:rPr>
            <a:t>Credit of shares happens on T+2 day</a:t>
          </a:r>
          <a:endParaRPr lang="en-US" sz="2000" dirty="0">
            <a:solidFill>
              <a:schemeClr val="accent1">
                <a:lumMod val="50000"/>
              </a:schemeClr>
            </a:solidFill>
          </a:endParaRPr>
        </a:p>
      </dgm:t>
    </dgm:pt>
    <dgm:pt modelId="{8834540C-A378-4092-B871-CBACBEA0FB04}" type="parTrans" cxnId="{5A34659E-D322-4CB5-B464-6EC45376B017}">
      <dgm:prSet/>
      <dgm:spPr/>
      <dgm:t>
        <a:bodyPr/>
        <a:lstStyle/>
        <a:p>
          <a:endParaRPr lang="en-US" sz="1600"/>
        </a:p>
      </dgm:t>
    </dgm:pt>
    <dgm:pt modelId="{12317A20-9C52-4BE8-B2F5-BCB574B6B509}" type="sibTrans" cxnId="{5A34659E-D322-4CB5-B464-6EC45376B017}">
      <dgm:prSet custT="1"/>
      <dgm:spPr/>
      <dgm:t>
        <a:bodyPr/>
        <a:lstStyle/>
        <a:p>
          <a:endParaRPr lang="en-US" sz="1600"/>
        </a:p>
      </dgm:t>
    </dgm:pt>
    <dgm:pt modelId="{C8BC512E-760B-408D-A388-B8E00C520EB3}">
      <dgm:prSet phldrT="[Text]" custT="1"/>
      <dgm:spPr>
        <a:solidFill>
          <a:schemeClr val="accent4">
            <a:lumMod val="40000"/>
            <a:lumOff val="60000"/>
          </a:schemeClr>
        </a:solidFill>
        <a:ln>
          <a:solidFill>
            <a:schemeClr val="tx1"/>
          </a:solidFill>
        </a:ln>
      </dgm:spPr>
      <dgm:t>
        <a:bodyPr/>
        <a:lstStyle/>
        <a:p>
          <a:r>
            <a:rPr lang="en-US" sz="2000" dirty="0" smtClean="0">
              <a:solidFill>
                <a:schemeClr val="accent1">
                  <a:lumMod val="50000"/>
                </a:schemeClr>
              </a:solidFill>
            </a:rPr>
            <a:t>Shares debited from Seller Client A/C: Around 11 AM.</a:t>
          </a:r>
        </a:p>
        <a:p>
          <a:r>
            <a:rPr lang="en-US" sz="2000" dirty="0" smtClean="0">
              <a:solidFill>
                <a:schemeClr val="accent1">
                  <a:lumMod val="50000"/>
                </a:schemeClr>
              </a:solidFill>
            </a:rPr>
            <a:t>Subsequently shares come to Pool A/C of Broker</a:t>
          </a:r>
          <a:endParaRPr lang="en-US" sz="2000" dirty="0">
            <a:solidFill>
              <a:schemeClr val="accent1">
                <a:lumMod val="50000"/>
              </a:schemeClr>
            </a:solidFill>
          </a:endParaRPr>
        </a:p>
      </dgm:t>
    </dgm:pt>
    <dgm:pt modelId="{4E019888-A622-4AE8-B7DA-BF043E52E3C0}" type="parTrans" cxnId="{4B598F2C-E8AB-4090-89B0-FD566CF43E23}">
      <dgm:prSet/>
      <dgm:spPr/>
      <dgm:t>
        <a:bodyPr/>
        <a:lstStyle/>
        <a:p>
          <a:endParaRPr lang="en-US" sz="1600"/>
        </a:p>
      </dgm:t>
    </dgm:pt>
    <dgm:pt modelId="{9E0DB4D7-B7A3-47A7-8418-8EB28D7E6752}" type="sibTrans" cxnId="{4B598F2C-E8AB-4090-89B0-FD566CF43E23}">
      <dgm:prSet custT="1"/>
      <dgm:spPr/>
      <dgm:t>
        <a:bodyPr/>
        <a:lstStyle/>
        <a:p>
          <a:endParaRPr lang="en-US" sz="1600"/>
        </a:p>
      </dgm:t>
    </dgm:pt>
    <dgm:pt modelId="{8429B34E-D339-4951-B511-C4D5D8B3F326}">
      <dgm:prSet phldrT="[Text]" custT="1"/>
      <dgm:spPr>
        <a:solidFill>
          <a:schemeClr val="accent4">
            <a:lumMod val="40000"/>
            <a:lumOff val="60000"/>
          </a:schemeClr>
        </a:solidFill>
        <a:ln>
          <a:solidFill>
            <a:schemeClr val="tx1"/>
          </a:solidFill>
        </a:ln>
      </dgm:spPr>
      <dgm:t>
        <a:bodyPr/>
        <a:lstStyle/>
        <a:p>
          <a:r>
            <a:rPr lang="en-US" sz="2000" dirty="0" smtClean="0">
              <a:solidFill>
                <a:schemeClr val="accent1">
                  <a:lumMod val="50000"/>
                </a:schemeClr>
              </a:solidFill>
            </a:rPr>
            <a:t>Broker credit these shares to Account of Buyer by EOD.</a:t>
          </a:r>
          <a:endParaRPr lang="en-US" sz="2000" dirty="0">
            <a:solidFill>
              <a:schemeClr val="accent1">
                <a:lumMod val="50000"/>
              </a:schemeClr>
            </a:solidFill>
          </a:endParaRPr>
        </a:p>
      </dgm:t>
    </dgm:pt>
    <dgm:pt modelId="{3F83577C-F53A-4017-8694-228C4BA9BEB4}" type="parTrans" cxnId="{3AD5CBFE-688F-476B-B818-1708C6543DF5}">
      <dgm:prSet/>
      <dgm:spPr/>
      <dgm:t>
        <a:bodyPr/>
        <a:lstStyle/>
        <a:p>
          <a:endParaRPr lang="en-US" sz="1600"/>
        </a:p>
      </dgm:t>
    </dgm:pt>
    <dgm:pt modelId="{608CE346-56CD-4F0B-90B8-A167977BCB14}" type="sibTrans" cxnId="{3AD5CBFE-688F-476B-B818-1708C6543DF5}">
      <dgm:prSet custT="1"/>
      <dgm:spPr/>
      <dgm:t>
        <a:bodyPr/>
        <a:lstStyle/>
        <a:p>
          <a:endParaRPr lang="en-US" sz="1600"/>
        </a:p>
      </dgm:t>
    </dgm:pt>
    <dgm:pt modelId="{0D1C5259-7C07-442E-A6FE-E7F515281965}">
      <dgm:prSet custT="1"/>
      <dgm:spPr>
        <a:solidFill>
          <a:schemeClr val="accent4">
            <a:lumMod val="40000"/>
            <a:lumOff val="60000"/>
          </a:schemeClr>
        </a:solidFill>
        <a:ln>
          <a:solidFill>
            <a:schemeClr val="tx1"/>
          </a:solidFill>
        </a:ln>
      </dgm:spPr>
      <dgm:t>
        <a:bodyPr/>
        <a:lstStyle/>
        <a:p>
          <a:r>
            <a:rPr lang="en-US" sz="2000" dirty="0" smtClean="0">
              <a:solidFill>
                <a:schemeClr val="accent1">
                  <a:lumMod val="50000"/>
                </a:schemeClr>
              </a:solidFill>
            </a:rPr>
            <a:t>Investor should insist that shares be transferred to his own </a:t>
          </a:r>
          <a:r>
            <a:rPr lang="en-US" sz="2000" dirty="0" err="1" smtClean="0">
              <a:solidFill>
                <a:schemeClr val="accent1">
                  <a:lumMod val="50000"/>
                </a:schemeClr>
              </a:solidFill>
            </a:rPr>
            <a:t>Demat</a:t>
          </a:r>
          <a:r>
            <a:rPr lang="en-US" sz="2000" dirty="0" smtClean="0">
              <a:solidFill>
                <a:schemeClr val="accent1">
                  <a:lumMod val="50000"/>
                </a:schemeClr>
              </a:solidFill>
            </a:rPr>
            <a:t> A/C and avoid leaving shares in Stock Broker’s Pool Account.</a:t>
          </a:r>
          <a:endParaRPr lang="en-US" sz="2000" dirty="0">
            <a:solidFill>
              <a:schemeClr val="accent1">
                <a:lumMod val="50000"/>
              </a:schemeClr>
            </a:solidFill>
          </a:endParaRPr>
        </a:p>
      </dgm:t>
    </dgm:pt>
    <dgm:pt modelId="{E9063399-DF56-4A23-AAC3-8366468CDA14}" type="parTrans" cxnId="{4D4187FF-FA3A-4232-BB94-B32477E090BD}">
      <dgm:prSet/>
      <dgm:spPr/>
      <dgm:t>
        <a:bodyPr/>
        <a:lstStyle/>
        <a:p>
          <a:endParaRPr lang="en-US" sz="1600"/>
        </a:p>
      </dgm:t>
    </dgm:pt>
    <dgm:pt modelId="{CFBFDA2D-0D60-4CE5-978A-5723A2E047C2}" type="sibTrans" cxnId="{4D4187FF-FA3A-4232-BB94-B32477E090BD}">
      <dgm:prSet custT="1"/>
      <dgm:spPr/>
      <dgm:t>
        <a:bodyPr/>
        <a:lstStyle/>
        <a:p>
          <a:endParaRPr lang="en-US" sz="1600"/>
        </a:p>
      </dgm:t>
    </dgm:pt>
    <dgm:pt modelId="{FD7F4ABF-FDD0-4384-ADA9-4EC3B34F2AB5}">
      <dgm:prSet custT="1"/>
      <dgm:spPr>
        <a:solidFill>
          <a:schemeClr val="accent4">
            <a:lumMod val="40000"/>
            <a:lumOff val="60000"/>
          </a:schemeClr>
        </a:solidFill>
        <a:ln>
          <a:solidFill>
            <a:schemeClr val="tx1"/>
          </a:solidFill>
        </a:ln>
      </dgm:spPr>
      <dgm:t>
        <a:bodyPr/>
        <a:lstStyle/>
        <a:p>
          <a:r>
            <a:rPr lang="en-US" sz="2000" smtClean="0">
              <a:solidFill>
                <a:schemeClr val="accent1">
                  <a:lumMod val="50000"/>
                </a:schemeClr>
              </a:solidFill>
            </a:rPr>
            <a:t>On T+3 day, client should check his Demat A/C for the receipt of shares</a:t>
          </a:r>
          <a:endParaRPr lang="en-US" sz="2000" dirty="0">
            <a:solidFill>
              <a:schemeClr val="accent1">
                <a:lumMod val="50000"/>
              </a:schemeClr>
            </a:solidFill>
          </a:endParaRPr>
        </a:p>
      </dgm:t>
    </dgm:pt>
    <dgm:pt modelId="{0B564267-1B15-41D2-93B3-05608FEBCDB3}" type="parTrans" cxnId="{6480592E-69B6-48EC-905D-77DF6428025C}">
      <dgm:prSet/>
      <dgm:spPr/>
      <dgm:t>
        <a:bodyPr/>
        <a:lstStyle/>
        <a:p>
          <a:endParaRPr lang="en-US" sz="1600"/>
        </a:p>
      </dgm:t>
    </dgm:pt>
    <dgm:pt modelId="{E95DFD3A-5404-45D6-B76F-FF5732E5B0B8}" type="sibTrans" cxnId="{6480592E-69B6-48EC-905D-77DF6428025C}">
      <dgm:prSet custT="1"/>
      <dgm:spPr/>
      <dgm:t>
        <a:bodyPr/>
        <a:lstStyle/>
        <a:p>
          <a:endParaRPr lang="en-US" sz="1600"/>
        </a:p>
      </dgm:t>
    </dgm:pt>
    <dgm:pt modelId="{7CDBEC15-CD36-47E5-B5C8-1607067D173D}" type="pres">
      <dgm:prSet presAssocID="{1704122F-5767-4E4C-90E2-53BEC313164E}" presName="linearFlow" presStyleCnt="0">
        <dgm:presLayoutVars>
          <dgm:resizeHandles val="exact"/>
        </dgm:presLayoutVars>
      </dgm:prSet>
      <dgm:spPr/>
      <dgm:t>
        <a:bodyPr/>
        <a:lstStyle/>
        <a:p>
          <a:endParaRPr lang="en-US"/>
        </a:p>
      </dgm:t>
    </dgm:pt>
    <dgm:pt modelId="{8169139A-D28E-4FDD-934D-3B11059109B6}" type="pres">
      <dgm:prSet presAssocID="{1598113F-AA42-4F20-AE2F-A724BEEA8A82}" presName="node" presStyleLbl="node1" presStyleIdx="0" presStyleCnt="5" custScaleX="598853" custScaleY="80226">
        <dgm:presLayoutVars>
          <dgm:bulletEnabled val="1"/>
        </dgm:presLayoutVars>
      </dgm:prSet>
      <dgm:spPr/>
      <dgm:t>
        <a:bodyPr/>
        <a:lstStyle/>
        <a:p>
          <a:endParaRPr lang="en-US"/>
        </a:p>
      </dgm:t>
    </dgm:pt>
    <dgm:pt modelId="{B2330F16-91B9-4848-A534-2AE5CFE3CE8F}" type="pres">
      <dgm:prSet presAssocID="{12317A20-9C52-4BE8-B2F5-BCB574B6B509}" presName="sibTrans" presStyleLbl="sibTrans2D1" presStyleIdx="0" presStyleCnt="4"/>
      <dgm:spPr/>
      <dgm:t>
        <a:bodyPr/>
        <a:lstStyle/>
        <a:p>
          <a:endParaRPr lang="en-US"/>
        </a:p>
      </dgm:t>
    </dgm:pt>
    <dgm:pt modelId="{6ABD3377-D509-477B-8FED-864F8ADDBE40}" type="pres">
      <dgm:prSet presAssocID="{12317A20-9C52-4BE8-B2F5-BCB574B6B509}" presName="connectorText" presStyleLbl="sibTrans2D1" presStyleIdx="0" presStyleCnt="4"/>
      <dgm:spPr/>
      <dgm:t>
        <a:bodyPr/>
        <a:lstStyle/>
        <a:p>
          <a:endParaRPr lang="en-US"/>
        </a:p>
      </dgm:t>
    </dgm:pt>
    <dgm:pt modelId="{D87CF5C8-213F-4DEF-9D8E-1B5F5837BDA1}" type="pres">
      <dgm:prSet presAssocID="{C8BC512E-760B-408D-A388-B8E00C520EB3}" presName="node" presStyleLbl="node1" presStyleIdx="1" presStyleCnt="5" custScaleX="598853" custScaleY="126375">
        <dgm:presLayoutVars>
          <dgm:bulletEnabled val="1"/>
        </dgm:presLayoutVars>
      </dgm:prSet>
      <dgm:spPr/>
      <dgm:t>
        <a:bodyPr/>
        <a:lstStyle/>
        <a:p>
          <a:endParaRPr lang="en-US"/>
        </a:p>
      </dgm:t>
    </dgm:pt>
    <dgm:pt modelId="{3636FFD8-10C7-4927-8AD2-35FCE51F72BE}" type="pres">
      <dgm:prSet presAssocID="{9E0DB4D7-B7A3-47A7-8418-8EB28D7E6752}" presName="sibTrans" presStyleLbl="sibTrans2D1" presStyleIdx="1" presStyleCnt="4"/>
      <dgm:spPr/>
      <dgm:t>
        <a:bodyPr/>
        <a:lstStyle/>
        <a:p>
          <a:endParaRPr lang="en-US"/>
        </a:p>
      </dgm:t>
    </dgm:pt>
    <dgm:pt modelId="{B79F33CA-B0B4-48FA-81BE-81E40D583B9A}" type="pres">
      <dgm:prSet presAssocID="{9E0DB4D7-B7A3-47A7-8418-8EB28D7E6752}" presName="connectorText" presStyleLbl="sibTrans2D1" presStyleIdx="1" presStyleCnt="4"/>
      <dgm:spPr/>
      <dgm:t>
        <a:bodyPr/>
        <a:lstStyle/>
        <a:p>
          <a:endParaRPr lang="en-US"/>
        </a:p>
      </dgm:t>
    </dgm:pt>
    <dgm:pt modelId="{1B399A67-3AD2-4849-B8AB-5BADFB017D1E}" type="pres">
      <dgm:prSet presAssocID="{8429B34E-D339-4951-B511-C4D5D8B3F326}" presName="node" presStyleLbl="node1" presStyleIdx="2" presStyleCnt="5" custScaleX="598853" custScaleY="89325">
        <dgm:presLayoutVars>
          <dgm:bulletEnabled val="1"/>
        </dgm:presLayoutVars>
      </dgm:prSet>
      <dgm:spPr/>
      <dgm:t>
        <a:bodyPr/>
        <a:lstStyle/>
        <a:p>
          <a:endParaRPr lang="en-US"/>
        </a:p>
      </dgm:t>
    </dgm:pt>
    <dgm:pt modelId="{DA176A37-99EF-4A27-B48A-673698AE3792}" type="pres">
      <dgm:prSet presAssocID="{608CE346-56CD-4F0B-90B8-A167977BCB14}" presName="sibTrans" presStyleLbl="sibTrans2D1" presStyleIdx="2" presStyleCnt="4"/>
      <dgm:spPr/>
      <dgm:t>
        <a:bodyPr/>
        <a:lstStyle/>
        <a:p>
          <a:endParaRPr lang="en-US"/>
        </a:p>
      </dgm:t>
    </dgm:pt>
    <dgm:pt modelId="{C2864166-D1FB-4B7C-BDF3-D33A48DB34E6}" type="pres">
      <dgm:prSet presAssocID="{608CE346-56CD-4F0B-90B8-A167977BCB14}" presName="connectorText" presStyleLbl="sibTrans2D1" presStyleIdx="2" presStyleCnt="4"/>
      <dgm:spPr/>
      <dgm:t>
        <a:bodyPr/>
        <a:lstStyle/>
        <a:p>
          <a:endParaRPr lang="en-US"/>
        </a:p>
      </dgm:t>
    </dgm:pt>
    <dgm:pt modelId="{2778DB05-077D-4486-BB65-C3137BAD3A88}" type="pres">
      <dgm:prSet presAssocID="{0D1C5259-7C07-442E-A6FE-E7F515281965}" presName="node" presStyleLbl="node1" presStyleIdx="3" presStyleCnt="5" custScaleX="598853">
        <dgm:presLayoutVars>
          <dgm:bulletEnabled val="1"/>
        </dgm:presLayoutVars>
      </dgm:prSet>
      <dgm:spPr/>
      <dgm:t>
        <a:bodyPr/>
        <a:lstStyle/>
        <a:p>
          <a:endParaRPr lang="en-US"/>
        </a:p>
      </dgm:t>
    </dgm:pt>
    <dgm:pt modelId="{83CB9834-0335-430D-BCE2-B9793D2476DB}" type="pres">
      <dgm:prSet presAssocID="{CFBFDA2D-0D60-4CE5-978A-5723A2E047C2}" presName="sibTrans" presStyleLbl="sibTrans2D1" presStyleIdx="3" presStyleCnt="4"/>
      <dgm:spPr/>
      <dgm:t>
        <a:bodyPr/>
        <a:lstStyle/>
        <a:p>
          <a:endParaRPr lang="en-US"/>
        </a:p>
      </dgm:t>
    </dgm:pt>
    <dgm:pt modelId="{2BEF1533-9F7E-4460-9F4C-7EED566DC30F}" type="pres">
      <dgm:prSet presAssocID="{CFBFDA2D-0D60-4CE5-978A-5723A2E047C2}" presName="connectorText" presStyleLbl="sibTrans2D1" presStyleIdx="3" presStyleCnt="4"/>
      <dgm:spPr/>
      <dgm:t>
        <a:bodyPr/>
        <a:lstStyle/>
        <a:p>
          <a:endParaRPr lang="en-US"/>
        </a:p>
      </dgm:t>
    </dgm:pt>
    <dgm:pt modelId="{111806F3-FDA6-4013-8402-FE944D4B826E}" type="pres">
      <dgm:prSet presAssocID="{FD7F4ABF-FDD0-4384-ADA9-4EC3B34F2AB5}" presName="node" presStyleLbl="node1" presStyleIdx="4" presStyleCnt="5" custScaleX="598853">
        <dgm:presLayoutVars>
          <dgm:bulletEnabled val="1"/>
        </dgm:presLayoutVars>
      </dgm:prSet>
      <dgm:spPr/>
      <dgm:t>
        <a:bodyPr/>
        <a:lstStyle/>
        <a:p>
          <a:endParaRPr lang="en-US"/>
        </a:p>
      </dgm:t>
    </dgm:pt>
  </dgm:ptLst>
  <dgm:cxnLst>
    <dgm:cxn modelId="{66729C45-8608-4262-8652-35CFB420F09E}" type="presOf" srcId="{8429B34E-D339-4951-B511-C4D5D8B3F326}" destId="{1B399A67-3AD2-4849-B8AB-5BADFB017D1E}" srcOrd="0" destOrd="0" presId="urn:microsoft.com/office/officeart/2005/8/layout/process2"/>
    <dgm:cxn modelId="{3AD5CBFE-688F-476B-B818-1708C6543DF5}" srcId="{1704122F-5767-4E4C-90E2-53BEC313164E}" destId="{8429B34E-D339-4951-B511-C4D5D8B3F326}" srcOrd="2" destOrd="0" parTransId="{3F83577C-F53A-4017-8694-228C4BA9BEB4}" sibTransId="{608CE346-56CD-4F0B-90B8-A167977BCB14}"/>
    <dgm:cxn modelId="{4D4187FF-FA3A-4232-BB94-B32477E090BD}" srcId="{1704122F-5767-4E4C-90E2-53BEC313164E}" destId="{0D1C5259-7C07-442E-A6FE-E7F515281965}" srcOrd="3" destOrd="0" parTransId="{E9063399-DF56-4A23-AAC3-8366468CDA14}" sibTransId="{CFBFDA2D-0D60-4CE5-978A-5723A2E047C2}"/>
    <dgm:cxn modelId="{1137C902-4010-498B-B5D0-66218812D40F}" type="presOf" srcId="{FD7F4ABF-FDD0-4384-ADA9-4EC3B34F2AB5}" destId="{111806F3-FDA6-4013-8402-FE944D4B826E}" srcOrd="0" destOrd="0" presId="urn:microsoft.com/office/officeart/2005/8/layout/process2"/>
    <dgm:cxn modelId="{7417C1B1-7CB5-498D-A939-CC2DD0EBF521}" type="presOf" srcId="{CFBFDA2D-0D60-4CE5-978A-5723A2E047C2}" destId="{2BEF1533-9F7E-4460-9F4C-7EED566DC30F}" srcOrd="1" destOrd="0" presId="urn:microsoft.com/office/officeart/2005/8/layout/process2"/>
    <dgm:cxn modelId="{C4C66100-1351-465B-9A2E-DDADC7C917B2}" type="presOf" srcId="{9E0DB4D7-B7A3-47A7-8418-8EB28D7E6752}" destId="{3636FFD8-10C7-4927-8AD2-35FCE51F72BE}" srcOrd="0" destOrd="0" presId="urn:microsoft.com/office/officeart/2005/8/layout/process2"/>
    <dgm:cxn modelId="{27E1949A-0212-4FEB-945A-A217E90136B5}" type="presOf" srcId="{12317A20-9C52-4BE8-B2F5-BCB574B6B509}" destId="{6ABD3377-D509-477B-8FED-864F8ADDBE40}" srcOrd="1" destOrd="0" presId="urn:microsoft.com/office/officeart/2005/8/layout/process2"/>
    <dgm:cxn modelId="{1C94D3D5-E89A-49C2-A2FD-AC3E5DDEDD35}" type="presOf" srcId="{9E0DB4D7-B7A3-47A7-8418-8EB28D7E6752}" destId="{B79F33CA-B0B4-48FA-81BE-81E40D583B9A}" srcOrd="1" destOrd="0" presId="urn:microsoft.com/office/officeart/2005/8/layout/process2"/>
    <dgm:cxn modelId="{6A86C672-6378-44AB-9630-04C9C17832A8}" type="presOf" srcId="{1598113F-AA42-4F20-AE2F-A724BEEA8A82}" destId="{8169139A-D28E-4FDD-934D-3B11059109B6}" srcOrd="0" destOrd="0" presId="urn:microsoft.com/office/officeart/2005/8/layout/process2"/>
    <dgm:cxn modelId="{4F1AF1A8-B89C-4D69-81BB-0841E8A50476}" type="presOf" srcId="{608CE346-56CD-4F0B-90B8-A167977BCB14}" destId="{C2864166-D1FB-4B7C-BDF3-D33A48DB34E6}" srcOrd="1" destOrd="0" presId="urn:microsoft.com/office/officeart/2005/8/layout/process2"/>
    <dgm:cxn modelId="{5A34659E-D322-4CB5-B464-6EC45376B017}" srcId="{1704122F-5767-4E4C-90E2-53BEC313164E}" destId="{1598113F-AA42-4F20-AE2F-A724BEEA8A82}" srcOrd="0" destOrd="0" parTransId="{8834540C-A378-4092-B871-CBACBEA0FB04}" sibTransId="{12317A20-9C52-4BE8-B2F5-BCB574B6B509}"/>
    <dgm:cxn modelId="{738D66AA-AF36-4D78-9064-C59C79F50967}" type="presOf" srcId="{12317A20-9C52-4BE8-B2F5-BCB574B6B509}" destId="{B2330F16-91B9-4848-A534-2AE5CFE3CE8F}" srcOrd="0" destOrd="0" presId="urn:microsoft.com/office/officeart/2005/8/layout/process2"/>
    <dgm:cxn modelId="{272E21EA-D7DA-49CC-9207-9BC8A1855E93}" type="presOf" srcId="{C8BC512E-760B-408D-A388-B8E00C520EB3}" destId="{D87CF5C8-213F-4DEF-9D8E-1B5F5837BDA1}" srcOrd="0" destOrd="0" presId="urn:microsoft.com/office/officeart/2005/8/layout/process2"/>
    <dgm:cxn modelId="{7F775BDB-71A4-40C2-83C0-8AC4FCEC6E62}" type="presOf" srcId="{CFBFDA2D-0D60-4CE5-978A-5723A2E047C2}" destId="{83CB9834-0335-430D-BCE2-B9793D2476DB}" srcOrd="0" destOrd="0" presId="urn:microsoft.com/office/officeart/2005/8/layout/process2"/>
    <dgm:cxn modelId="{7209C3AB-E71C-4443-89C7-2E90FEFEE0B9}" type="presOf" srcId="{608CE346-56CD-4F0B-90B8-A167977BCB14}" destId="{DA176A37-99EF-4A27-B48A-673698AE3792}" srcOrd="0" destOrd="0" presId="urn:microsoft.com/office/officeart/2005/8/layout/process2"/>
    <dgm:cxn modelId="{0EC140E6-E312-4789-910B-68C144BF9A85}" type="presOf" srcId="{0D1C5259-7C07-442E-A6FE-E7F515281965}" destId="{2778DB05-077D-4486-BB65-C3137BAD3A88}" srcOrd="0" destOrd="0" presId="urn:microsoft.com/office/officeart/2005/8/layout/process2"/>
    <dgm:cxn modelId="{6480592E-69B6-48EC-905D-77DF6428025C}" srcId="{1704122F-5767-4E4C-90E2-53BEC313164E}" destId="{FD7F4ABF-FDD0-4384-ADA9-4EC3B34F2AB5}" srcOrd="4" destOrd="0" parTransId="{0B564267-1B15-41D2-93B3-05608FEBCDB3}" sibTransId="{E95DFD3A-5404-45D6-B76F-FF5732E5B0B8}"/>
    <dgm:cxn modelId="{FF48DE03-512B-4AB1-BAD4-0CF6DE0E011E}" type="presOf" srcId="{1704122F-5767-4E4C-90E2-53BEC313164E}" destId="{7CDBEC15-CD36-47E5-B5C8-1607067D173D}" srcOrd="0" destOrd="0" presId="urn:microsoft.com/office/officeart/2005/8/layout/process2"/>
    <dgm:cxn modelId="{4B598F2C-E8AB-4090-89B0-FD566CF43E23}" srcId="{1704122F-5767-4E4C-90E2-53BEC313164E}" destId="{C8BC512E-760B-408D-A388-B8E00C520EB3}" srcOrd="1" destOrd="0" parTransId="{4E019888-A622-4AE8-B7DA-BF043E52E3C0}" sibTransId="{9E0DB4D7-B7A3-47A7-8418-8EB28D7E6752}"/>
    <dgm:cxn modelId="{0EFA163F-CC76-41D7-966D-7B383391C3DC}" type="presParOf" srcId="{7CDBEC15-CD36-47E5-B5C8-1607067D173D}" destId="{8169139A-D28E-4FDD-934D-3B11059109B6}" srcOrd="0" destOrd="0" presId="urn:microsoft.com/office/officeart/2005/8/layout/process2"/>
    <dgm:cxn modelId="{01DA8C0F-C5FB-4676-A938-899AD1AF9D90}" type="presParOf" srcId="{7CDBEC15-CD36-47E5-B5C8-1607067D173D}" destId="{B2330F16-91B9-4848-A534-2AE5CFE3CE8F}" srcOrd="1" destOrd="0" presId="urn:microsoft.com/office/officeart/2005/8/layout/process2"/>
    <dgm:cxn modelId="{7596C35A-38E6-4443-85D0-F181FEAD0FD4}" type="presParOf" srcId="{B2330F16-91B9-4848-A534-2AE5CFE3CE8F}" destId="{6ABD3377-D509-477B-8FED-864F8ADDBE40}" srcOrd="0" destOrd="0" presId="urn:microsoft.com/office/officeart/2005/8/layout/process2"/>
    <dgm:cxn modelId="{3801AA83-F305-4E8F-8CDB-09E90A528F73}" type="presParOf" srcId="{7CDBEC15-CD36-47E5-B5C8-1607067D173D}" destId="{D87CF5C8-213F-4DEF-9D8E-1B5F5837BDA1}" srcOrd="2" destOrd="0" presId="urn:microsoft.com/office/officeart/2005/8/layout/process2"/>
    <dgm:cxn modelId="{F8AD4D2C-03DE-4436-BEC3-4277E9F860B3}" type="presParOf" srcId="{7CDBEC15-CD36-47E5-B5C8-1607067D173D}" destId="{3636FFD8-10C7-4927-8AD2-35FCE51F72BE}" srcOrd="3" destOrd="0" presId="urn:microsoft.com/office/officeart/2005/8/layout/process2"/>
    <dgm:cxn modelId="{6CB5DD82-3B8A-4CDB-9CEA-19AF2CD8D5F5}" type="presParOf" srcId="{3636FFD8-10C7-4927-8AD2-35FCE51F72BE}" destId="{B79F33CA-B0B4-48FA-81BE-81E40D583B9A}" srcOrd="0" destOrd="0" presId="urn:microsoft.com/office/officeart/2005/8/layout/process2"/>
    <dgm:cxn modelId="{C40C048C-180E-4488-9FC1-CDCDA9569A95}" type="presParOf" srcId="{7CDBEC15-CD36-47E5-B5C8-1607067D173D}" destId="{1B399A67-3AD2-4849-B8AB-5BADFB017D1E}" srcOrd="4" destOrd="0" presId="urn:microsoft.com/office/officeart/2005/8/layout/process2"/>
    <dgm:cxn modelId="{AD79712F-0B21-43DD-B4EC-D3EEB2EAB9FA}" type="presParOf" srcId="{7CDBEC15-CD36-47E5-B5C8-1607067D173D}" destId="{DA176A37-99EF-4A27-B48A-673698AE3792}" srcOrd="5" destOrd="0" presId="urn:microsoft.com/office/officeart/2005/8/layout/process2"/>
    <dgm:cxn modelId="{19D517BC-96A7-4898-81A0-674BF546008E}" type="presParOf" srcId="{DA176A37-99EF-4A27-B48A-673698AE3792}" destId="{C2864166-D1FB-4B7C-BDF3-D33A48DB34E6}" srcOrd="0" destOrd="0" presId="urn:microsoft.com/office/officeart/2005/8/layout/process2"/>
    <dgm:cxn modelId="{A804D822-717E-46AE-973C-3EEE09754A7E}" type="presParOf" srcId="{7CDBEC15-CD36-47E5-B5C8-1607067D173D}" destId="{2778DB05-077D-4486-BB65-C3137BAD3A88}" srcOrd="6" destOrd="0" presId="urn:microsoft.com/office/officeart/2005/8/layout/process2"/>
    <dgm:cxn modelId="{40F4DAF9-4FDA-408A-8CDF-FD166388386E}" type="presParOf" srcId="{7CDBEC15-CD36-47E5-B5C8-1607067D173D}" destId="{83CB9834-0335-430D-BCE2-B9793D2476DB}" srcOrd="7" destOrd="0" presId="urn:microsoft.com/office/officeart/2005/8/layout/process2"/>
    <dgm:cxn modelId="{08FD6C51-82C7-4426-8DB9-76639D369F6F}" type="presParOf" srcId="{83CB9834-0335-430D-BCE2-B9793D2476DB}" destId="{2BEF1533-9F7E-4460-9F4C-7EED566DC30F}" srcOrd="0" destOrd="0" presId="urn:microsoft.com/office/officeart/2005/8/layout/process2"/>
    <dgm:cxn modelId="{CF682D65-B354-41FE-B922-442C1B8DF406}" type="presParOf" srcId="{7CDBEC15-CD36-47E5-B5C8-1607067D173D}" destId="{111806F3-FDA6-4013-8402-FE944D4B826E}"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8F2619-EDBA-48D7-AD79-122E4319DC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F023BF-D9CA-474E-967C-B35C0094EA3B}">
      <dgm:prSet phldrT="[Text]" custT="1"/>
      <dgm:spPr/>
      <dgm:t>
        <a:bodyPr/>
        <a:lstStyle/>
        <a:p>
          <a:pPr algn="ctr"/>
          <a:r>
            <a:rPr lang="en-US" sz="2400" dirty="0" smtClean="0"/>
            <a:t>What is a Delivery Instruction Slip (DIS)?</a:t>
          </a:r>
          <a:endParaRPr lang="en-US" sz="2400" dirty="0"/>
        </a:p>
      </dgm:t>
    </dgm:pt>
    <dgm:pt modelId="{4B69DF76-340A-4ABF-AB87-DE7E5A478599}" type="parTrans" cxnId="{FB2917FB-F781-4075-A73B-7B2B257AFDA6}">
      <dgm:prSet/>
      <dgm:spPr/>
      <dgm:t>
        <a:bodyPr/>
        <a:lstStyle/>
        <a:p>
          <a:endParaRPr lang="en-US"/>
        </a:p>
      </dgm:t>
    </dgm:pt>
    <dgm:pt modelId="{671BA88F-8E82-460B-83BA-4499EED1BA99}" type="sibTrans" cxnId="{FB2917FB-F781-4075-A73B-7B2B257AFDA6}">
      <dgm:prSet/>
      <dgm:spPr/>
      <dgm:t>
        <a:bodyPr/>
        <a:lstStyle/>
        <a:p>
          <a:endParaRPr lang="en-US"/>
        </a:p>
      </dgm:t>
    </dgm:pt>
    <dgm:pt modelId="{DB17F7B6-D36F-4F6C-9655-F9D4A2F57527}">
      <dgm:prSet phldrT="[Text]" custT="1"/>
      <dgm:spPr/>
      <dgm:t>
        <a:bodyPr/>
        <a:lstStyle/>
        <a:p>
          <a:r>
            <a:rPr lang="en-US" sz="2000" dirty="0" smtClean="0"/>
            <a:t>Like a “</a:t>
          </a:r>
          <a:r>
            <a:rPr lang="en-US" sz="2000" dirty="0" err="1" smtClean="0"/>
            <a:t>Cheque</a:t>
          </a:r>
          <a:r>
            <a:rPr lang="en-US" sz="2000" dirty="0" smtClean="0"/>
            <a:t> Book” for a DEMAT Account.</a:t>
          </a:r>
          <a:endParaRPr lang="en-US" sz="2000" dirty="0"/>
        </a:p>
      </dgm:t>
    </dgm:pt>
    <dgm:pt modelId="{424DC185-2A41-43C4-8D34-659BDC34CAD6}" type="parTrans" cxnId="{FA05EA07-9E7D-4B64-BD90-7125EA732405}">
      <dgm:prSet/>
      <dgm:spPr/>
      <dgm:t>
        <a:bodyPr/>
        <a:lstStyle/>
        <a:p>
          <a:endParaRPr lang="en-US"/>
        </a:p>
      </dgm:t>
    </dgm:pt>
    <dgm:pt modelId="{959E492D-E883-466E-A83B-BB3D1587177A}" type="sibTrans" cxnId="{FA05EA07-9E7D-4B64-BD90-7125EA732405}">
      <dgm:prSet/>
      <dgm:spPr/>
      <dgm:t>
        <a:bodyPr/>
        <a:lstStyle/>
        <a:p>
          <a:endParaRPr lang="en-US"/>
        </a:p>
      </dgm:t>
    </dgm:pt>
    <dgm:pt modelId="{47528107-0424-416C-9F1F-1F2EC9001BE7}">
      <dgm:prSet phldrT="[Text]" custT="1"/>
      <dgm:spPr/>
      <dgm:t>
        <a:bodyPr/>
        <a:lstStyle/>
        <a:p>
          <a:pPr algn="ctr"/>
          <a:r>
            <a:rPr lang="en-US" sz="2400" dirty="0" smtClean="0"/>
            <a:t>Purpose</a:t>
          </a:r>
          <a:endParaRPr lang="en-US" sz="2400" dirty="0"/>
        </a:p>
      </dgm:t>
    </dgm:pt>
    <dgm:pt modelId="{CEC6B0E9-1133-4CBB-BC39-9C3F6206916C}" type="parTrans" cxnId="{1943DC48-5398-4F86-8C70-05775590ACD7}">
      <dgm:prSet/>
      <dgm:spPr/>
      <dgm:t>
        <a:bodyPr/>
        <a:lstStyle/>
        <a:p>
          <a:endParaRPr lang="en-US"/>
        </a:p>
      </dgm:t>
    </dgm:pt>
    <dgm:pt modelId="{A0D3E510-03CF-41CD-A633-1CD386AB1F47}" type="sibTrans" cxnId="{1943DC48-5398-4F86-8C70-05775590ACD7}">
      <dgm:prSet/>
      <dgm:spPr/>
      <dgm:t>
        <a:bodyPr/>
        <a:lstStyle/>
        <a:p>
          <a:endParaRPr lang="en-US"/>
        </a:p>
      </dgm:t>
    </dgm:pt>
    <dgm:pt modelId="{501F0BE7-0463-43CD-9C8E-E1290A8B8BCF}">
      <dgm:prSet phldrT="[Text]" custT="1"/>
      <dgm:spPr/>
      <dgm:t>
        <a:bodyPr/>
        <a:lstStyle/>
        <a:p>
          <a:r>
            <a:rPr lang="en-US" sz="2000" dirty="0" smtClean="0"/>
            <a:t>Used by the DP to debit the client account for the said number of shares. </a:t>
          </a:r>
          <a:endParaRPr lang="en-US" sz="2000" dirty="0"/>
        </a:p>
      </dgm:t>
    </dgm:pt>
    <dgm:pt modelId="{D3C2DEA9-A322-4C24-8C96-A64CCEB15086}" type="parTrans" cxnId="{BFD37342-94FD-4450-9192-95126295E9F4}">
      <dgm:prSet/>
      <dgm:spPr/>
      <dgm:t>
        <a:bodyPr/>
        <a:lstStyle/>
        <a:p>
          <a:endParaRPr lang="en-US"/>
        </a:p>
      </dgm:t>
    </dgm:pt>
    <dgm:pt modelId="{5F772571-13A2-43F7-95B7-9A7B1E0B10E4}" type="sibTrans" cxnId="{BFD37342-94FD-4450-9192-95126295E9F4}">
      <dgm:prSet/>
      <dgm:spPr/>
      <dgm:t>
        <a:bodyPr/>
        <a:lstStyle/>
        <a:p>
          <a:endParaRPr lang="en-US"/>
        </a:p>
      </dgm:t>
    </dgm:pt>
    <dgm:pt modelId="{0B06B3F2-3362-4EDF-8528-710A8C9C9A1E}">
      <dgm:prSet custT="1"/>
      <dgm:spPr/>
      <dgm:t>
        <a:bodyPr/>
        <a:lstStyle/>
        <a:p>
          <a:pPr algn="ctr"/>
          <a:r>
            <a:rPr lang="en-US" sz="2400" dirty="0" smtClean="0"/>
            <a:t>Types of DIS</a:t>
          </a:r>
        </a:p>
      </dgm:t>
    </dgm:pt>
    <dgm:pt modelId="{778AAF4D-4AD6-4345-8FA9-843DF0096D84}" type="parTrans" cxnId="{FF0EAF33-8AF1-4824-9A8C-D1AE36BB922D}">
      <dgm:prSet/>
      <dgm:spPr/>
      <dgm:t>
        <a:bodyPr/>
        <a:lstStyle/>
        <a:p>
          <a:endParaRPr lang="en-US"/>
        </a:p>
      </dgm:t>
    </dgm:pt>
    <dgm:pt modelId="{E8351416-87B2-461A-B934-C454CED511EE}" type="sibTrans" cxnId="{FF0EAF33-8AF1-4824-9A8C-D1AE36BB922D}">
      <dgm:prSet/>
      <dgm:spPr/>
      <dgm:t>
        <a:bodyPr/>
        <a:lstStyle/>
        <a:p>
          <a:endParaRPr lang="en-US"/>
        </a:p>
      </dgm:t>
    </dgm:pt>
    <dgm:pt modelId="{0A1239DF-81E0-42D8-B63E-07E212CB0114}">
      <dgm:prSet custT="1"/>
      <dgm:spPr/>
      <dgm:t>
        <a:bodyPr/>
        <a:lstStyle/>
        <a:p>
          <a:r>
            <a:rPr lang="en-US" sz="2000" dirty="0" smtClean="0"/>
            <a:t>Intra Depository (CDSL to CDSL or NSDL to NSDL).</a:t>
          </a:r>
          <a:endParaRPr lang="en-US" sz="2000" dirty="0"/>
        </a:p>
      </dgm:t>
    </dgm:pt>
    <dgm:pt modelId="{0AE566E9-3902-4DFF-AC20-0FD47CE9F3AB}" type="parTrans" cxnId="{AAC7C36F-36D1-4052-8678-D2367F5F4B3E}">
      <dgm:prSet/>
      <dgm:spPr/>
      <dgm:t>
        <a:bodyPr/>
        <a:lstStyle/>
        <a:p>
          <a:endParaRPr lang="en-US"/>
        </a:p>
      </dgm:t>
    </dgm:pt>
    <dgm:pt modelId="{17B3B900-93DD-494F-A9A6-BCEB6F2C8320}" type="sibTrans" cxnId="{AAC7C36F-36D1-4052-8678-D2367F5F4B3E}">
      <dgm:prSet/>
      <dgm:spPr/>
      <dgm:t>
        <a:bodyPr/>
        <a:lstStyle/>
        <a:p>
          <a:endParaRPr lang="en-US"/>
        </a:p>
      </dgm:t>
    </dgm:pt>
    <dgm:pt modelId="{20FB86AE-3793-4A3D-A55E-465DB9973D16}">
      <dgm:prSet custT="1"/>
      <dgm:spPr/>
      <dgm:t>
        <a:bodyPr/>
        <a:lstStyle/>
        <a:p>
          <a:r>
            <a:rPr lang="en-US" sz="2000" dirty="0" smtClean="0"/>
            <a:t>Issued by DP when you open a </a:t>
          </a:r>
          <a:r>
            <a:rPr lang="en-US" sz="2000" dirty="0" err="1" smtClean="0"/>
            <a:t>Demat</a:t>
          </a:r>
          <a:r>
            <a:rPr lang="en-US" sz="2000" dirty="0" smtClean="0"/>
            <a:t> A/C.</a:t>
          </a:r>
        </a:p>
      </dgm:t>
    </dgm:pt>
    <dgm:pt modelId="{516A5977-7FA1-4C1C-8DD6-E6E82852717B}" type="parTrans" cxnId="{F7CE4DB3-9BF8-4C34-90BE-DD4D51EE7792}">
      <dgm:prSet/>
      <dgm:spPr/>
      <dgm:t>
        <a:bodyPr/>
        <a:lstStyle/>
        <a:p>
          <a:endParaRPr lang="en-US"/>
        </a:p>
      </dgm:t>
    </dgm:pt>
    <dgm:pt modelId="{3E1CF51D-F3C4-4FAD-A81D-BF6EDD92A041}" type="sibTrans" cxnId="{F7CE4DB3-9BF8-4C34-90BE-DD4D51EE7792}">
      <dgm:prSet/>
      <dgm:spPr/>
      <dgm:t>
        <a:bodyPr/>
        <a:lstStyle/>
        <a:p>
          <a:endParaRPr lang="en-US"/>
        </a:p>
      </dgm:t>
    </dgm:pt>
    <dgm:pt modelId="{2F7A6C46-044F-406C-BA9F-A0A7E0584610}">
      <dgm:prSet custT="1"/>
      <dgm:spPr/>
      <dgm:t>
        <a:bodyPr/>
        <a:lstStyle/>
        <a:p>
          <a:r>
            <a:rPr lang="en-US" sz="2000" dirty="0" smtClean="0"/>
            <a:t>Client needs to fill, sign and submit the DIS to transfer shares.</a:t>
          </a:r>
        </a:p>
      </dgm:t>
    </dgm:pt>
    <dgm:pt modelId="{9E52BA44-1D35-4B19-9300-5DAA7E75B7F3}" type="parTrans" cxnId="{D1EEF546-9814-4C69-B8D7-C5FF43ECCEE5}">
      <dgm:prSet/>
      <dgm:spPr/>
      <dgm:t>
        <a:bodyPr/>
        <a:lstStyle/>
        <a:p>
          <a:endParaRPr lang="en-US"/>
        </a:p>
      </dgm:t>
    </dgm:pt>
    <dgm:pt modelId="{1CB8C4B8-08CF-4B6B-A34A-AE8D056D0D21}" type="sibTrans" cxnId="{D1EEF546-9814-4C69-B8D7-C5FF43ECCEE5}">
      <dgm:prSet/>
      <dgm:spPr/>
      <dgm:t>
        <a:bodyPr/>
        <a:lstStyle/>
        <a:p>
          <a:endParaRPr lang="en-US"/>
        </a:p>
      </dgm:t>
    </dgm:pt>
    <dgm:pt modelId="{B7C94C14-83E1-440B-9453-CF76574D9558}">
      <dgm:prSet custT="1"/>
      <dgm:spPr/>
      <dgm:t>
        <a:bodyPr/>
        <a:lstStyle/>
        <a:p>
          <a:r>
            <a:rPr lang="en-US" sz="2000" dirty="0" smtClean="0"/>
            <a:t>Inter Depository (CDSL to NSDL or vice versa).</a:t>
          </a:r>
        </a:p>
      </dgm:t>
    </dgm:pt>
    <dgm:pt modelId="{1CCEA236-BB76-433E-A179-EE0172B6A70F}" type="parTrans" cxnId="{9FAB7705-1BE6-4C3F-98BE-388E72600B6B}">
      <dgm:prSet/>
      <dgm:spPr/>
      <dgm:t>
        <a:bodyPr/>
        <a:lstStyle/>
        <a:p>
          <a:endParaRPr lang="en-US"/>
        </a:p>
      </dgm:t>
    </dgm:pt>
    <dgm:pt modelId="{E8E02D27-E21A-4500-A17B-61C0EAC5C0B4}" type="sibTrans" cxnId="{9FAB7705-1BE6-4C3F-98BE-388E72600B6B}">
      <dgm:prSet/>
      <dgm:spPr/>
      <dgm:t>
        <a:bodyPr/>
        <a:lstStyle/>
        <a:p>
          <a:endParaRPr lang="en-US"/>
        </a:p>
      </dgm:t>
    </dgm:pt>
    <dgm:pt modelId="{540984A9-5CD7-4F13-BD7E-5B9A23D9461A}" type="pres">
      <dgm:prSet presAssocID="{B98F2619-EDBA-48D7-AD79-122E4319DCBA}" presName="linear" presStyleCnt="0">
        <dgm:presLayoutVars>
          <dgm:animLvl val="lvl"/>
          <dgm:resizeHandles val="exact"/>
        </dgm:presLayoutVars>
      </dgm:prSet>
      <dgm:spPr/>
      <dgm:t>
        <a:bodyPr/>
        <a:lstStyle/>
        <a:p>
          <a:endParaRPr lang="en-US"/>
        </a:p>
      </dgm:t>
    </dgm:pt>
    <dgm:pt modelId="{12B57494-141E-488A-A4CE-43FB14708ADD}" type="pres">
      <dgm:prSet presAssocID="{11F023BF-D9CA-474E-967C-B35C0094EA3B}" presName="parentText" presStyleLbl="node1" presStyleIdx="0" presStyleCnt="3" custScaleY="47227">
        <dgm:presLayoutVars>
          <dgm:chMax val="0"/>
          <dgm:bulletEnabled val="1"/>
        </dgm:presLayoutVars>
      </dgm:prSet>
      <dgm:spPr/>
      <dgm:t>
        <a:bodyPr/>
        <a:lstStyle/>
        <a:p>
          <a:endParaRPr lang="en-US"/>
        </a:p>
      </dgm:t>
    </dgm:pt>
    <dgm:pt modelId="{9CD09173-1239-4CC1-B3A5-332945DD1428}" type="pres">
      <dgm:prSet presAssocID="{11F023BF-D9CA-474E-967C-B35C0094EA3B}" presName="childText" presStyleLbl="revTx" presStyleIdx="0" presStyleCnt="3">
        <dgm:presLayoutVars>
          <dgm:bulletEnabled val="1"/>
        </dgm:presLayoutVars>
      </dgm:prSet>
      <dgm:spPr/>
      <dgm:t>
        <a:bodyPr/>
        <a:lstStyle/>
        <a:p>
          <a:endParaRPr lang="en-US"/>
        </a:p>
      </dgm:t>
    </dgm:pt>
    <dgm:pt modelId="{BC1390A1-2D08-4BAD-B2D4-94C527A0CE1C}" type="pres">
      <dgm:prSet presAssocID="{0B06B3F2-3362-4EDF-8528-710A8C9C9A1E}" presName="parentText" presStyleLbl="node1" presStyleIdx="1" presStyleCnt="3" custScaleY="44396" custLinFactNeighborY="12004">
        <dgm:presLayoutVars>
          <dgm:chMax val="0"/>
          <dgm:bulletEnabled val="1"/>
        </dgm:presLayoutVars>
      </dgm:prSet>
      <dgm:spPr/>
      <dgm:t>
        <a:bodyPr/>
        <a:lstStyle/>
        <a:p>
          <a:endParaRPr lang="en-US"/>
        </a:p>
      </dgm:t>
    </dgm:pt>
    <dgm:pt modelId="{DB1C430F-4595-4225-AE24-C56832F7872D}" type="pres">
      <dgm:prSet presAssocID="{0B06B3F2-3362-4EDF-8528-710A8C9C9A1E}" presName="childText" presStyleLbl="revTx" presStyleIdx="1" presStyleCnt="3" custLinFactNeighborY="17080">
        <dgm:presLayoutVars>
          <dgm:bulletEnabled val="1"/>
        </dgm:presLayoutVars>
      </dgm:prSet>
      <dgm:spPr/>
      <dgm:t>
        <a:bodyPr/>
        <a:lstStyle/>
        <a:p>
          <a:endParaRPr lang="en-US"/>
        </a:p>
      </dgm:t>
    </dgm:pt>
    <dgm:pt modelId="{B99FD1F0-D9E8-4D76-AC30-C21D4B8756FD}" type="pres">
      <dgm:prSet presAssocID="{47528107-0424-416C-9F1F-1F2EC9001BE7}" presName="parentText" presStyleLbl="node1" presStyleIdx="2" presStyleCnt="3" custScaleY="39936" custLinFactNeighborY="-3416">
        <dgm:presLayoutVars>
          <dgm:chMax val="0"/>
          <dgm:bulletEnabled val="1"/>
        </dgm:presLayoutVars>
      </dgm:prSet>
      <dgm:spPr/>
      <dgm:t>
        <a:bodyPr/>
        <a:lstStyle/>
        <a:p>
          <a:endParaRPr lang="en-US"/>
        </a:p>
      </dgm:t>
    </dgm:pt>
    <dgm:pt modelId="{3BE18F3F-B208-41B8-86D1-17738C67E58E}" type="pres">
      <dgm:prSet presAssocID="{47528107-0424-416C-9F1F-1F2EC9001BE7}" presName="childText" presStyleLbl="revTx" presStyleIdx="2" presStyleCnt="3" custLinFactNeighborX="517" custLinFactNeighborY="25747">
        <dgm:presLayoutVars>
          <dgm:bulletEnabled val="1"/>
        </dgm:presLayoutVars>
      </dgm:prSet>
      <dgm:spPr/>
      <dgm:t>
        <a:bodyPr/>
        <a:lstStyle/>
        <a:p>
          <a:endParaRPr lang="en-US"/>
        </a:p>
      </dgm:t>
    </dgm:pt>
  </dgm:ptLst>
  <dgm:cxnLst>
    <dgm:cxn modelId="{E116F890-99A5-4B69-A8DE-DE6A5E6DC730}" type="presOf" srcId="{B98F2619-EDBA-48D7-AD79-122E4319DCBA}" destId="{540984A9-5CD7-4F13-BD7E-5B9A23D9461A}" srcOrd="0" destOrd="0" presId="urn:microsoft.com/office/officeart/2005/8/layout/vList2"/>
    <dgm:cxn modelId="{1943DC48-5398-4F86-8C70-05775590ACD7}" srcId="{B98F2619-EDBA-48D7-AD79-122E4319DCBA}" destId="{47528107-0424-416C-9F1F-1F2EC9001BE7}" srcOrd="2" destOrd="0" parTransId="{CEC6B0E9-1133-4CBB-BC39-9C3F6206916C}" sibTransId="{A0D3E510-03CF-41CD-A633-1CD386AB1F47}"/>
    <dgm:cxn modelId="{F5957968-9B74-4A08-8CA6-DDD43DE01255}" type="presOf" srcId="{0B06B3F2-3362-4EDF-8528-710A8C9C9A1E}" destId="{BC1390A1-2D08-4BAD-B2D4-94C527A0CE1C}" srcOrd="0" destOrd="0" presId="urn:microsoft.com/office/officeart/2005/8/layout/vList2"/>
    <dgm:cxn modelId="{7ADE9661-682B-4358-8396-D756086F6278}" type="presOf" srcId="{47528107-0424-416C-9F1F-1F2EC9001BE7}" destId="{B99FD1F0-D9E8-4D76-AC30-C21D4B8756FD}" srcOrd="0" destOrd="0" presId="urn:microsoft.com/office/officeart/2005/8/layout/vList2"/>
    <dgm:cxn modelId="{F6090DA2-C28C-4FDD-88CD-4DD57FA22333}" type="presOf" srcId="{B7C94C14-83E1-440B-9453-CF76574D9558}" destId="{DB1C430F-4595-4225-AE24-C56832F7872D}" srcOrd="0" destOrd="1" presId="urn:microsoft.com/office/officeart/2005/8/layout/vList2"/>
    <dgm:cxn modelId="{FA05EA07-9E7D-4B64-BD90-7125EA732405}" srcId="{11F023BF-D9CA-474E-967C-B35C0094EA3B}" destId="{DB17F7B6-D36F-4F6C-9655-F9D4A2F57527}" srcOrd="0" destOrd="0" parTransId="{424DC185-2A41-43C4-8D34-659BDC34CAD6}" sibTransId="{959E492D-E883-466E-A83B-BB3D1587177A}"/>
    <dgm:cxn modelId="{BFD37342-94FD-4450-9192-95126295E9F4}" srcId="{47528107-0424-416C-9F1F-1F2EC9001BE7}" destId="{501F0BE7-0463-43CD-9C8E-E1290A8B8BCF}" srcOrd="0" destOrd="0" parTransId="{D3C2DEA9-A322-4C24-8C96-A64CCEB15086}" sibTransId="{5F772571-13A2-43F7-95B7-9A7B1E0B10E4}"/>
    <dgm:cxn modelId="{59EC623F-6CAA-418A-B39C-2566277957D2}" type="presOf" srcId="{20FB86AE-3793-4A3D-A55E-465DB9973D16}" destId="{9CD09173-1239-4CC1-B3A5-332945DD1428}" srcOrd="0" destOrd="1" presId="urn:microsoft.com/office/officeart/2005/8/layout/vList2"/>
    <dgm:cxn modelId="{AAC7C36F-36D1-4052-8678-D2367F5F4B3E}" srcId="{0B06B3F2-3362-4EDF-8528-710A8C9C9A1E}" destId="{0A1239DF-81E0-42D8-B63E-07E212CB0114}" srcOrd="0" destOrd="0" parTransId="{0AE566E9-3902-4DFF-AC20-0FD47CE9F3AB}" sibTransId="{17B3B900-93DD-494F-A9A6-BCEB6F2C8320}"/>
    <dgm:cxn modelId="{D1EEF546-9814-4C69-B8D7-C5FF43ECCEE5}" srcId="{11F023BF-D9CA-474E-967C-B35C0094EA3B}" destId="{2F7A6C46-044F-406C-BA9F-A0A7E0584610}" srcOrd="2" destOrd="0" parTransId="{9E52BA44-1D35-4B19-9300-5DAA7E75B7F3}" sibTransId="{1CB8C4B8-08CF-4B6B-A34A-AE8D056D0D21}"/>
    <dgm:cxn modelId="{AE8B7A70-45D8-4B77-A80A-FF5B75C36194}" type="presOf" srcId="{DB17F7B6-D36F-4F6C-9655-F9D4A2F57527}" destId="{9CD09173-1239-4CC1-B3A5-332945DD1428}" srcOrd="0" destOrd="0" presId="urn:microsoft.com/office/officeart/2005/8/layout/vList2"/>
    <dgm:cxn modelId="{BB711B30-D33B-47EE-90F1-9166C001C6F3}" type="presOf" srcId="{0A1239DF-81E0-42D8-B63E-07E212CB0114}" destId="{DB1C430F-4595-4225-AE24-C56832F7872D}" srcOrd="0" destOrd="0" presId="urn:microsoft.com/office/officeart/2005/8/layout/vList2"/>
    <dgm:cxn modelId="{F35F1886-223F-4CA1-AACD-6223DD658044}" type="presOf" srcId="{11F023BF-D9CA-474E-967C-B35C0094EA3B}" destId="{12B57494-141E-488A-A4CE-43FB14708ADD}" srcOrd="0" destOrd="0" presId="urn:microsoft.com/office/officeart/2005/8/layout/vList2"/>
    <dgm:cxn modelId="{FCD13BFD-6893-4E01-83C6-7660D00D1F89}" type="presOf" srcId="{501F0BE7-0463-43CD-9C8E-E1290A8B8BCF}" destId="{3BE18F3F-B208-41B8-86D1-17738C67E58E}" srcOrd="0" destOrd="0" presId="urn:microsoft.com/office/officeart/2005/8/layout/vList2"/>
    <dgm:cxn modelId="{E95C2F20-B5D8-4E61-9A42-A36E8FB969F8}" type="presOf" srcId="{2F7A6C46-044F-406C-BA9F-A0A7E0584610}" destId="{9CD09173-1239-4CC1-B3A5-332945DD1428}" srcOrd="0" destOrd="2" presId="urn:microsoft.com/office/officeart/2005/8/layout/vList2"/>
    <dgm:cxn modelId="{F7CE4DB3-9BF8-4C34-90BE-DD4D51EE7792}" srcId="{11F023BF-D9CA-474E-967C-B35C0094EA3B}" destId="{20FB86AE-3793-4A3D-A55E-465DB9973D16}" srcOrd="1" destOrd="0" parTransId="{516A5977-7FA1-4C1C-8DD6-E6E82852717B}" sibTransId="{3E1CF51D-F3C4-4FAD-A81D-BF6EDD92A041}"/>
    <dgm:cxn modelId="{FB2917FB-F781-4075-A73B-7B2B257AFDA6}" srcId="{B98F2619-EDBA-48D7-AD79-122E4319DCBA}" destId="{11F023BF-D9CA-474E-967C-B35C0094EA3B}" srcOrd="0" destOrd="0" parTransId="{4B69DF76-340A-4ABF-AB87-DE7E5A478599}" sibTransId="{671BA88F-8E82-460B-83BA-4499EED1BA99}"/>
    <dgm:cxn modelId="{FF0EAF33-8AF1-4824-9A8C-D1AE36BB922D}" srcId="{B98F2619-EDBA-48D7-AD79-122E4319DCBA}" destId="{0B06B3F2-3362-4EDF-8528-710A8C9C9A1E}" srcOrd="1" destOrd="0" parTransId="{778AAF4D-4AD6-4345-8FA9-843DF0096D84}" sibTransId="{E8351416-87B2-461A-B934-C454CED511EE}"/>
    <dgm:cxn modelId="{9FAB7705-1BE6-4C3F-98BE-388E72600B6B}" srcId="{0B06B3F2-3362-4EDF-8528-710A8C9C9A1E}" destId="{B7C94C14-83E1-440B-9453-CF76574D9558}" srcOrd="1" destOrd="0" parTransId="{1CCEA236-BB76-433E-A179-EE0172B6A70F}" sibTransId="{E8E02D27-E21A-4500-A17B-61C0EAC5C0B4}"/>
    <dgm:cxn modelId="{ED372C29-7464-4200-B7A3-5F05E4FE35CF}" type="presParOf" srcId="{540984A9-5CD7-4F13-BD7E-5B9A23D9461A}" destId="{12B57494-141E-488A-A4CE-43FB14708ADD}" srcOrd="0" destOrd="0" presId="urn:microsoft.com/office/officeart/2005/8/layout/vList2"/>
    <dgm:cxn modelId="{DBED7A41-CF3B-466D-8946-BFC151E55BC6}" type="presParOf" srcId="{540984A9-5CD7-4F13-BD7E-5B9A23D9461A}" destId="{9CD09173-1239-4CC1-B3A5-332945DD1428}" srcOrd="1" destOrd="0" presId="urn:microsoft.com/office/officeart/2005/8/layout/vList2"/>
    <dgm:cxn modelId="{A34869B0-01BC-4041-9FC2-711582CD9FD0}" type="presParOf" srcId="{540984A9-5CD7-4F13-BD7E-5B9A23D9461A}" destId="{BC1390A1-2D08-4BAD-B2D4-94C527A0CE1C}" srcOrd="2" destOrd="0" presId="urn:microsoft.com/office/officeart/2005/8/layout/vList2"/>
    <dgm:cxn modelId="{8F107F4C-6297-47FB-AC85-C794CD3D9611}" type="presParOf" srcId="{540984A9-5CD7-4F13-BD7E-5B9A23D9461A}" destId="{DB1C430F-4595-4225-AE24-C56832F7872D}" srcOrd="3" destOrd="0" presId="urn:microsoft.com/office/officeart/2005/8/layout/vList2"/>
    <dgm:cxn modelId="{5796FA44-19C3-4DCE-BF5F-5B9A85ADA119}" type="presParOf" srcId="{540984A9-5CD7-4F13-BD7E-5B9A23D9461A}" destId="{B99FD1F0-D9E8-4D76-AC30-C21D4B8756FD}" srcOrd="4" destOrd="0" presId="urn:microsoft.com/office/officeart/2005/8/layout/vList2"/>
    <dgm:cxn modelId="{791AC233-85B5-4895-B317-2C4AB9EF53C3}" type="presParOf" srcId="{540984A9-5CD7-4F13-BD7E-5B9A23D9461A}" destId="{3BE18F3F-B208-41B8-86D1-17738C67E58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403851-849D-4ED7-A028-5831075BE6BF}" type="doc">
      <dgm:prSet loTypeId="urn:microsoft.com/office/officeart/2008/layout/RadialCluster" loCatId="relationship" qsTypeId="urn:microsoft.com/office/officeart/2005/8/quickstyle/3d2" qsCatId="3D" csTypeId="urn:microsoft.com/office/officeart/2005/8/colors/accent1_2" csCatId="accent1" phldr="1"/>
      <dgm:spPr/>
      <dgm:t>
        <a:bodyPr/>
        <a:lstStyle/>
        <a:p>
          <a:endParaRPr lang="en-US"/>
        </a:p>
      </dgm:t>
    </dgm:pt>
    <dgm:pt modelId="{C885E32F-A418-4799-A916-F1FB46F58DAF}">
      <dgm:prSet phldrT="[Text]"/>
      <dgm:spPr/>
      <dgm:t>
        <a:bodyPr/>
        <a:lstStyle/>
        <a:p>
          <a:r>
            <a:rPr lang="en-US" b="1" dirty="0" smtClean="0"/>
            <a:t>On buying a Stock, investor may</a:t>
          </a:r>
          <a:endParaRPr lang="en-US" b="1" dirty="0"/>
        </a:p>
      </dgm:t>
    </dgm:pt>
    <dgm:pt modelId="{06D88C43-314B-44CB-B892-73EA7B306D31}" type="parTrans" cxnId="{11B25A06-E5E8-49F4-87F6-8D035785AFA6}">
      <dgm:prSet/>
      <dgm:spPr/>
      <dgm:t>
        <a:bodyPr/>
        <a:lstStyle/>
        <a:p>
          <a:endParaRPr lang="en-US"/>
        </a:p>
      </dgm:t>
    </dgm:pt>
    <dgm:pt modelId="{C20638E5-FF41-4A20-BCB7-0D515B131FE7}" type="sibTrans" cxnId="{11B25A06-E5E8-49F4-87F6-8D035785AFA6}">
      <dgm:prSet/>
      <dgm:spPr/>
      <dgm:t>
        <a:bodyPr/>
        <a:lstStyle/>
        <a:p>
          <a:endParaRPr lang="en-US"/>
        </a:p>
      </dgm:t>
    </dgm:pt>
    <dgm:pt modelId="{90227BFC-E2B9-4418-B41C-422D43767020}">
      <dgm:prSet phldrT="[Text]"/>
      <dgm:spPr/>
      <dgm:t>
        <a:bodyPr/>
        <a:lstStyle/>
        <a:p>
          <a:r>
            <a:rPr lang="en-US" dirty="0" smtClean="0"/>
            <a:t>Pay Entire price upfront</a:t>
          </a:r>
          <a:endParaRPr lang="en-US" dirty="0"/>
        </a:p>
      </dgm:t>
    </dgm:pt>
    <dgm:pt modelId="{746BE038-B327-4660-A894-1DC454AF9668}" type="parTrans" cxnId="{B5729134-36B5-4B2A-9061-ECFE94CAC301}">
      <dgm:prSet/>
      <dgm:spPr/>
      <dgm:t>
        <a:bodyPr/>
        <a:lstStyle/>
        <a:p>
          <a:endParaRPr lang="en-US"/>
        </a:p>
      </dgm:t>
    </dgm:pt>
    <dgm:pt modelId="{F4D6E84B-1436-444E-9FD0-8EA64B69B407}" type="sibTrans" cxnId="{B5729134-36B5-4B2A-9061-ECFE94CAC301}">
      <dgm:prSet/>
      <dgm:spPr/>
      <dgm:t>
        <a:bodyPr/>
        <a:lstStyle/>
        <a:p>
          <a:endParaRPr lang="en-US"/>
        </a:p>
      </dgm:t>
    </dgm:pt>
    <dgm:pt modelId="{A083F854-4FA9-49D0-B997-06F9BA34400B}">
      <dgm:prSet phldrT="[Text]"/>
      <dgm:spPr/>
      <dgm:t>
        <a:bodyPr/>
        <a:lstStyle/>
        <a:p>
          <a:r>
            <a:rPr lang="en-US" dirty="0" smtClean="0"/>
            <a:t>Buy it on margin or pay only a % of its price (called margin)</a:t>
          </a:r>
          <a:endParaRPr lang="en-US" dirty="0"/>
        </a:p>
      </dgm:t>
    </dgm:pt>
    <dgm:pt modelId="{4702A6DC-78C9-4886-941C-2AF5D9388B39}" type="sibTrans" cxnId="{097BFED7-F3CA-489A-BF2D-ECEEECC1F3E2}">
      <dgm:prSet/>
      <dgm:spPr/>
      <dgm:t>
        <a:bodyPr/>
        <a:lstStyle/>
        <a:p>
          <a:endParaRPr lang="en-US"/>
        </a:p>
      </dgm:t>
    </dgm:pt>
    <dgm:pt modelId="{11BA736B-5532-4180-A93D-0A9294A8F294}" type="parTrans" cxnId="{097BFED7-F3CA-489A-BF2D-ECEEECC1F3E2}">
      <dgm:prSet/>
      <dgm:spPr/>
      <dgm:t>
        <a:bodyPr/>
        <a:lstStyle/>
        <a:p>
          <a:endParaRPr lang="en-US"/>
        </a:p>
      </dgm:t>
    </dgm:pt>
    <dgm:pt modelId="{1006DA8C-7535-4D25-B9B1-E9933873CE38}" type="pres">
      <dgm:prSet presAssocID="{10403851-849D-4ED7-A028-5831075BE6BF}" presName="Name0" presStyleCnt="0">
        <dgm:presLayoutVars>
          <dgm:chMax val="1"/>
          <dgm:chPref val="1"/>
          <dgm:dir/>
          <dgm:animOne val="branch"/>
          <dgm:animLvl val="lvl"/>
        </dgm:presLayoutVars>
      </dgm:prSet>
      <dgm:spPr/>
      <dgm:t>
        <a:bodyPr/>
        <a:lstStyle/>
        <a:p>
          <a:endParaRPr lang="en-US"/>
        </a:p>
      </dgm:t>
    </dgm:pt>
    <dgm:pt modelId="{ED7DF638-4FA9-4C91-BB33-A81744F61BD6}" type="pres">
      <dgm:prSet presAssocID="{C885E32F-A418-4799-A916-F1FB46F58DAF}" presName="singleCycle" presStyleCnt="0"/>
      <dgm:spPr/>
    </dgm:pt>
    <dgm:pt modelId="{D6590CB6-03B2-4F0A-A980-FE847648CD27}" type="pres">
      <dgm:prSet presAssocID="{C885E32F-A418-4799-A916-F1FB46F58DAF}" presName="singleCenter" presStyleLbl="node1" presStyleIdx="0" presStyleCnt="3" custScaleX="205127" custLinFactNeighborX="0" custLinFactNeighborY="-36865">
        <dgm:presLayoutVars>
          <dgm:chMax val="7"/>
          <dgm:chPref val="7"/>
        </dgm:presLayoutVars>
      </dgm:prSet>
      <dgm:spPr/>
      <dgm:t>
        <a:bodyPr/>
        <a:lstStyle/>
        <a:p>
          <a:endParaRPr lang="en-US"/>
        </a:p>
      </dgm:t>
    </dgm:pt>
    <dgm:pt modelId="{55DB6635-A92B-419D-A8F1-998B9ADB4D1C}" type="pres">
      <dgm:prSet presAssocID="{11BA736B-5532-4180-A93D-0A9294A8F294}" presName="Name56" presStyleLbl="parChTrans1D2" presStyleIdx="0" presStyleCnt="2"/>
      <dgm:spPr/>
      <dgm:t>
        <a:bodyPr/>
        <a:lstStyle/>
        <a:p>
          <a:endParaRPr lang="en-US"/>
        </a:p>
      </dgm:t>
    </dgm:pt>
    <dgm:pt modelId="{034B9ED7-B905-40F3-B460-BBA043A1B27C}" type="pres">
      <dgm:prSet presAssocID="{A083F854-4FA9-49D0-B997-06F9BA34400B}" presName="text0" presStyleLbl="node1" presStyleIdx="1" presStyleCnt="3" custScaleX="283144" custScaleY="184461" custRadScaleRad="152366" custRadScaleInc="130920">
        <dgm:presLayoutVars>
          <dgm:bulletEnabled val="1"/>
        </dgm:presLayoutVars>
      </dgm:prSet>
      <dgm:spPr/>
      <dgm:t>
        <a:bodyPr/>
        <a:lstStyle/>
        <a:p>
          <a:endParaRPr lang="en-US"/>
        </a:p>
      </dgm:t>
    </dgm:pt>
    <dgm:pt modelId="{7C8C849C-2D7C-4578-B9D1-9EE2743F6AB2}" type="pres">
      <dgm:prSet presAssocID="{746BE038-B327-4660-A894-1DC454AF9668}" presName="Name56" presStyleLbl="parChTrans1D2" presStyleIdx="1" presStyleCnt="2"/>
      <dgm:spPr/>
      <dgm:t>
        <a:bodyPr/>
        <a:lstStyle/>
        <a:p>
          <a:endParaRPr lang="en-US"/>
        </a:p>
      </dgm:t>
    </dgm:pt>
    <dgm:pt modelId="{C1359493-0BC6-40C1-AB67-511F9871E46B}" type="pres">
      <dgm:prSet presAssocID="{90227BFC-E2B9-4418-B41C-422D43767020}" presName="text0" presStyleLbl="node1" presStyleIdx="2" presStyleCnt="3" custScaleX="283144" custScaleY="184461" custRadScaleRad="133533" custRadScaleInc="64238">
        <dgm:presLayoutVars>
          <dgm:bulletEnabled val="1"/>
        </dgm:presLayoutVars>
      </dgm:prSet>
      <dgm:spPr/>
      <dgm:t>
        <a:bodyPr/>
        <a:lstStyle/>
        <a:p>
          <a:endParaRPr lang="en-US"/>
        </a:p>
      </dgm:t>
    </dgm:pt>
  </dgm:ptLst>
  <dgm:cxnLst>
    <dgm:cxn modelId="{F47B5A24-99B8-445B-9CA1-6759C5D12B11}" type="presOf" srcId="{746BE038-B327-4660-A894-1DC454AF9668}" destId="{7C8C849C-2D7C-4578-B9D1-9EE2743F6AB2}" srcOrd="0" destOrd="0" presId="urn:microsoft.com/office/officeart/2008/layout/RadialCluster"/>
    <dgm:cxn modelId="{1946F288-1B53-486E-BE4C-09206D976186}" type="presOf" srcId="{C885E32F-A418-4799-A916-F1FB46F58DAF}" destId="{D6590CB6-03B2-4F0A-A980-FE847648CD27}" srcOrd="0" destOrd="0" presId="urn:microsoft.com/office/officeart/2008/layout/RadialCluster"/>
    <dgm:cxn modelId="{652A581B-8BDE-408E-B3BE-72FCB80AA222}" type="presOf" srcId="{90227BFC-E2B9-4418-B41C-422D43767020}" destId="{C1359493-0BC6-40C1-AB67-511F9871E46B}" srcOrd="0" destOrd="0" presId="urn:microsoft.com/office/officeart/2008/layout/RadialCluster"/>
    <dgm:cxn modelId="{03D43D45-D7C6-4698-957A-F9E6091CEA52}" type="presOf" srcId="{10403851-849D-4ED7-A028-5831075BE6BF}" destId="{1006DA8C-7535-4D25-B9B1-E9933873CE38}" srcOrd="0" destOrd="0" presId="urn:microsoft.com/office/officeart/2008/layout/RadialCluster"/>
    <dgm:cxn modelId="{69CCABCA-F3A7-4752-94B4-76504BE4A76E}" type="presOf" srcId="{11BA736B-5532-4180-A93D-0A9294A8F294}" destId="{55DB6635-A92B-419D-A8F1-998B9ADB4D1C}" srcOrd="0" destOrd="0" presId="urn:microsoft.com/office/officeart/2008/layout/RadialCluster"/>
    <dgm:cxn modelId="{1381B1AF-64C4-4958-A39C-D9E0DD9B873D}" type="presOf" srcId="{A083F854-4FA9-49D0-B997-06F9BA34400B}" destId="{034B9ED7-B905-40F3-B460-BBA043A1B27C}" srcOrd="0" destOrd="0" presId="urn:microsoft.com/office/officeart/2008/layout/RadialCluster"/>
    <dgm:cxn modelId="{097BFED7-F3CA-489A-BF2D-ECEEECC1F3E2}" srcId="{C885E32F-A418-4799-A916-F1FB46F58DAF}" destId="{A083F854-4FA9-49D0-B997-06F9BA34400B}" srcOrd="0" destOrd="0" parTransId="{11BA736B-5532-4180-A93D-0A9294A8F294}" sibTransId="{4702A6DC-78C9-4886-941C-2AF5D9388B39}"/>
    <dgm:cxn modelId="{11B25A06-E5E8-49F4-87F6-8D035785AFA6}" srcId="{10403851-849D-4ED7-A028-5831075BE6BF}" destId="{C885E32F-A418-4799-A916-F1FB46F58DAF}" srcOrd="0" destOrd="0" parTransId="{06D88C43-314B-44CB-B892-73EA7B306D31}" sibTransId="{C20638E5-FF41-4A20-BCB7-0D515B131FE7}"/>
    <dgm:cxn modelId="{B5729134-36B5-4B2A-9061-ECFE94CAC301}" srcId="{C885E32F-A418-4799-A916-F1FB46F58DAF}" destId="{90227BFC-E2B9-4418-B41C-422D43767020}" srcOrd="1" destOrd="0" parTransId="{746BE038-B327-4660-A894-1DC454AF9668}" sibTransId="{F4D6E84B-1436-444E-9FD0-8EA64B69B407}"/>
    <dgm:cxn modelId="{D2303435-E0F6-4A86-ABA1-717D2619533B}" type="presParOf" srcId="{1006DA8C-7535-4D25-B9B1-E9933873CE38}" destId="{ED7DF638-4FA9-4C91-BB33-A81744F61BD6}" srcOrd="0" destOrd="0" presId="urn:microsoft.com/office/officeart/2008/layout/RadialCluster"/>
    <dgm:cxn modelId="{B12F9958-BCD1-4C2E-978A-03F7BB046090}" type="presParOf" srcId="{ED7DF638-4FA9-4C91-BB33-A81744F61BD6}" destId="{D6590CB6-03B2-4F0A-A980-FE847648CD27}" srcOrd="0" destOrd="0" presId="urn:microsoft.com/office/officeart/2008/layout/RadialCluster"/>
    <dgm:cxn modelId="{26CC945E-EB0F-4B2F-B0F5-E4C23D827E84}" type="presParOf" srcId="{ED7DF638-4FA9-4C91-BB33-A81744F61BD6}" destId="{55DB6635-A92B-419D-A8F1-998B9ADB4D1C}" srcOrd="1" destOrd="0" presId="urn:microsoft.com/office/officeart/2008/layout/RadialCluster"/>
    <dgm:cxn modelId="{BDE0D0ED-5201-43E2-9709-63BA70B7B8BA}" type="presParOf" srcId="{ED7DF638-4FA9-4C91-BB33-A81744F61BD6}" destId="{034B9ED7-B905-40F3-B460-BBA043A1B27C}" srcOrd="2" destOrd="0" presId="urn:microsoft.com/office/officeart/2008/layout/RadialCluster"/>
    <dgm:cxn modelId="{9BA25262-F7FD-4357-9F21-968A09DE123B}" type="presParOf" srcId="{ED7DF638-4FA9-4C91-BB33-A81744F61BD6}" destId="{7C8C849C-2D7C-4578-B9D1-9EE2743F6AB2}" srcOrd="3" destOrd="0" presId="urn:microsoft.com/office/officeart/2008/layout/RadialCluster"/>
    <dgm:cxn modelId="{36341C96-5BA3-4BB3-93DF-5AF2A43CC07F}" type="presParOf" srcId="{ED7DF638-4FA9-4C91-BB33-A81744F61BD6}" destId="{C1359493-0BC6-40C1-AB67-511F9871E46B}"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10EAF9-7FF1-4A40-99BB-D5D759867F66}"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95094021-65B0-4BAC-B822-CBED0D577EB5}">
      <dgm:prSet phldrT="[Text]" custT="1"/>
      <dgm:spPr>
        <a:ln>
          <a:solidFill>
            <a:schemeClr val="tx2">
              <a:lumMod val="50000"/>
            </a:schemeClr>
          </a:solidFill>
        </a:ln>
      </dgm:spPr>
      <dgm:t>
        <a:bodyPr/>
        <a:lstStyle/>
        <a:p>
          <a:r>
            <a:rPr lang="en-US" sz="1800" dirty="0" smtClean="0"/>
            <a:t>Investor wants to Pledge his stocks to obtain margins.</a:t>
          </a:r>
          <a:endParaRPr lang="en-US" sz="1800" dirty="0"/>
        </a:p>
      </dgm:t>
    </dgm:pt>
    <dgm:pt modelId="{26502397-DFEF-43DE-99DB-275F9B2F431A}" type="parTrans" cxnId="{9DABA0E3-7608-4912-B9AF-5209B0050BD3}">
      <dgm:prSet/>
      <dgm:spPr/>
      <dgm:t>
        <a:bodyPr/>
        <a:lstStyle/>
        <a:p>
          <a:endParaRPr lang="en-US"/>
        </a:p>
      </dgm:t>
    </dgm:pt>
    <dgm:pt modelId="{3AE87052-C34B-475E-AB6B-C9BD6D3E2436}" type="sibTrans" cxnId="{9DABA0E3-7608-4912-B9AF-5209B0050BD3}">
      <dgm:prSet/>
      <dgm:spPr/>
      <dgm:t>
        <a:bodyPr/>
        <a:lstStyle/>
        <a:p>
          <a:endParaRPr lang="en-US"/>
        </a:p>
      </dgm:t>
    </dgm:pt>
    <dgm:pt modelId="{4F3ACB39-E3EB-42E2-ABB1-7C3F082E1E29}">
      <dgm:prSet phldrT="[Text]" custT="1"/>
      <dgm:spPr>
        <a:ln>
          <a:solidFill>
            <a:schemeClr val="tx2">
              <a:lumMod val="50000"/>
            </a:schemeClr>
          </a:solidFill>
        </a:ln>
      </dgm:spPr>
      <dgm:t>
        <a:bodyPr/>
        <a:lstStyle/>
        <a:p>
          <a:r>
            <a:rPr lang="en-US" sz="1600" dirty="0" smtClean="0"/>
            <a:t>Securities transferred from investor’s </a:t>
          </a:r>
          <a:r>
            <a:rPr lang="en-US" sz="1600" dirty="0" err="1" smtClean="0"/>
            <a:t>demat</a:t>
          </a:r>
          <a:r>
            <a:rPr lang="en-US" sz="1600" dirty="0" smtClean="0"/>
            <a:t> account to Stock Broker’s </a:t>
          </a:r>
          <a:r>
            <a:rPr lang="en-US" sz="1600" dirty="0" err="1" smtClean="0"/>
            <a:t>Demat</a:t>
          </a:r>
          <a:r>
            <a:rPr lang="en-US" sz="1600" dirty="0" smtClean="0"/>
            <a:t> Account </a:t>
          </a:r>
        </a:p>
        <a:p>
          <a:r>
            <a:rPr lang="en-US" sz="1600" dirty="0" smtClean="0"/>
            <a:t>- Through Title transfer collateral arrangements  or Power of Attorney in respect of client’s </a:t>
          </a:r>
          <a:r>
            <a:rPr lang="en-US" sz="1600" dirty="0" err="1" smtClean="0"/>
            <a:t>demat</a:t>
          </a:r>
          <a:r>
            <a:rPr lang="en-US" sz="1600" dirty="0" smtClean="0"/>
            <a:t> account </a:t>
          </a:r>
          <a:endParaRPr lang="en-US" sz="1600" dirty="0"/>
        </a:p>
      </dgm:t>
    </dgm:pt>
    <dgm:pt modelId="{37F22AB4-46ED-4E1A-8566-C8EC552704EE}" type="parTrans" cxnId="{40CE6643-3F68-4E8B-9BE7-EE8F11329F84}">
      <dgm:prSet/>
      <dgm:spPr/>
      <dgm:t>
        <a:bodyPr/>
        <a:lstStyle/>
        <a:p>
          <a:endParaRPr lang="en-US"/>
        </a:p>
      </dgm:t>
    </dgm:pt>
    <dgm:pt modelId="{F25F89F4-1DCD-472E-B1E7-0469C67CD615}" type="sibTrans" cxnId="{40CE6643-3F68-4E8B-9BE7-EE8F11329F84}">
      <dgm:prSet/>
      <dgm:spPr/>
      <dgm:t>
        <a:bodyPr/>
        <a:lstStyle/>
        <a:p>
          <a:endParaRPr lang="en-US"/>
        </a:p>
      </dgm:t>
    </dgm:pt>
    <dgm:pt modelId="{64C52523-8DD5-47A4-8449-17653AB3F86A}">
      <dgm:prSet phldrT="[Text]" custT="1"/>
      <dgm:spPr>
        <a:ln>
          <a:solidFill>
            <a:schemeClr val="tx2">
              <a:lumMod val="50000"/>
            </a:schemeClr>
          </a:solidFill>
        </a:ln>
      </dgm:spPr>
      <dgm:t>
        <a:bodyPr/>
        <a:lstStyle/>
        <a:p>
          <a:r>
            <a:rPr lang="en-US" sz="1800" dirty="0" smtClean="0"/>
            <a:t>Stock Broker pledges these securities to Clearing Corporation.</a:t>
          </a:r>
          <a:endParaRPr lang="en-US" sz="1800" dirty="0"/>
        </a:p>
      </dgm:t>
    </dgm:pt>
    <dgm:pt modelId="{494AA8E1-449E-4D1B-84AC-069689743AEB}" type="parTrans" cxnId="{5FFFA769-FB60-44EF-9CA5-E2106A0EFC73}">
      <dgm:prSet/>
      <dgm:spPr/>
      <dgm:t>
        <a:bodyPr/>
        <a:lstStyle/>
        <a:p>
          <a:endParaRPr lang="en-US"/>
        </a:p>
      </dgm:t>
    </dgm:pt>
    <dgm:pt modelId="{E2BD4247-968E-47C3-ABC8-B27B2F17AE5A}" type="sibTrans" cxnId="{5FFFA769-FB60-44EF-9CA5-E2106A0EFC73}">
      <dgm:prSet/>
      <dgm:spPr/>
      <dgm:t>
        <a:bodyPr/>
        <a:lstStyle/>
        <a:p>
          <a:endParaRPr lang="en-US"/>
        </a:p>
      </dgm:t>
    </dgm:pt>
    <dgm:pt modelId="{A65B9200-3B0C-42A2-8AB9-8665C4269237}">
      <dgm:prSet custT="1"/>
      <dgm:spPr>
        <a:ln>
          <a:solidFill>
            <a:schemeClr val="tx2">
              <a:lumMod val="50000"/>
            </a:schemeClr>
          </a:solidFill>
        </a:ln>
      </dgm:spPr>
      <dgm:t>
        <a:bodyPr/>
        <a:lstStyle/>
        <a:p>
          <a:r>
            <a:rPr lang="en-US" sz="1600" b="1" u="sng" dirty="0" smtClean="0"/>
            <a:t>Transfer of ownership</a:t>
          </a:r>
          <a:r>
            <a:rPr lang="en-US" sz="1600" dirty="0" smtClean="0"/>
            <a:t> of the securities (called “Title” in legal language) takes place and this is called the “Transfer of Title” method.</a:t>
          </a:r>
          <a:endParaRPr lang="en-US" sz="1600" dirty="0"/>
        </a:p>
      </dgm:t>
    </dgm:pt>
    <dgm:pt modelId="{1832E41B-21C4-4DE8-89F4-93FAAD7FB4D7}" type="parTrans" cxnId="{201787E8-95E4-4C32-8416-536745D54999}">
      <dgm:prSet/>
      <dgm:spPr/>
      <dgm:t>
        <a:bodyPr/>
        <a:lstStyle/>
        <a:p>
          <a:endParaRPr lang="en-US"/>
        </a:p>
      </dgm:t>
    </dgm:pt>
    <dgm:pt modelId="{4D1D2ADB-3ADA-49EB-BE57-8E56AF4E5B7F}" type="sibTrans" cxnId="{201787E8-95E4-4C32-8416-536745D54999}">
      <dgm:prSet/>
      <dgm:spPr/>
      <dgm:t>
        <a:bodyPr/>
        <a:lstStyle/>
        <a:p>
          <a:endParaRPr lang="en-US"/>
        </a:p>
      </dgm:t>
    </dgm:pt>
    <dgm:pt modelId="{0AD9715C-2FD7-4658-8BB8-A562BF799523}">
      <dgm:prSet custT="1"/>
      <dgm:spPr>
        <a:ln>
          <a:solidFill>
            <a:schemeClr val="tx2">
              <a:lumMod val="50000"/>
            </a:schemeClr>
          </a:solidFill>
        </a:ln>
      </dgm:spPr>
      <dgm:t>
        <a:bodyPr/>
        <a:lstStyle/>
        <a:p>
          <a:r>
            <a:rPr lang="en-US" sz="1600" smtClean="0"/>
            <a:t>This method is </a:t>
          </a:r>
          <a:r>
            <a:rPr lang="en-US" sz="1600" b="1" u="sng" smtClean="0"/>
            <a:t>prone of misuse</a:t>
          </a:r>
          <a:r>
            <a:rPr lang="en-US" sz="1600" smtClean="0"/>
            <a:t> by Stock Brokers since there is a transfer of ownership and the entire cycle is based solely on trust.</a:t>
          </a:r>
          <a:endParaRPr lang="en-US" sz="1600" dirty="0"/>
        </a:p>
      </dgm:t>
    </dgm:pt>
    <dgm:pt modelId="{1BB85DFA-5946-4132-AC83-C74F36082781}" type="parTrans" cxnId="{D09BCD1E-BC57-4D38-AA57-D04B198A1AEA}">
      <dgm:prSet/>
      <dgm:spPr/>
      <dgm:t>
        <a:bodyPr/>
        <a:lstStyle/>
        <a:p>
          <a:endParaRPr lang="en-US"/>
        </a:p>
      </dgm:t>
    </dgm:pt>
    <dgm:pt modelId="{BCA59B76-3337-4642-AFF4-B1D4A2654DC3}" type="sibTrans" cxnId="{D09BCD1E-BC57-4D38-AA57-D04B198A1AEA}">
      <dgm:prSet/>
      <dgm:spPr/>
      <dgm:t>
        <a:bodyPr/>
        <a:lstStyle/>
        <a:p>
          <a:endParaRPr lang="en-US"/>
        </a:p>
      </dgm:t>
    </dgm:pt>
    <dgm:pt modelId="{01273F71-315F-452C-9665-FCBA8A9A3856}" type="pres">
      <dgm:prSet presAssocID="{C910EAF9-7FF1-4A40-99BB-D5D759867F66}" presName="linearFlow" presStyleCnt="0">
        <dgm:presLayoutVars>
          <dgm:resizeHandles val="exact"/>
        </dgm:presLayoutVars>
      </dgm:prSet>
      <dgm:spPr/>
      <dgm:t>
        <a:bodyPr/>
        <a:lstStyle/>
        <a:p>
          <a:endParaRPr lang="en-US"/>
        </a:p>
      </dgm:t>
    </dgm:pt>
    <dgm:pt modelId="{AECB8BE8-5B5A-4353-ACC2-C8D70E952DB2}" type="pres">
      <dgm:prSet presAssocID="{95094021-65B0-4BAC-B822-CBED0D577EB5}" presName="node" presStyleLbl="node1" presStyleIdx="0" presStyleCnt="5" custScaleX="316043">
        <dgm:presLayoutVars>
          <dgm:bulletEnabled val="1"/>
        </dgm:presLayoutVars>
      </dgm:prSet>
      <dgm:spPr/>
      <dgm:t>
        <a:bodyPr/>
        <a:lstStyle/>
        <a:p>
          <a:endParaRPr lang="en-US"/>
        </a:p>
      </dgm:t>
    </dgm:pt>
    <dgm:pt modelId="{74C9179A-E9C6-43BC-BE68-5297C8A4D752}" type="pres">
      <dgm:prSet presAssocID="{3AE87052-C34B-475E-AB6B-C9BD6D3E2436}" presName="sibTrans" presStyleLbl="sibTrans2D1" presStyleIdx="0" presStyleCnt="4"/>
      <dgm:spPr/>
      <dgm:t>
        <a:bodyPr/>
        <a:lstStyle/>
        <a:p>
          <a:endParaRPr lang="en-US"/>
        </a:p>
      </dgm:t>
    </dgm:pt>
    <dgm:pt modelId="{BE65609A-8505-4CAF-96CC-434FEC0BA0A5}" type="pres">
      <dgm:prSet presAssocID="{3AE87052-C34B-475E-AB6B-C9BD6D3E2436}" presName="connectorText" presStyleLbl="sibTrans2D1" presStyleIdx="0" presStyleCnt="4"/>
      <dgm:spPr/>
      <dgm:t>
        <a:bodyPr/>
        <a:lstStyle/>
        <a:p>
          <a:endParaRPr lang="en-US"/>
        </a:p>
      </dgm:t>
    </dgm:pt>
    <dgm:pt modelId="{E531A581-0FFD-4ED5-8356-1E3F59119CB7}" type="pres">
      <dgm:prSet presAssocID="{4F3ACB39-E3EB-42E2-ABB1-7C3F082E1E29}" presName="node" presStyleLbl="node1" presStyleIdx="1" presStyleCnt="5" custScaleX="316043">
        <dgm:presLayoutVars>
          <dgm:bulletEnabled val="1"/>
        </dgm:presLayoutVars>
      </dgm:prSet>
      <dgm:spPr/>
      <dgm:t>
        <a:bodyPr/>
        <a:lstStyle/>
        <a:p>
          <a:endParaRPr lang="en-US"/>
        </a:p>
      </dgm:t>
    </dgm:pt>
    <dgm:pt modelId="{90099408-CC07-404E-8981-24912D56F964}" type="pres">
      <dgm:prSet presAssocID="{F25F89F4-1DCD-472E-B1E7-0469C67CD615}" presName="sibTrans" presStyleLbl="sibTrans2D1" presStyleIdx="1" presStyleCnt="4"/>
      <dgm:spPr/>
      <dgm:t>
        <a:bodyPr/>
        <a:lstStyle/>
        <a:p>
          <a:endParaRPr lang="en-US"/>
        </a:p>
      </dgm:t>
    </dgm:pt>
    <dgm:pt modelId="{E4217F12-D590-4F50-A6EF-96C64CBF225E}" type="pres">
      <dgm:prSet presAssocID="{F25F89F4-1DCD-472E-B1E7-0469C67CD615}" presName="connectorText" presStyleLbl="sibTrans2D1" presStyleIdx="1" presStyleCnt="4"/>
      <dgm:spPr/>
      <dgm:t>
        <a:bodyPr/>
        <a:lstStyle/>
        <a:p>
          <a:endParaRPr lang="en-US"/>
        </a:p>
      </dgm:t>
    </dgm:pt>
    <dgm:pt modelId="{69DB41B8-6139-4169-AABA-F82061686E1D}" type="pres">
      <dgm:prSet presAssocID="{64C52523-8DD5-47A4-8449-17653AB3F86A}" presName="node" presStyleLbl="node1" presStyleIdx="2" presStyleCnt="5" custScaleX="316043">
        <dgm:presLayoutVars>
          <dgm:bulletEnabled val="1"/>
        </dgm:presLayoutVars>
      </dgm:prSet>
      <dgm:spPr/>
      <dgm:t>
        <a:bodyPr/>
        <a:lstStyle/>
        <a:p>
          <a:endParaRPr lang="en-US"/>
        </a:p>
      </dgm:t>
    </dgm:pt>
    <dgm:pt modelId="{7D345D05-14AF-49BA-BCD7-8A667B82A308}" type="pres">
      <dgm:prSet presAssocID="{E2BD4247-968E-47C3-ABC8-B27B2F17AE5A}" presName="sibTrans" presStyleLbl="sibTrans2D1" presStyleIdx="2" presStyleCnt="4"/>
      <dgm:spPr/>
      <dgm:t>
        <a:bodyPr/>
        <a:lstStyle/>
        <a:p>
          <a:endParaRPr lang="en-US"/>
        </a:p>
      </dgm:t>
    </dgm:pt>
    <dgm:pt modelId="{BE45A3CC-076F-4C68-AF34-2FB7C113483B}" type="pres">
      <dgm:prSet presAssocID="{E2BD4247-968E-47C3-ABC8-B27B2F17AE5A}" presName="connectorText" presStyleLbl="sibTrans2D1" presStyleIdx="2" presStyleCnt="4"/>
      <dgm:spPr/>
      <dgm:t>
        <a:bodyPr/>
        <a:lstStyle/>
        <a:p>
          <a:endParaRPr lang="en-US"/>
        </a:p>
      </dgm:t>
    </dgm:pt>
    <dgm:pt modelId="{E6817C3F-9566-45D5-A898-751D99333371}" type="pres">
      <dgm:prSet presAssocID="{A65B9200-3B0C-42A2-8AB9-8665C4269237}" presName="node" presStyleLbl="node1" presStyleIdx="3" presStyleCnt="5" custScaleX="316043">
        <dgm:presLayoutVars>
          <dgm:bulletEnabled val="1"/>
        </dgm:presLayoutVars>
      </dgm:prSet>
      <dgm:spPr/>
      <dgm:t>
        <a:bodyPr/>
        <a:lstStyle/>
        <a:p>
          <a:endParaRPr lang="en-US"/>
        </a:p>
      </dgm:t>
    </dgm:pt>
    <dgm:pt modelId="{D963AE2A-C8CD-4A05-864E-37F726D4D953}" type="pres">
      <dgm:prSet presAssocID="{4D1D2ADB-3ADA-49EB-BE57-8E56AF4E5B7F}" presName="sibTrans" presStyleLbl="sibTrans2D1" presStyleIdx="3" presStyleCnt="4"/>
      <dgm:spPr/>
      <dgm:t>
        <a:bodyPr/>
        <a:lstStyle/>
        <a:p>
          <a:endParaRPr lang="en-US"/>
        </a:p>
      </dgm:t>
    </dgm:pt>
    <dgm:pt modelId="{4DB153B3-8346-46B7-BA94-A491A40EF6E0}" type="pres">
      <dgm:prSet presAssocID="{4D1D2ADB-3ADA-49EB-BE57-8E56AF4E5B7F}" presName="connectorText" presStyleLbl="sibTrans2D1" presStyleIdx="3" presStyleCnt="4"/>
      <dgm:spPr/>
      <dgm:t>
        <a:bodyPr/>
        <a:lstStyle/>
        <a:p>
          <a:endParaRPr lang="en-US"/>
        </a:p>
      </dgm:t>
    </dgm:pt>
    <dgm:pt modelId="{2FBEE4E7-C071-47C9-BFA7-E2C9B2F86134}" type="pres">
      <dgm:prSet presAssocID="{0AD9715C-2FD7-4658-8BB8-A562BF799523}" presName="node" presStyleLbl="node1" presStyleIdx="4" presStyleCnt="5" custScaleX="316043">
        <dgm:presLayoutVars>
          <dgm:bulletEnabled val="1"/>
        </dgm:presLayoutVars>
      </dgm:prSet>
      <dgm:spPr/>
      <dgm:t>
        <a:bodyPr/>
        <a:lstStyle/>
        <a:p>
          <a:endParaRPr lang="en-US"/>
        </a:p>
      </dgm:t>
    </dgm:pt>
  </dgm:ptLst>
  <dgm:cxnLst>
    <dgm:cxn modelId="{40CE6643-3F68-4E8B-9BE7-EE8F11329F84}" srcId="{C910EAF9-7FF1-4A40-99BB-D5D759867F66}" destId="{4F3ACB39-E3EB-42E2-ABB1-7C3F082E1E29}" srcOrd="1" destOrd="0" parTransId="{37F22AB4-46ED-4E1A-8566-C8EC552704EE}" sibTransId="{F25F89F4-1DCD-472E-B1E7-0469C67CD615}"/>
    <dgm:cxn modelId="{4C0F48B5-B386-4802-9F3A-DBF8933502D7}" type="presOf" srcId="{0AD9715C-2FD7-4658-8BB8-A562BF799523}" destId="{2FBEE4E7-C071-47C9-BFA7-E2C9B2F86134}" srcOrd="0" destOrd="0" presId="urn:microsoft.com/office/officeart/2005/8/layout/process2"/>
    <dgm:cxn modelId="{201787E8-95E4-4C32-8416-536745D54999}" srcId="{C910EAF9-7FF1-4A40-99BB-D5D759867F66}" destId="{A65B9200-3B0C-42A2-8AB9-8665C4269237}" srcOrd="3" destOrd="0" parTransId="{1832E41B-21C4-4DE8-89F4-93FAAD7FB4D7}" sibTransId="{4D1D2ADB-3ADA-49EB-BE57-8E56AF4E5B7F}"/>
    <dgm:cxn modelId="{E0929A70-50C7-4D14-B1E1-B90F504DADE4}" type="presOf" srcId="{A65B9200-3B0C-42A2-8AB9-8665C4269237}" destId="{E6817C3F-9566-45D5-A898-751D99333371}" srcOrd="0" destOrd="0" presId="urn:microsoft.com/office/officeart/2005/8/layout/process2"/>
    <dgm:cxn modelId="{BAE25804-23C3-48AC-91EC-CB7A9D7ABC10}" type="presOf" srcId="{E2BD4247-968E-47C3-ABC8-B27B2F17AE5A}" destId="{7D345D05-14AF-49BA-BCD7-8A667B82A308}" srcOrd="0" destOrd="0" presId="urn:microsoft.com/office/officeart/2005/8/layout/process2"/>
    <dgm:cxn modelId="{D401A798-379D-4882-91BF-70981E5E111B}" type="presOf" srcId="{3AE87052-C34B-475E-AB6B-C9BD6D3E2436}" destId="{BE65609A-8505-4CAF-96CC-434FEC0BA0A5}" srcOrd="1" destOrd="0" presId="urn:microsoft.com/office/officeart/2005/8/layout/process2"/>
    <dgm:cxn modelId="{8E4468BB-5BAF-453E-B8C8-47690159DA70}" type="presOf" srcId="{4D1D2ADB-3ADA-49EB-BE57-8E56AF4E5B7F}" destId="{D963AE2A-C8CD-4A05-864E-37F726D4D953}" srcOrd="0" destOrd="0" presId="urn:microsoft.com/office/officeart/2005/8/layout/process2"/>
    <dgm:cxn modelId="{1A35B44A-0183-4003-9C34-524F5F773BCC}" type="presOf" srcId="{3AE87052-C34B-475E-AB6B-C9BD6D3E2436}" destId="{74C9179A-E9C6-43BC-BE68-5297C8A4D752}" srcOrd="0" destOrd="0" presId="urn:microsoft.com/office/officeart/2005/8/layout/process2"/>
    <dgm:cxn modelId="{0E8E109A-CB0B-40DA-B1EF-B8BAD99D98B0}" type="presOf" srcId="{64C52523-8DD5-47A4-8449-17653AB3F86A}" destId="{69DB41B8-6139-4169-AABA-F82061686E1D}" srcOrd="0" destOrd="0" presId="urn:microsoft.com/office/officeart/2005/8/layout/process2"/>
    <dgm:cxn modelId="{531B6789-115F-47FC-8B69-CD87BFBB7454}" type="presOf" srcId="{4F3ACB39-E3EB-42E2-ABB1-7C3F082E1E29}" destId="{E531A581-0FFD-4ED5-8356-1E3F59119CB7}" srcOrd="0" destOrd="0" presId="urn:microsoft.com/office/officeart/2005/8/layout/process2"/>
    <dgm:cxn modelId="{C3910642-1343-4B92-9C10-C06AB66BFBA5}" type="presOf" srcId="{C910EAF9-7FF1-4A40-99BB-D5D759867F66}" destId="{01273F71-315F-452C-9665-FCBA8A9A3856}" srcOrd="0" destOrd="0" presId="urn:microsoft.com/office/officeart/2005/8/layout/process2"/>
    <dgm:cxn modelId="{E89ED57C-9970-4B12-AB08-1C82C4B68F1C}" type="presOf" srcId="{95094021-65B0-4BAC-B822-CBED0D577EB5}" destId="{AECB8BE8-5B5A-4353-ACC2-C8D70E952DB2}" srcOrd="0" destOrd="0" presId="urn:microsoft.com/office/officeart/2005/8/layout/process2"/>
    <dgm:cxn modelId="{9DABA0E3-7608-4912-B9AF-5209B0050BD3}" srcId="{C910EAF9-7FF1-4A40-99BB-D5D759867F66}" destId="{95094021-65B0-4BAC-B822-CBED0D577EB5}" srcOrd="0" destOrd="0" parTransId="{26502397-DFEF-43DE-99DB-275F9B2F431A}" sibTransId="{3AE87052-C34B-475E-AB6B-C9BD6D3E2436}"/>
    <dgm:cxn modelId="{F73F0480-86CB-47EE-AA84-C7C66CA88838}" type="presOf" srcId="{F25F89F4-1DCD-472E-B1E7-0469C67CD615}" destId="{E4217F12-D590-4F50-A6EF-96C64CBF225E}" srcOrd="1" destOrd="0" presId="urn:microsoft.com/office/officeart/2005/8/layout/process2"/>
    <dgm:cxn modelId="{5FFFA769-FB60-44EF-9CA5-E2106A0EFC73}" srcId="{C910EAF9-7FF1-4A40-99BB-D5D759867F66}" destId="{64C52523-8DD5-47A4-8449-17653AB3F86A}" srcOrd="2" destOrd="0" parTransId="{494AA8E1-449E-4D1B-84AC-069689743AEB}" sibTransId="{E2BD4247-968E-47C3-ABC8-B27B2F17AE5A}"/>
    <dgm:cxn modelId="{083D2EA2-7494-49B5-A8F3-48856269C6E1}" type="presOf" srcId="{4D1D2ADB-3ADA-49EB-BE57-8E56AF4E5B7F}" destId="{4DB153B3-8346-46B7-BA94-A491A40EF6E0}" srcOrd="1" destOrd="0" presId="urn:microsoft.com/office/officeart/2005/8/layout/process2"/>
    <dgm:cxn modelId="{D64F089E-74D3-470B-AEE3-F98CE4C2E30D}" type="presOf" srcId="{E2BD4247-968E-47C3-ABC8-B27B2F17AE5A}" destId="{BE45A3CC-076F-4C68-AF34-2FB7C113483B}" srcOrd="1" destOrd="0" presId="urn:microsoft.com/office/officeart/2005/8/layout/process2"/>
    <dgm:cxn modelId="{D09BCD1E-BC57-4D38-AA57-D04B198A1AEA}" srcId="{C910EAF9-7FF1-4A40-99BB-D5D759867F66}" destId="{0AD9715C-2FD7-4658-8BB8-A562BF799523}" srcOrd="4" destOrd="0" parTransId="{1BB85DFA-5946-4132-AC83-C74F36082781}" sibTransId="{BCA59B76-3337-4642-AFF4-B1D4A2654DC3}"/>
    <dgm:cxn modelId="{47811028-972E-49B4-84B6-27AC6C418606}" type="presOf" srcId="{F25F89F4-1DCD-472E-B1E7-0469C67CD615}" destId="{90099408-CC07-404E-8981-24912D56F964}" srcOrd="0" destOrd="0" presId="urn:microsoft.com/office/officeart/2005/8/layout/process2"/>
    <dgm:cxn modelId="{0BC41637-E40C-403F-920B-A15B68C478FF}" type="presParOf" srcId="{01273F71-315F-452C-9665-FCBA8A9A3856}" destId="{AECB8BE8-5B5A-4353-ACC2-C8D70E952DB2}" srcOrd="0" destOrd="0" presId="urn:microsoft.com/office/officeart/2005/8/layout/process2"/>
    <dgm:cxn modelId="{B7DE61EE-D8BF-4447-A3A2-43D809C833A5}" type="presParOf" srcId="{01273F71-315F-452C-9665-FCBA8A9A3856}" destId="{74C9179A-E9C6-43BC-BE68-5297C8A4D752}" srcOrd="1" destOrd="0" presId="urn:microsoft.com/office/officeart/2005/8/layout/process2"/>
    <dgm:cxn modelId="{BDF9CE40-F760-407F-B2EC-AC2E246E3E80}" type="presParOf" srcId="{74C9179A-E9C6-43BC-BE68-5297C8A4D752}" destId="{BE65609A-8505-4CAF-96CC-434FEC0BA0A5}" srcOrd="0" destOrd="0" presId="urn:microsoft.com/office/officeart/2005/8/layout/process2"/>
    <dgm:cxn modelId="{2598E87C-F454-46A9-A638-4A8C5F6548AB}" type="presParOf" srcId="{01273F71-315F-452C-9665-FCBA8A9A3856}" destId="{E531A581-0FFD-4ED5-8356-1E3F59119CB7}" srcOrd="2" destOrd="0" presId="urn:microsoft.com/office/officeart/2005/8/layout/process2"/>
    <dgm:cxn modelId="{05E9CB83-B7B2-4758-A5B7-4C0421DA0B0B}" type="presParOf" srcId="{01273F71-315F-452C-9665-FCBA8A9A3856}" destId="{90099408-CC07-404E-8981-24912D56F964}" srcOrd="3" destOrd="0" presId="urn:microsoft.com/office/officeart/2005/8/layout/process2"/>
    <dgm:cxn modelId="{79AD6E60-0457-4957-93E3-57BCA9392CD9}" type="presParOf" srcId="{90099408-CC07-404E-8981-24912D56F964}" destId="{E4217F12-D590-4F50-A6EF-96C64CBF225E}" srcOrd="0" destOrd="0" presId="urn:microsoft.com/office/officeart/2005/8/layout/process2"/>
    <dgm:cxn modelId="{30A6601A-1312-4AA8-9992-DC3F00A60650}" type="presParOf" srcId="{01273F71-315F-452C-9665-FCBA8A9A3856}" destId="{69DB41B8-6139-4169-AABA-F82061686E1D}" srcOrd="4" destOrd="0" presId="urn:microsoft.com/office/officeart/2005/8/layout/process2"/>
    <dgm:cxn modelId="{407A6D4E-B1C3-460D-98FC-7C558F842189}" type="presParOf" srcId="{01273F71-315F-452C-9665-FCBA8A9A3856}" destId="{7D345D05-14AF-49BA-BCD7-8A667B82A308}" srcOrd="5" destOrd="0" presId="urn:microsoft.com/office/officeart/2005/8/layout/process2"/>
    <dgm:cxn modelId="{BFD83854-031A-425F-AF1E-8EAEB9650E74}" type="presParOf" srcId="{7D345D05-14AF-49BA-BCD7-8A667B82A308}" destId="{BE45A3CC-076F-4C68-AF34-2FB7C113483B}" srcOrd="0" destOrd="0" presId="urn:microsoft.com/office/officeart/2005/8/layout/process2"/>
    <dgm:cxn modelId="{EDD5330B-D41B-40DC-A24C-194B580E6F88}" type="presParOf" srcId="{01273F71-315F-452C-9665-FCBA8A9A3856}" destId="{E6817C3F-9566-45D5-A898-751D99333371}" srcOrd="6" destOrd="0" presId="urn:microsoft.com/office/officeart/2005/8/layout/process2"/>
    <dgm:cxn modelId="{4023779D-ADAD-4E93-9FA6-D0C2D4EA6AE4}" type="presParOf" srcId="{01273F71-315F-452C-9665-FCBA8A9A3856}" destId="{D963AE2A-C8CD-4A05-864E-37F726D4D953}" srcOrd="7" destOrd="0" presId="urn:microsoft.com/office/officeart/2005/8/layout/process2"/>
    <dgm:cxn modelId="{7B942546-0EB7-4B89-BEF4-71065C3DA573}" type="presParOf" srcId="{D963AE2A-C8CD-4A05-864E-37F726D4D953}" destId="{4DB153B3-8346-46B7-BA94-A491A40EF6E0}" srcOrd="0" destOrd="0" presId="urn:microsoft.com/office/officeart/2005/8/layout/process2"/>
    <dgm:cxn modelId="{3AF101CB-808F-4B32-A5C2-F5FB3E549B71}" type="presParOf" srcId="{01273F71-315F-452C-9665-FCBA8A9A3856}" destId="{2FBEE4E7-C071-47C9-BFA7-E2C9B2F8613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D05093-A72F-48EE-8635-FC39E3CF871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D8627FB8-720B-4CC9-BF2D-9DAF6479A5AE}">
      <dgm:prSet phldrT="[Text]" custT="1"/>
      <dgm:spPr/>
      <dgm:t>
        <a:bodyPr/>
        <a:lstStyle/>
        <a:p>
          <a:r>
            <a:rPr lang="en-US" sz="1200" b="1" dirty="0">
              <a:latin typeface="Arial" panose="020B0604020202020204" pitchFamily="34" charset="0"/>
              <a:cs typeface="Arial" panose="020B0604020202020204" pitchFamily="34" charset="0"/>
            </a:rPr>
            <a:t>Receive Confirmation Link</a:t>
          </a:r>
        </a:p>
      </dgm:t>
    </dgm:pt>
    <dgm:pt modelId="{C598EBE0-D6D8-4C2B-80CE-917A78793DC5}" type="parTrans" cxnId="{BE442F59-DDB0-484A-8476-62EF5752ECE8}">
      <dgm:prSet/>
      <dgm:spPr/>
      <dgm:t>
        <a:bodyPr/>
        <a:lstStyle/>
        <a:p>
          <a:endParaRPr lang="en-US"/>
        </a:p>
      </dgm:t>
    </dgm:pt>
    <dgm:pt modelId="{B451213E-E776-4B46-BC9B-52A1128F11C4}" type="sibTrans" cxnId="{BE442F59-DDB0-484A-8476-62EF5752ECE8}">
      <dgm:prSet/>
      <dgm:spPr/>
      <dgm:t>
        <a:bodyPr/>
        <a:lstStyle/>
        <a:p>
          <a:endParaRPr lang="en-US"/>
        </a:p>
      </dgm:t>
    </dgm:pt>
    <dgm:pt modelId="{FF644129-DECC-444C-B23A-4C385E68AC41}">
      <dgm:prSet phldrT="[Text]" custT="1"/>
      <dgm:spPr/>
      <dgm:t>
        <a:bodyPr/>
        <a:lstStyle/>
        <a:p>
          <a:r>
            <a:rPr lang="en-US" sz="1200" b="1" noProof="1">
              <a:latin typeface="Arial" panose="020B0604020202020204" pitchFamily="34" charset="0"/>
              <a:cs typeface="Arial" panose="020B0604020202020204" pitchFamily="34" charset="0"/>
            </a:rPr>
            <a:t>Click the Link</a:t>
          </a:r>
          <a:endParaRPr lang="en-US" sz="1200" b="1" dirty="0">
            <a:latin typeface="Arial" panose="020B0604020202020204" pitchFamily="34" charset="0"/>
            <a:cs typeface="Arial" panose="020B0604020202020204" pitchFamily="34" charset="0"/>
          </a:endParaRPr>
        </a:p>
      </dgm:t>
    </dgm:pt>
    <dgm:pt modelId="{3BF58920-4656-4367-8C11-9D3F739C8DCA}" type="parTrans" cxnId="{C9FCE79B-2D32-4F04-BF78-815A3630FC63}">
      <dgm:prSet/>
      <dgm:spPr/>
      <dgm:t>
        <a:bodyPr/>
        <a:lstStyle/>
        <a:p>
          <a:endParaRPr lang="en-US"/>
        </a:p>
      </dgm:t>
    </dgm:pt>
    <dgm:pt modelId="{0518D0A9-2CAC-4E4D-8A34-34208FAE67F2}" type="sibTrans" cxnId="{C9FCE79B-2D32-4F04-BF78-815A3630FC63}">
      <dgm:prSet/>
      <dgm:spPr/>
      <dgm:t>
        <a:bodyPr/>
        <a:lstStyle/>
        <a:p>
          <a:endParaRPr lang="en-US"/>
        </a:p>
      </dgm:t>
    </dgm:pt>
    <dgm:pt modelId="{8AFE810F-9F5E-474A-841B-A854068034D9}">
      <dgm:prSet phldrT="[Text]" custT="1"/>
      <dgm:spPr/>
      <dgm:t>
        <a:bodyPr/>
        <a:lstStyle/>
        <a:p>
          <a:r>
            <a:rPr lang="en-US" sz="1200" b="1" noProof="1">
              <a:latin typeface="Arial" panose="020B0604020202020204" pitchFamily="34" charset="0"/>
              <a:cs typeface="Arial" panose="020B0604020202020204" pitchFamily="34" charset="0"/>
            </a:rPr>
            <a:t>Authenticate with PAN</a:t>
          </a:r>
          <a:endParaRPr lang="en-US" sz="1200" b="1" dirty="0">
            <a:latin typeface="Arial" panose="020B0604020202020204" pitchFamily="34" charset="0"/>
            <a:cs typeface="Arial" panose="020B0604020202020204" pitchFamily="34" charset="0"/>
          </a:endParaRPr>
        </a:p>
      </dgm:t>
    </dgm:pt>
    <dgm:pt modelId="{5A3BF4A2-11A0-455A-8EF3-F9E5BD94E9ED}" type="parTrans" cxnId="{F2A1BBD5-7996-449A-A2CA-EC0DC10B783E}">
      <dgm:prSet/>
      <dgm:spPr/>
      <dgm:t>
        <a:bodyPr/>
        <a:lstStyle/>
        <a:p>
          <a:endParaRPr lang="en-US"/>
        </a:p>
      </dgm:t>
    </dgm:pt>
    <dgm:pt modelId="{AD2C9DED-7752-44AE-9E2A-DF6B410B495A}" type="sibTrans" cxnId="{F2A1BBD5-7996-449A-A2CA-EC0DC10B783E}">
      <dgm:prSet/>
      <dgm:spPr/>
      <dgm:t>
        <a:bodyPr/>
        <a:lstStyle/>
        <a:p>
          <a:endParaRPr lang="en-US"/>
        </a:p>
      </dgm:t>
    </dgm:pt>
    <dgm:pt modelId="{DA533769-34C3-42D1-B379-635D8A043FEA}">
      <dgm:prSet phldrT="[Text]" custT="1"/>
      <dgm:spPr/>
      <dgm:t>
        <a:bodyPr/>
        <a:lstStyle/>
        <a:p>
          <a:r>
            <a:rPr lang="en-US" sz="1200" b="1" dirty="0">
              <a:latin typeface="Arial" panose="020B0604020202020204" pitchFamily="34" charset="0"/>
              <a:cs typeface="Arial" panose="020B0604020202020204" pitchFamily="34" charset="0"/>
            </a:rPr>
            <a:t>Confirm Pledge</a:t>
          </a:r>
        </a:p>
      </dgm:t>
    </dgm:pt>
    <dgm:pt modelId="{EFE827CB-43D4-4692-85A5-337518B618FD}" type="parTrans" cxnId="{D398DBE2-1290-4813-9F63-48EE9A0AF667}">
      <dgm:prSet/>
      <dgm:spPr/>
      <dgm:t>
        <a:bodyPr/>
        <a:lstStyle/>
        <a:p>
          <a:endParaRPr lang="en-US"/>
        </a:p>
      </dgm:t>
    </dgm:pt>
    <dgm:pt modelId="{94ACA991-1782-4905-89CA-00812BE84ADD}" type="sibTrans" cxnId="{D398DBE2-1290-4813-9F63-48EE9A0AF667}">
      <dgm:prSet/>
      <dgm:spPr/>
      <dgm:t>
        <a:bodyPr/>
        <a:lstStyle/>
        <a:p>
          <a:endParaRPr lang="en-US"/>
        </a:p>
      </dgm:t>
    </dgm:pt>
    <dgm:pt modelId="{369BD685-98EB-411F-BDC7-C136124F1CA9}">
      <dgm:prSet phldrT="[Text]" custT="1"/>
      <dgm:spPr/>
      <dgm:t>
        <a:bodyPr/>
        <a:lstStyle/>
        <a:p>
          <a:r>
            <a:rPr lang="en-US" sz="1200" b="1" dirty="0">
              <a:latin typeface="Arial" panose="020B0604020202020204" pitchFamily="34" charset="0"/>
              <a:cs typeface="Arial" panose="020B0604020202020204" pitchFamily="34" charset="0"/>
            </a:rPr>
            <a:t>Receive OTP</a:t>
          </a:r>
        </a:p>
      </dgm:t>
    </dgm:pt>
    <dgm:pt modelId="{D9564DEE-7FAD-42D2-A71B-ECB05DF3E56A}" type="parTrans" cxnId="{CAB5E592-A7AA-4319-B200-035468254588}">
      <dgm:prSet/>
      <dgm:spPr/>
      <dgm:t>
        <a:bodyPr/>
        <a:lstStyle/>
        <a:p>
          <a:endParaRPr lang="en-US"/>
        </a:p>
      </dgm:t>
    </dgm:pt>
    <dgm:pt modelId="{ACD8C9EF-28AF-41DA-B100-2B27861DC365}" type="sibTrans" cxnId="{CAB5E592-A7AA-4319-B200-035468254588}">
      <dgm:prSet/>
      <dgm:spPr/>
      <dgm:t>
        <a:bodyPr/>
        <a:lstStyle/>
        <a:p>
          <a:endParaRPr lang="en-US"/>
        </a:p>
      </dgm:t>
    </dgm:pt>
    <dgm:pt modelId="{5DB4039E-5D71-4020-9002-24E5C89DB7B5}" type="pres">
      <dgm:prSet presAssocID="{40D05093-A72F-48EE-8635-FC39E3CF871C}" presName="Name0" presStyleCnt="0">
        <dgm:presLayoutVars>
          <dgm:dir/>
          <dgm:resizeHandles val="exact"/>
        </dgm:presLayoutVars>
      </dgm:prSet>
      <dgm:spPr/>
      <dgm:t>
        <a:bodyPr/>
        <a:lstStyle/>
        <a:p>
          <a:endParaRPr lang="en-US"/>
        </a:p>
      </dgm:t>
    </dgm:pt>
    <dgm:pt modelId="{E32BF4C6-18CA-46AE-A6EB-69881691E2E6}" type="pres">
      <dgm:prSet presAssocID="{40D05093-A72F-48EE-8635-FC39E3CF871C}" presName="cycle" presStyleCnt="0"/>
      <dgm:spPr/>
    </dgm:pt>
    <dgm:pt modelId="{9219223B-64CF-43BA-8BE0-19E208812099}" type="pres">
      <dgm:prSet presAssocID="{D8627FB8-720B-4CC9-BF2D-9DAF6479A5AE}" presName="nodeFirstNode" presStyleLbl="node1" presStyleIdx="0" presStyleCnt="5">
        <dgm:presLayoutVars>
          <dgm:bulletEnabled val="1"/>
        </dgm:presLayoutVars>
      </dgm:prSet>
      <dgm:spPr/>
      <dgm:t>
        <a:bodyPr/>
        <a:lstStyle/>
        <a:p>
          <a:endParaRPr lang="en-US"/>
        </a:p>
      </dgm:t>
    </dgm:pt>
    <dgm:pt modelId="{E7D62542-3D81-4878-A247-2BC2BBCF6EF5}" type="pres">
      <dgm:prSet presAssocID="{B451213E-E776-4B46-BC9B-52A1128F11C4}" presName="sibTransFirstNode" presStyleLbl="bgShp" presStyleIdx="0" presStyleCnt="1"/>
      <dgm:spPr/>
      <dgm:t>
        <a:bodyPr/>
        <a:lstStyle/>
        <a:p>
          <a:endParaRPr lang="en-US"/>
        </a:p>
      </dgm:t>
    </dgm:pt>
    <dgm:pt modelId="{399F966E-AD82-4052-A25F-A9EA63B58D90}" type="pres">
      <dgm:prSet presAssocID="{FF644129-DECC-444C-B23A-4C385E68AC41}" presName="nodeFollowingNodes" presStyleLbl="node1" presStyleIdx="1" presStyleCnt="5" custRadScaleRad="94809" custRadScaleInc="12717">
        <dgm:presLayoutVars>
          <dgm:bulletEnabled val="1"/>
        </dgm:presLayoutVars>
      </dgm:prSet>
      <dgm:spPr/>
      <dgm:t>
        <a:bodyPr/>
        <a:lstStyle/>
        <a:p>
          <a:endParaRPr lang="en-US"/>
        </a:p>
      </dgm:t>
    </dgm:pt>
    <dgm:pt modelId="{CAE2C1AC-9EAC-4AAE-BA71-13283974BB94}" type="pres">
      <dgm:prSet presAssocID="{8AFE810F-9F5E-474A-841B-A854068034D9}" presName="nodeFollowingNodes" presStyleLbl="node1" presStyleIdx="2" presStyleCnt="5" custRadScaleRad="121888" custRadScaleInc="-23199">
        <dgm:presLayoutVars>
          <dgm:bulletEnabled val="1"/>
        </dgm:presLayoutVars>
      </dgm:prSet>
      <dgm:spPr/>
      <dgm:t>
        <a:bodyPr/>
        <a:lstStyle/>
        <a:p>
          <a:endParaRPr lang="en-US"/>
        </a:p>
      </dgm:t>
    </dgm:pt>
    <dgm:pt modelId="{4887B30B-C6CF-4F84-8D46-2B8D7CBC7DD9}" type="pres">
      <dgm:prSet presAssocID="{369BD685-98EB-411F-BDC7-C136124F1CA9}" presName="nodeFollowingNodes" presStyleLbl="node1" presStyleIdx="3" presStyleCnt="5" custRadScaleRad="113744" custRadScaleInc="2513">
        <dgm:presLayoutVars>
          <dgm:bulletEnabled val="1"/>
        </dgm:presLayoutVars>
      </dgm:prSet>
      <dgm:spPr/>
      <dgm:t>
        <a:bodyPr/>
        <a:lstStyle/>
        <a:p>
          <a:endParaRPr lang="en-US"/>
        </a:p>
      </dgm:t>
    </dgm:pt>
    <dgm:pt modelId="{0D21E901-F2BE-4262-8399-26B2B4B8267D}" type="pres">
      <dgm:prSet presAssocID="{DA533769-34C3-42D1-B379-635D8A043FEA}" presName="nodeFollowingNodes" presStyleLbl="node1" presStyleIdx="4" presStyleCnt="5" custRadScaleRad="99301" custRadScaleInc="-10326">
        <dgm:presLayoutVars>
          <dgm:bulletEnabled val="1"/>
        </dgm:presLayoutVars>
      </dgm:prSet>
      <dgm:spPr/>
      <dgm:t>
        <a:bodyPr/>
        <a:lstStyle/>
        <a:p>
          <a:endParaRPr lang="en-US"/>
        </a:p>
      </dgm:t>
    </dgm:pt>
  </dgm:ptLst>
  <dgm:cxnLst>
    <dgm:cxn modelId="{CAB5E592-A7AA-4319-B200-035468254588}" srcId="{40D05093-A72F-48EE-8635-FC39E3CF871C}" destId="{369BD685-98EB-411F-BDC7-C136124F1CA9}" srcOrd="3" destOrd="0" parTransId="{D9564DEE-7FAD-42D2-A71B-ECB05DF3E56A}" sibTransId="{ACD8C9EF-28AF-41DA-B100-2B27861DC365}"/>
    <dgm:cxn modelId="{EDD6B84D-B879-4E56-9362-29DD8EAB4686}" type="presOf" srcId="{369BD685-98EB-411F-BDC7-C136124F1CA9}" destId="{4887B30B-C6CF-4F84-8D46-2B8D7CBC7DD9}" srcOrd="0" destOrd="0" presId="urn:microsoft.com/office/officeart/2005/8/layout/cycle3"/>
    <dgm:cxn modelId="{F2A1BBD5-7996-449A-A2CA-EC0DC10B783E}" srcId="{40D05093-A72F-48EE-8635-FC39E3CF871C}" destId="{8AFE810F-9F5E-474A-841B-A854068034D9}" srcOrd="2" destOrd="0" parTransId="{5A3BF4A2-11A0-455A-8EF3-F9E5BD94E9ED}" sibTransId="{AD2C9DED-7752-44AE-9E2A-DF6B410B495A}"/>
    <dgm:cxn modelId="{0E948261-4F50-4296-956D-F24E43A1F80A}" type="presOf" srcId="{40D05093-A72F-48EE-8635-FC39E3CF871C}" destId="{5DB4039E-5D71-4020-9002-24E5C89DB7B5}" srcOrd="0" destOrd="0" presId="urn:microsoft.com/office/officeart/2005/8/layout/cycle3"/>
    <dgm:cxn modelId="{1868364D-8984-4710-8B54-6A73B09FB721}" type="presOf" srcId="{B451213E-E776-4B46-BC9B-52A1128F11C4}" destId="{E7D62542-3D81-4878-A247-2BC2BBCF6EF5}" srcOrd="0" destOrd="0" presId="urn:microsoft.com/office/officeart/2005/8/layout/cycle3"/>
    <dgm:cxn modelId="{5C0ACA89-C698-4A14-BB8E-33535D2D420D}" type="presOf" srcId="{8AFE810F-9F5E-474A-841B-A854068034D9}" destId="{CAE2C1AC-9EAC-4AAE-BA71-13283974BB94}" srcOrd="0" destOrd="0" presId="urn:microsoft.com/office/officeart/2005/8/layout/cycle3"/>
    <dgm:cxn modelId="{E97959D3-AE11-4DB7-A8BB-318C551BD042}" type="presOf" srcId="{FF644129-DECC-444C-B23A-4C385E68AC41}" destId="{399F966E-AD82-4052-A25F-A9EA63B58D90}" srcOrd="0" destOrd="0" presId="urn:microsoft.com/office/officeart/2005/8/layout/cycle3"/>
    <dgm:cxn modelId="{59EDDCEA-59E0-44E3-B893-4C34EC10269C}" type="presOf" srcId="{D8627FB8-720B-4CC9-BF2D-9DAF6479A5AE}" destId="{9219223B-64CF-43BA-8BE0-19E208812099}" srcOrd="0" destOrd="0" presId="urn:microsoft.com/office/officeart/2005/8/layout/cycle3"/>
    <dgm:cxn modelId="{3499FF5A-CB98-4689-AD98-F40E9533920D}" type="presOf" srcId="{DA533769-34C3-42D1-B379-635D8A043FEA}" destId="{0D21E901-F2BE-4262-8399-26B2B4B8267D}" srcOrd="0" destOrd="0" presId="urn:microsoft.com/office/officeart/2005/8/layout/cycle3"/>
    <dgm:cxn modelId="{BE442F59-DDB0-484A-8476-62EF5752ECE8}" srcId="{40D05093-A72F-48EE-8635-FC39E3CF871C}" destId="{D8627FB8-720B-4CC9-BF2D-9DAF6479A5AE}" srcOrd="0" destOrd="0" parTransId="{C598EBE0-D6D8-4C2B-80CE-917A78793DC5}" sibTransId="{B451213E-E776-4B46-BC9B-52A1128F11C4}"/>
    <dgm:cxn modelId="{C9FCE79B-2D32-4F04-BF78-815A3630FC63}" srcId="{40D05093-A72F-48EE-8635-FC39E3CF871C}" destId="{FF644129-DECC-444C-B23A-4C385E68AC41}" srcOrd="1" destOrd="0" parTransId="{3BF58920-4656-4367-8C11-9D3F739C8DCA}" sibTransId="{0518D0A9-2CAC-4E4D-8A34-34208FAE67F2}"/>
    <dgm:cxn modelId="{D398DBE2-1290-4813-9F63-48EE9A0AF667}" srcId="{40D05093-A72F-48EE-8635-FC39E3CF871C}" destId="{DA533769-34C3-42D1-B379-635D8A043FEA}" srcOrd="4" destOrd="0" parTransId="{EFE827CB-43D4-4692-85A5-337518B618FD}" sibTransId="{94ACA991-1782-4905-89CA-00812BE84ADD}"/>
    <dgm:cxn modelId="{5C6B04A2-5CD6-44F7-9173-0A31550307BF}" type="presParOf" srcId="{5DB4039E-5D71-4020-9002-24E5C89DB7B5}" destId="{E32BF4C6-18CA-46AE-A6EB-69881691E2E6}" srcOrd="0" destOrd="0" presId="urn:microsoft.com/office/officeart/2005/8/layout/cycle3"/>
    <dgm:cxn modelId="{C2BA3328-A6FC-4E0F-8B19-D08924EB2687}" type="presParOf" srcId="{E32BF4C6-18CA-46AE-A6EB-69881691E2E6}" destId="{9219223B-64CF-43BA-8BE0-19E208812099}" srcOrd="0" destOrd="0" presId="urn:microsoft.com/office/officeart/2005/8/layout/cycle3"/>
    <dgm:cxn modelId="{7977F76D-F1E8-43A2-AB1F-876B5531EE6B}" type="presParOf" srcId="{E32BF4C6-18CA-46AE-A6EB-69881691E2E6}" destId="{E7D62542-3D81-4878-A247-2BC2BBCF6EF5}" srcOrd="1" destOrd="0" presId="urn:microsoft.com/office/officeart/2005/8/layout/cycle3"/>
    <dgm:cxn modelId="{5971CA57-2F2B-4A8E-8F8E-D09C4C8AFA45}" type="presParOf" srcId="{E32BF4C6-18CA-46AE-A6EB-69881691E2E6}" destId="{399F966E-AD82-4052-A25F-A9EA63B58D90}" srcOrd="2" destOrd="0" presId="urn:microsoft.com/office/officeart/2005/8/layout/cycle3"/>
    <dgm:cxn modelId="{34EF8CEA-816E-4BC2-9656-3DD7B78C59A9}" type="presParOf" srcId="{E32BF4C6-18CA-46AE-A6EB-69881691E2E6}" destId="{CAE2C1AC-9EAC-4AAE-BA71-13283974BB94}" srcOrd="3" destOrd="0" presId="urn:microsoft.com/office/officeart/2005/8/layout/cycle3"/>
    <dgm:cxn modelId="{895F19D1-FE73-476F-A9F2-8409BA0C8AED}" type="presParOf" srcId="{E32BF4C6-18CA-46AE-A6EB-69881691E2E6}" destId="{4887B30B-C6CF-4F84-8D46-2B8D7CBC7DD9}" srcOrd="4" destOrd="0" presId="urn:microsoft.com/office/officeart/2005/8/layout/cycle3"/>
    <dgm:cxn modelId="{87C3C305-20FD-473B-A7F5-521C53C8FF5A}" type="presParOf" srcId="{E32BF4C6-18CA-46AE-A6EB-69881691E2E6}" destId="{0D21E901-F2BE-4262-8399-26B2B4B8267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D05093-A72F-48EE-8635-FC39E3CF871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D8627FB8-720B-4CC9-BF2D-9DAF6479A5AE}">
      <dgm:prSet phldrT="[Text]"/>
      <dgm:spPr/>
      <dgm:t>
        <a:bodyPr/>
        <a:lstStyle/>
        <a:p>
          <a:r>
            <a:rPr lang="en-US" b="1" dirty="0"/>
            <a:t>Submit Closure Instruction</a:t>
          </a:r>
          <a:endParaRPr lang="en-US" dirty="0"/>
        </a:p>
      </dgm:t>
    </dgm:pt>
    <dgm:pt modelId="{C598EBE0-D6D8-4C2B-80CE-917A78793DC5}" type="parTrans" cxnId="{BE442F59-DDB0-484A-8476-62EF5752ECE8}">
      <dgm:prSet/>
      <dgm:spPr/>
      <dgm:t>
        <a:bodyPr/>
        <a:lstStyle/>
        <a:p>
          <a:endParaRPr lang="en-US"/>
        </a:p>
      </dgm:t>
    </dgm:pt>
    <dgm:pt modelId="{B451213E-E776-4B46-BC9B-52A1128F11C4}" type="sibTrans" cxnId="{BE442F59-DDB0-484A-8476-62EF5752ECE8}">
      <dgm:prSet/>
      <dgm:spPr/>
      <dgm:t>
        <a:bodyPr/>
        <a:lstStyle/>
        <a:p>
          <a:endParaRPr lang="en-US"/>
        </a:p>
      </dgm:t>
    </dgm:pt>
    <dgm:pt modelId="{FF644129-DECC-444C-B23A-4C385E68AC41}">
      <dgm:prSet phldrT="[Text]"/>
      <dgm:spPr/>
      <dgm:t>
        <a:bodyPr/>
        <a:lstStyle/>
        <a:p>
          <a:r>
            <a:rPr lang="en-US" b="1" noProof="1"/>
            <a:t>Confimation by Pledgee</a:t>
          </a:r>
          <a:endParaRPr lang="en-US" dirty="0"/>
        </a:p>
      </dgm:t>
    </dgm:pt>
    <dgm:pt modelId="{3BF58920-4656-4367-8C11-9D3F739C8DCA}" type="parTrans" cxnId="{C9FCE79B-2D32-4F04-BF78-815A3630FC63}">
      <dgm:prSet/>
      <dgm:spPr/>
      <dgm:t>
        <a:bodyPr/>
        <a:lstStyle/>
        <a:p>
          <a:endParaRPr lang="en-US"/>
        </a:p>
      </dgm:t>
    </dgm:pt>
    <dgm:pt modelId="{0518D0A9-2CAC-4E4D-8A34-34208FAE67F2}" type="sibTrans" cxnId="{C9FCE79B-2D32-4F04-BF78-815A3630FC63}">
      <dgm:prSet/>
      <dgm:spPr/>
      <dgm:t>
        <a:bodyPr/>
        <a:lstStyle/>
        <a:p>
          <a:endParaRPr lang="en-US"/>
        </a:p>
      </dgm:t>
    </dgm:pt>
    <dgm:pt modelId="{8AFE810F-9F5E-474A-841B-A854068034D9}">
      <dgm:prSet phldrT="[Text]"/>
      <dgm:spPr/>
      <dgm:t>
        <a:bodyPr/>
        <a:lstStyle/>
        <a:p>
          <a:r>
            <a:rPr lang="en-US" b="1" noProof="1"/>
            <a:t>Instruction by Broker</a:t>
          </a:r>
          <a:endParaRPr lang="en-US" dirty="0"/>
        </a:p>
      </dgm:t>
    </dgm:pt>
    <dgm:pt modelId="{5A3BF4A2-11A0-455A-8EF3-F9E5BD94E9ED}" type="parTrans" cxnId="{F2A1BBD5-7996-449A-A2CA-EC0DC10B783E}">
      <dgm:prSet/>
      <dgm:spPr/>
      <dgm:t>
        <a:bodyPr/>
        <a:lstStyle/>
        <a:p>
          <a:endParaRPr lang="en-US"/>
        </a:p>
      </dgm:t>
    </dgm:pt>
    <dgm:pt modelId="{AD2C9DED-7752-44AE-9E2A-DF6B410B495A}" type="sibTrans" cxnId="{F2A1BBD5-7996-449A-A2CA-EC0DC10B783E}">
      <dgm:prSet/>
      <dgm:spPr/>
      <dgm:t>
        <a:bodyPr/>
        <a:lstStyle/>
        <a:p>
          <a:endParaRPr lang="en-US"/>
        </a:p>
      </dgm:t>
    </dgm:pt>
    <dgm:pt modelId="{5DB4039E-5D71-4020-9002-24E5C89DB7B5}" type="pres">
      <dgm:prSet presAssocID="{40D05093-A72F-48EE-8635-FC39E3CF871C}" presName="Name0" presStyleCnt="0">
        <dgm:presLayoutVars>
          <dgm:dir/>
          <dgm:resizeHandles val="exact"/>
        </dgm:presLayoutVars>
      </dgm:prSet>
      <dgm:spPr/>
      <dgm:t>
        <a:bodyPr/>
        <a:lstStyle/>
        <a:p>
          <a:endParaRPr lang="en-US"/>
        </a:p>
      </dgm:t>
    </dgm:pt>
    <dgm:pt modelId="{E32BF4C6-18CA-46AE-A6EB-69881691E2E6}" type="pres">
      <dgm:prSet presAssocID="{40D05093-A72F-48EE-8635-FC39E3CF871C}" presName="cycle" presStyleCnt="0"/>
      <dgm:spPr/>
    </dgm:pt>
    <dgm:pt modelId="{9219223B-64CF-43BA-8BE0-19E208812099}" type="pres">
      <dgm:prSet presAssocID="{D8627FB8-720B-4CC9-BF2D-9DAF6479A5AE}" presName="nodeFirstNode" presStyleLbl="node1" presStyleIdx="0" presStyleCnt="3">
        <dgm:presLayoutVars>
          <dgm:bulletEnabled val="1"/>
        </dgm:presLayoutVars>
      </dgm:prSet>
      <dgm:spPr/>
      <dgm:t>
        <a:bodyPr/>
        <a:lstStyle/>
        <a:p>
          <a:endParaRPr lang="en-US"/>
        </a:p>
      </dgm:t>
    </dgm:pt>
    <dgm:pt modelId="{E7D62542-3D81-4878-A247-2BC2BBCF6EF5}" type="pres">
      <dgm:prSet presAssocID="{B451213E-E776-4B46-BC9B-52A1128F11C4}" presName="sibTransFirstNode" presStyleLbl="bgShp" presStyleIdx="0" presStyleCnt="1"/>
      <dgm:spPr/>
      <dgm:t>
        <a:bodyPr/>
        <a:lstStyle/>
        <a:p>
          <a:endParaRPr lang="en-US"/>
        </a:p>
      </dgm:t>
    </dgm:pt>
    <dgm:pt modelId="{399F966E-AD82-4052-A25F-A9EA63B58D90}" type="pres">
      <dgm:prSet presAssocID="{FF644129-DECC-444C-B23A-4C385E68AC41}" presName="nodeFollowingNodes" presStyleLbl="node1" presStyleIdx="1" presStyleCnt="3">
        <dgm:presLayoutVars>
          <dgm:bulletEnabled val="1"/>
        </dgm:presLayoutVars>
      </dgm:prSet>
      <dgm:spPr/>
      <dgm:t>
        <a:bodyPr/>
        <a:lstStyle/>
        <a:p>
          <a:endParaRPr lang="en-US"/>
        </a:p>
      </dgm:t>
    </dgm:pt>
    <dgm:pt modelId="{CAE2C1AC-9EAC-4AAE-BA71-13283974BB94}" type="pres">
      <dgm:prSet presAssocID="{8AFE810F-9F5E-474A-841B-A854068034D9}" presName="nodeFollowingNodes" presStyleLbl="node1" presStyleIdx="2" presStyleCnt="3">
        <dgm:presLayoutVars>
          <dgm:bulletEnabled val="1"/>
        </dgm:presLayoutVars>
      </dgm:prSet>
      <dgm:spPr/>
      <dgm:t>
        <a:bodyPr/>
        <a:lstStyle/>
        <a:p>
          <a:endParaRPr lang="en-US"/>
        </a:p>
      </dgm:t>
    </dgm:pt>
  </dgm:ptLst>
  <dgm:cxnLst>
    <dgm:cxn modelId="{11389EB9-3170-4B96-8737-96FE7E325886}" type="presOf" srcId="{8AFE810F-9F5E-474A-841B-A854068034D9}" destId="{CAE2C1AC-9EAC-4AAE-BA71-13283974BB94}" srcOrd="0" destOrd="0" presId="urn:microsoft.com/office/officeart/2005/8/layout/cycle3"/>
    <dgm:cxn modelId="{3E3B1B9C-5CB3-41D9-B2FC-2BC30F608F21}" type="presOf" srcId="{B451213E-E776-4B46-BC9B-52A1128F11C4}" destId="{E7D62542-3D81-4878-A247-2BC2BBCF6EF5}" srcOrd="0" destOrd="0" presId="urn:microsoft.com/office/officeart/2005/8/layout/cycle3"/>
    <dgm:cxn modelId="{C9FCE79B-2D32-4F04-BF78-815A3630FC63}" srcId="{40D05093-A72F-48EE-8635-FC39E3CF871C}" destId="{FF644129-DECC-444C-B23A-4C385E68AC41}" srcOrd="1" destOrd="0" parTransId="{3BF58920-4656-4367-8C11-9D3F739C8DCA}" sibTransId="{0518D0A9-2CAC-4E4D-8A34-34208FAE67F2}"/>
    <dgm:cxn modelId="{EEB82B79-4D4F-4735-A09F-2E9C14604747}" type="presOf" srcId="{FF644129-DECC-444C-B23A-4C385E68AC41}" destId="{399F966E-AD82-4052-A25F-A9EA63B58D90}" srcOrd="0" destOrd="0" presId="urn:microsoft.com/office/officeart/2005/8/layout/cycle3"/>
    <dgm:cxn modelId="{B916B401-A190-4259-800F-8B282E64A47C}" type="presOf" srcId="{40D05093-A72F-48EE-8635-FC39E3CF871C}" destId="{5DB4039E-5D71-4020-9002-24E5C89DB7B5}" srcOrd="0" destOrd="0" presId="urn:microsoft.com/office/officeart/2005/8/layout/cycle3"/>
    <dgm:cxn modelId="{BE442F59-DDB0-484A-8476-62EF5752ECE8}" srcId="{40D05093-A72F-48EE-8635-FC39E3CF871C}" destId="{D8627FB8-720B-4CC9-BF2D-9DAF6479A5AE}" srcOrd="0" destOrd="0" parTransId="{C598EBE0-D6D8-4C2B-80CE-917A78793DC5}" sibTransId="{B451213E-E776-4B46-BC9B-52A1128F11C4}"/>
    <dgm:cxn modelId="{D0F94803-9C6B-45A8-B2CD-65AE73559398}" type="presOf" srcId="{D8627FB8-720B-4CC9-BF2D-9DAF6479A5AE}" destId="{9219223B-64CF-43BA-8BE0-19E208812099}" srcOrd="0" destOrd="0" presId="urn:microsoft.com/office/officeart/2005/8/layout/cycle3"/>
    <dgm:cxn modelId="{F2A1BBD5-7996-449A-A2CA-EC0DC10B783E}" srcId="{40D05093-A72F-48EE-8635-FC39E3CF871C}" destId="{8AFE810F-9F5E-474A-841B-A854068034D9}" srcOrd="2" destOrd="0" parTransId="{5A3BF4A2-11A0-455A-8EF3-F9E5BD94E9ED}" sibTransId="{AD2C9DED-7752-44AE-9E2A-DF6B410B495A}"/>
    <dgm:cxn modelId="{9DD39D4F-0244-4192-8C1C-C23FE912A380}" type="presParOf" srcId="{5DB4039E-5D71-4020-9002-24E5C89DB7B5}" destId="{E32BF4C6-18CA-46AE-A6EB-69881691E2E6}" srcOrd="0" destOrd="0" presId="urn:microsoft.com/office/officeart/2005/8/layout/cycle3"/>
    <dgm:cxn modelId="{72EA7CCA-9B54-47FE-946D-1832C07C4D65}" type="presParOf" srcId="{E32BF4C6-18CA-46AE-A6EB-69881691E2E6}" destId="{9219223B-64CF-43BA-8BE0-19E208812099}" srcOrd="0" destOrd="0" presId="urn:microsoft.com/office/officeart/2005/8/layout/cycle3"/>
    <dgm:cxn modelId="{FF15C1FF-5ACB-4A4B-84B2-4423FE5FBEDC}" type="presParOf" srcId="{E32BF4C6-18CA-46AE-A6EB-69881691E2E6}" destId="{E7D62542-3D81-4878-A247-2BC2BBCF6EF5}" srcOrd="1" destOrd="0" presId="urn:microsoft.com/office/officeart/2005/8/layout/cycle3"/>
    <dgm:cxn modelId="{4CD8AD62-BE52-4D3E-A208-51E02F994159}" type="presParOf" srcId="{E32BF4C6-18CA-46AE-A6EB-69881691E2E6}" destId="{399F966E-AD82-4052-A25F-A9EA63B58D90}" srcOrd="2" destOrd="0" presId="urn:microsoft.com/office/officeart/2005/8/layout/cycle3"/>
    <dgm:cxn modelId="{F6AC5649-131F-47DC-87D2-BC51CBDD7BBA}" type="presParOf" srcId="{E32BF4C6-18CA-46AE-A6EB-69881691E2E6}" destId="{CAE2C1AC-9EAC-4AAE-BA71-13283974BB94}"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9C2F0-212E-429B-A09C-DB997CC6A4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3F03EA-3EC2-4A4A-9B83-D80FB8AA7BB6}">
      <dgm:prSet phldrT="[Text]"/>
      <dgm:spPr>
        <a:ln>
          <a:solidFill>
            <a:schemeClr val="tx1"/>
          </a:solidFill>
        </a:ln>
      </dgm:spPr>
      <dgm:t>
        <a:bodyPr/>
        <a:lstStyle/>
        <a:p>
          <a:r>
            <a:rPr lang="en-US" dirty="0" smtClean="0"/>
            <a:t>Stock Exchange Website</a:t>
          </a:r>
          <a:endParaRPr lang="en-US" dirty="0"/>
        </a:p>
      </dgm:t>
    </dgm:pt>
    <dgm:pt modelId="{C47C4636-EA77-466F-A1DF-DA76845DE2B7}" type="parTrans" cxnId="{D9C9EACD-B77C-4515-ACB4-7A6D14A609C7}">
      <dgm:prSet/>
      <dgm:spPr/>
      <dgm:t>
        <a:bodyPr/>
        <a:lstStyle/>
        <a:p>
          <a:endParaRPr lang="en-US"/>
        </a:p>
      </dgm:t>
    </dgm:pt>
    <dgm:pt modelId="{8BDC5F78-0EFE-450B-85FA-77C0835D831B}" type="sibTrans" cxnId="{D9C9EACD-B77C-4515-ACB4-7A6D14A609C7}">
      <dgm:prSet/>
      <dgm:spPr/>
      <dgm:t>
        <a:bodyPr/>
        <a:lstStyle/>
        <a:p>
          <a:endParaRPr lang="en-US"/>
        </a:p>
      </dgm:t>
    </dgm:pt>
    <dgm:pt modelId="{17110DF4-5D3D-46ED-A724-C728992C9DDE}">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Company Website</a:t>
          </a:r>
          <a:endParaRPr lang="en-US" dirty="0">
            <a:solidFill>
              <a:schemeClr val="tx1"/>
            </a:solidFill>
          </a:endParaRPr>
        </a:p>
      </dgm:t>
    </dgm:pt>
    <dgm:pt modelId="{AE5AD4CD-24BE-4B94-A515-4E7BDD7BA60E}" type="parTrans" cxnId="{E95F9ACE-C332-425F-9B09-8FE74075A691}">
      <dgm:prSet/>
      <dgm:spPr/>
      <dgm:t>
        <a:bodyPr/>
        <a:lstStyle/>
        <a:p>
          <a:endParaRPr lang="en-US"/>
        </a:p>
      </dgm:t>
    </dgm:pt>
    <dgm:pt modelId="{F773D29D-2DB7-414C-9FB3-5A36173FDF17}" type="sibTrans" cxnId="{E95F9ACE-C332-425F-9B09-8FE74075A691}">
      <dgm:prSet/>
      <dgm:spPr/>
      <dgm:t>
        <a:bodyPr/>
        <a:lstStyle/>
        <a:p>
          <a:endParaRPr lang="en-US"/>
        </a:p>
      </dgm:t>
    </dgm:pt>
    <dgm:pt modelId="{9FF3CE0E-905F-4C01-A84F-52150FF45B13}">
      <dgm:prSet phldrT="[Text]"/>
      <dgm:spPr>
        <a:ln>
          <a:solidFill>
            <a:schemeClr val="tx1"/>
          </a:solidFill>
        </a:ln>
      </dgm:spPr>
      <dgm:t>
        <a:bodyPr/>
        <a:lstStyle/>
        <a:p>
          <a:r>
            <a:rPr lang="en-US" dirty="0" smtClean="0"/>
            <a:t>Industry Research</a:t>
          </a:r>
          <a:endParaRPr lang="en-US" dirty="0"/>
        </a:p>
      </dgm:t>
    </dgm:pt>
    <dgm:pt modelId="{078616D1-5B0B-413F-8D06-EF11F7E9A4FC}" type="parTrans" cxnId="{5D82C8B5-5E63-4593-B277-1B4DD33D0CA2}">
      <dgm:prSet/>
      <dgm:spPr/>
      <dgm:t>
        <a:bodyPr/>
        <a:lstStyle/>
        <a:p>
          <a:endParaRPr lang="en-US"/>
        </a:p>
      </dgm:t>
    </dgm:pt>
    <dgm:pt modelId="{A2328B65-3097-4A9D-8BB5-760B248A0C24}" type="sibTrans" cxnId="{5D82C8B5-5E63-4593-B277-1B4DD33D0CA2}">
      <dgm:prSet/>
      <dgm:spPr/>
      <dgm:t>
        <a:bodyPr/>
        <a:lstStyle/>
        <a:p>
          <a:endParaRPr lang="en-US"/>
        </a:p>
      </dgm:t>
    </dgm:pt>
    <dgm:pt modelId="{6AEF6EAC-327F-45C6-B45B-622D5CE369AC}">
      <dgm:prSet phldrT="[Text]"/>
      <dgm:spPr>
        <a:solidFill>
          <a:schemeClr val="accent4">
            <a:lumMod val="40000"/>
            <a:lumOff val="60000"/>
          </a:schemeClr>
        </a:solidFill>
        <a:ln>
          <a:solidFill>
            <a:schemeClr val="tx1"/>
          </a:solidFill>
        </a:ln>
      </dgm:spPr>
      <dgm:t>
        <a:bodyPr/>
        <a:lstStyle/>
        <a:p>
          <a:r>
            <a:rPr lang="en-US" dirty="0" smtClean="0">
              <a:solidFill>
                <a:schemeClr val="tx1"/>
              </a:solidFill>
            </a:rPr>
            <a:t>Newspapers/ Magazines</a:t>
          </a:r>
          <a:endParaRPr lang="en-US" dirty="0">
            <a:solidFill>
              <a:schemeClr val="tx1"/>
            </a:solidFill>
          </a:endParaRPr>
        </a:p>
      </dgm:t>
    </dgm:pt>
    <dgm:pt modelId="{ABDD80BA-B3BA-4D3F-89FB-A33EA69E8A59}" type="parTrans" cxnId="{EEFA6789-E674-46CA-8EBF-8D8C9AC2E864}">
      <dgm:prSet/>
      <dgm:spPr/>
      <dgm:t>
        <a:bodyPr/>
        <a:lstStyle/>
        <a:p>
          <a:endParaRPr lang="en-US"/>
        </a:p>
      </dgm:t>
    </dgm:pt>
    <dgm:pt modelId="{6C2CB7A8-BA3F-40EC-9BB3-2BA2231AA181}" type="sibTrans" cxnId="{EEFA6789-E674-46CA-8EBF-8D8C9AC2E864}">
      <dgm:prSet/>
      <dgm:spPr/>
      <dgm:t>
        <a:bodyPr/>
        <a:lstStyle/>
        <a:p>
          <a:endParaRPr lang="en-US"/>
        </a:p>
      </dgm:t>
    </dgm:pt>
    <dgm:pt modelId="{0C4E0474-7DEF-42DA-B77D-CDB4AF13F5C1}">
      <dgm:prSet phldrT="[Text]"/>
      <dgm:spPr>
        <a:ln>
          <a:solidFill>
            <a:schemeClr val="tx1"/>
          </a:solidFill>
        </a:ln>
      </dgm:spPr>
      <dgm:t>
        <a:bodyPr/>
        <a:lstStyle/>
        <a:p>
          <a:r>
            <a:rPr lang="en-US" dirty="0" smtClean="0"/>
            <a:t>Social Media</a:t>
          </a:r>
          <a:endParaRPr lang="en-US" dirty="0"/>
        </a:p>
      </dgm:t>
    </dgm:pt>
    <dgm:pt modelId="{5DD5F5D9-90EB-40BF-BC05-7B4D75E97D32}" type="parTrans" cxnId="{76F70E8E-3635-40E5-9B41-F2FD22301BCD}">
      <dgm:prSet/>
      <dgm:spPr/>
      <dgm:t>
        <a:bodyPr/>
        <a:lstStyle/>
        <a:p>
          <a:endParaRPr lang="en-US"/>
        </a:p>
      </dgm:t>
    </dgm:pt>
    <dgm:pt modelId="{70D7A107-7DAE-4957-BD67-50028E1A1A06}" type="sibTrans" cxnId="{76F70E8E-3635-40E5-9B41-F2FD22301BCD}">
      <dgm:prSet/>
      <dgm:spPr/>
      <dgm:t>
        <a:bodyPr/>
        <a:lstStyle/>
        <a:p>
          <a:endParaRPr lang="en-US"/>
        </a:p>
      </dgm:t>
    </dgm:pt>
    <dgm:pt modelId="{30EE718F-BEC7-4F85-99C7-88439D4D677B}" type="pres">
      <dgm:prSet presAssocID="{4AC9C2F0-212E-429B-A09C-DB997CC6A422}" presName="diagram" presStyleCnt="0">
        <dgm:presLayoutVars>
          <dgm:dir/>
          <dgm:resizeHandles val="exact"/>
        </dgm:presLayoutVars>
      </dgm:prSet>
      <dgm:spPr/>
      <dgm:t>
        <a:bodyPr/>
        <a:lstStyle/>
        <a:p>
          <a:endParaRPr lang="en-US"/>
        </a:p>
      </dgm:t>
    </dgm:pt>
    <dgm:pt modelId="{2313163E-C021-4875-951D-A2F82B2EFE98}" type="pres">
      <dgm:prSet presAssocID="{FE3F03EA-3EC2-4A4A-9B83-D80FB8AA7BB6}" presName="node" presStyleLbl="node1" presStyleIdx="0" presStyleCnt="5">
        <dgm:presLayoutVars>
          <dgm:bulletEnabled val="1"/>
        </dgm:presLayoutVars>
      </dgm:prSet>
      <dgm:spPr>
        <a:prstGeom prst="ellipse">
          <a:avLst/>
        </a:prstGeom>
      </dgm:spPr>
      <dgm:t>
        <a:bodyPr/>
        <a:lstStyle/>
        <a:p>
          <a:endParaRPr lang="en-US"/>
        </a:p>
      </dgm:t>
    </dgm:pt>
    <dgm:pt modelId="{1FEEEB8E-3707-4BEA-B430-C77B68609DD6}" type="pres">
      <dgm:prSet presAssocID="{8BDC5F78-0EFE-450B-85FA-77C0835D831B}" presName="sibTrans" presStyleCnt="0"/>
      <dgm:spPr/>
    </dgm:pt>
    <dgm:pt modelId="{FBF470DC-00F4-4D7F-BAB3-02D6AB91CDFA}" type="pres">
      <dgm:prSet presAssocID="{17110DF4-5D3D-46ED-A724-C728992C9DDE}" presName="node" presStyleLbl="node1" presStyleIdx="1" presStyleCnt="5">
        <dgm:presLayoutVars>
          <dgm:bulletEnabled val="1"/>
        </dgm:presLayoutVars>
      </dgm:prSet>
      <dgm:spPr>
        <a:prstGeom prst="ellipse">
          <a:avLst/>
        </a:prstGeom>
      </dgm:spPr>
      <dgm:t>
        <a:bodyPr/>
        <a:lstStyle/>
        <a:p>
          <a:endParaRPr lang="en-US"/>
        </a:p>
      </dgm:t>
    </dgm:pt>
    <dgm:pt modelId="{9CF6A962-4617-4733-9AF2-F04DC1BDB761}" type="pres">
      <dgm:prSet presAssocID="{F773D29D-2DB7-414C-9FB3-5A36173FDF17}" presName="sibTrans" presStyleCnt="0"/>
      <dgm:spPr/>
    </dgm:pt>
    <dgm:pt modelId="{687D4E3B-4B61-4225-83AF-987519CE5069}" type="pres">
      <dgm:prSet presAssocID="{9FF3CE0E-905F-4C01-A84F-52150FF45B13}" presName="node" presStyleLbl="node1" presStyleIdx="2" presStyleCnt="5">
        <dgm:presLayoutVars>
          <dgm:bulletEnabled val="1"/>
        </dgm:presLayoutVars>
      </dgm:prSet>
      <dgm:spPr>
        <a:prstGeom prst="ellipse">
          <a:avLst/>
        </a:prstGeom>
      </dgm:spPr>
      <dgm:t>
        <a:bodyPr/>
        <a:lstStyle/>
        <a:p>
          <a:endParaRPr lang="en-US"/>
        </a:p>
      </dgm:t>
    </dgm:pt>
    <dgm:pt modelId="{9F13851A-4452-4FD5-A563-F7A18D7A1DA3}" type="pres">
      <dgm:prSet presAssocID="{A2328B65-3097-4A9D-8BB5-760B248A0C24}" presName="sibTrans" presStyleCnt="0"/>
      <dgm:spPr/>
    </dgm:pt>
    <dgm:pt modelId="{1D80AD06-27F8-41BC-823A-D853FB2AEE9E}" type="pres">
      <dgm:prSet presAssocID="{6AEF6EAC-327F-45C6-B45B-622D5CE369AC}" presName="node" presStyleLbl="node1" presStyleIdx="3" presStyleCnt="5">
        <dgm:presLayoutVars>
          <dgm:bulletEnabled val="1"/>
        </dgm:presLayoutVars>
      </dgm:prSet>
      <dgm:spPr>
        <a:prstGeom prst="ellipse">
          <a:avLst/>
        </a:prstGeom>
      </dgm:spPr>
      <dgm:t>
        <a:bodyPr/>
        <a:lstStyle/>
        <a:p>
          <a:endParaRPr lang="en-US"/>
        </a:p>
      </dgm:t>
    </dgm:pt>
    <dgm:pt modelId="{51DC4898-30EA-4FAC-A182-D7914859027B}" type="pres">
      <dgm:prSet presAssocID="{6C2CB7A8-BA3F-40EC-9BB3-2BA2231AA181}" presName="sibTrans" presStyleCnt="0"/>
      <dgm:spPr/>
    </dgm:pt>
    <dgm:pt modelId="{B655F507-6913-4C82-ACE3-9D903FCC8C6D}" type="pres">
      <dgm:prSet presAssocID="{0C4E0474-7DEF-42DA-B77D-CDB4AF13F5C1}" presName="node" presStyleLbl="node1" presStyleIdx="4" presStyleCnt="5">
        <dgm:presLayoutVars>
          <dgm:bulletEnabled val="1"/>
        </dgm:presLayoutVars>
      </dgm:prSet>
      <dgm:spPr>
        <a:prstGeom prst="ellipse">
          <a:avLst/>
        </a:prstGeom>
      </dgm:spPr>
      <dgm:t>
        <a:bodyPr/>
        <a:lstStyle/>
        <a:p>
          <a:endParaRPr lang="en-US"/>
        </a:p>
      </dgm:t>
    </dgm:pt>
  </dgm:ptLst>
  <dgm:cxnLst>
    <dgm:cxn modelId="{E95F9ACE-C332-425F-9B09-8FE74075A691}" srcId="{4AC9C2F0-212E-429B-A09C-DB997CC6A422}" destId="{17110DF4-5D3D-46ED-A724-C728992C9DDE}" srcOrd="1" destOrd="0" parTransId="{AE5AD4CD-24BE-4B94-A515-4E7BDD7BA60E}" sibTransId="{F773D29D-2DB7-414C-9FB3-5A36173FDF17}"/>
    <dgm:cxn modelId="{351CFD60-481F-4AE2-8A47-319F0E0FD137}" type="presOf" srcId="{6AEF6EAC-327F-45C6-B45B-622D5CE369AC}" destId="{1D80AD06-27F8-41BC-823A-D853FB2AEE9E}" srcOrd="0" destOrd="0" presId="urn:microsoft.com/office/officeart/2005/8/layout/default"/>
    <dgm:cxn modelId="{D9C9EACD-B77C-4515-ACB4-7A6D14A609C7}" srcId="{4AC9C2F0-212E-429B-A09C-DB997CC6A422}" destId="{FE3F03EA-3EC2-4A4A-9B83-D80FB8AA7BB6}" srcOrd="0" destOrd="0" parTransId="{C47C4636-EA77-466F-A1DF-DA76845DE2B7}" sibTransId="{8BDC5F78-0EFE-450B-85FA-77C0835D831B}"/>
    <dgm:cxn modelId="{53465C99-D2EF-4882-8A3B-2DE5777CC8CB}" type="presOf" srcId="{FE3F03EA-3EC2-4A4A-9B83-D80FB8AA7BB6}" destId="{2313163E-C021-4875-951D-A2F82B2EFE98}" srcOrd="0" destOrd="0" presId="urn:microsoft.com/office/officeart/2005/8/layout/default"/>
    <dgm:cxn modelId="{EEFA6789-E674-46CA-8EBF-8D8C9AC2E864}" srcId="{4AC9C2F0-212E-429B-A09C-DB997CC6A422}" destId="{6AEF6EAC-327F-45C6-B45B-622D5CE369AC}" srcOrd="3" destOrd="0" parTransId="{ABDD80BA-B3BA-4D3F-89FB-A33EA69E8A59}" sibTransId="{6C2CB7A8-BA3F-40EC-9BB3-2BA2231AA181}"/>
    <dgm:cxn modelId="{7974C868-81D7-4719-A6F9-9C9272C1A508}" type="presOf" srcId="{9FF3CE0E-905F-4C01-A84F-52150FF45B13}" destId="{687D4E3B-4B61-4225-83AF-987519CE5069}" srcOrd="0" destOrd="0" presId="urn:microsoft.com/office/officeart/2005/8/layout/default"/>
    <dgm:cxn modelId="{0F3360D6-37A3-4712-869D-97461AA998A9}" type="presOf" srcId="{17110DF4-5D3D-46ED-A724-C728992C9DDE}" destId="{FBF470DC-00F4-4D7F-BAB3-02D6AB91CDFA}" srcOrd="0" destOrd="0" presId="urn:microsoft.com/office/officeart/2005/8/layout/default"/>
    <dgm:cxn modelId="{76F70E8E-3635-40E5-9B41-F2FD22301BCD}" srcId="{4AC9C2F0-212E-429B-A09C-DB997CC6A422}" destId="{0C4E0474-7DEF-42DA-B77D-CDB4AF13F5C1}" srcOrd="4" destOrd="0" parTransId="{5DD5F5D9-90EB-40BF-BC05-7B4D75E97D32}" sibTransId="{70D7A107-7DAE-4957-BD67-50028E1A1A06}"/>
    <dgm:cxn modelId="{5D82C8B5-5E63-4593-B277-1B4DD33D0CA2}" srcId="{4AC9C2F0-212E-429B-A09C-DB997CC6A422}" destId="{9FF3CE0E-905F-4C01-A84F-52150FF45B13}" srcOrd="2" destOrd="0" parTransId="{078616D1-5B0B-413F-8D06-EF11F7E9A4FC}" sibTransId="{A2328B65-3097-4A9D-8BB5-760B248A0C24}"/>
    <dgm:cxn modelId="{E3E58481-7555-4179-895E-05667FAB241B}" type="presOf" srcId="{0C4E0474-7DEF-42DA-B77D-CDB4AF13F5C1}" destId="{B655F507-6913-4C82-ACE3-9D903FCC8C6D}" srcOrd="0" destOrd="0" presId="urn:microsoft.com/office/officeart/2005/8/layout/default"/>
    <dgm:cxn modelId="{8CFEE37F-A9FC-4F39-9DF7-1EE65D945059}" type="presOf" srcId="{4AC9C2F0-212E-429B-A09C-DB997CC6A422}" destId="{30EE718F-BEC7-4F85-99C7-88439D4D677B}" srcOrd="0" destOrd="0" presId="urn:microsoft.com/office/officeart/2005/8/layout/default"/>
    <dgm:cxn modelId="{3ADEEEBA-B917-4777-94BA-D175E8F8C8A6}" type="presParOf" srcId="{30EE718F-BEC7-4F85-99C7-88439D4D677B}" destId="{2313163E-C021-4875-951D-A2F82B2EFE98}" srcOrd="0" destOrd="0" presId="urn:microsoft.com/office/officeart/2005/8/layout/default"/>
    <dgm:cxn modelId="{08CF3297-5D66-49E1-A94B-440898E99B40}" type="presParOf" srcId="{30EE718F-BEC7-4F85-99C7-88439D4D677B}" destId="{1FEEEB8E-3707-4BEA-B430-C77B68609DD6}" srcOrd="1" destOrd="0" presId="urn:microsoft.com/office/officeart/2005/8/layout/default"/>
    <dgm:cxn modelId="{CB676AFF-4223-4B2C-8457-23FCA6C58433}" type="presParOf" srcId="{30EE718F-BEC7-4F85-99C7-88439D4D677B}" destId="{FBF470DC-00F4-4D7F-BAB3-02D6AB91CDFA}" srcOrd="2" destOrd="0" presId="urn:microsoft.com/office/officeart/2005/8/layout/default"/>
    <dgm:cxn modelId="{E1FE360A-A1D9-4784-8F07-95A78805055C}" type="presParOf" srcId="{30EE718F-BEC7-4F85-99C7-88439D4D677B}" destId="{9CF6A962-4617-4733-9AF2-F04DC1BDB761}" srcOrd="3" destOrd="0" presId="urn:microsoft.com/office/officeart/2005/8/layout/default"/>
    <dgm:cxn modelId="{BE083A8B-710F-42BA-8AA3-4F88AB4DD11B}" type="presParOf" srcId="{30EE718F-BEC7-4F85-99C7-88439D4D677B}" destId="{687D4E3B-4B61-4225-83AF-987519CE5069}" srcOrd="4" destOrd="0" presId="urn:microsoft.com/office/officeart/2005/8/layout/default"/>
    <dgm:cxn modelId="{19BA1CBC-E92B-48D6-99D6-19227F608D2E}" type="presParOf" srcId="{30EE718F-BEC7-4F85-99C7-88439D4D677B}" destId="{9F13851A-4452-4FD5-A563-F7A18D7A1DA3}" srcOrd="5" destOrd="0" presId="urn:microsoft.com/office/officeart/2005/8/layout/default"/>
    <dgm:cxn modelId="{08E3AE76-380B-43C8-AD40-550AD284583B}" type="presParOf" srcId="{30EE718F-BEC7-4F85-99C7-88439D4D677B}" destId="{1D80AD06-27F8-41BC-823A-D853FB2AEE9E}" srcOrd="6" destOrd="0" presId="urn:microsoft.com/office/officeart/2005/8/layout/default"/>
    <dgm:cxn modelId="{23C85564-0595-47D4-BBEE-F604140C10C1}" type="presParOf" srcId="{30EE718F-BEC7-4F85-99C7-88439D4D677B}" destId="{51DC4898-30EA-4FAC-A182-D7914859027B}" srcOrd="7" destOrd="0" presId="urn:microsoft.com/office/officeart/2005/8/layout/default"/>
    <dgm:cxn modelId="{271ED25C-1BBF-4210-BC97-82A75DCCD6D2}" type="presParOf" srcId="{30EE718F-BEC7-4F85-99C7-88439D4D677B}" destId="{B655F507-6913-4C82-ACE3-9D903FCC8C6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2E4E6-A926-4A30-AD83-1A017351F7D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C421-2A42-4872-B7EA-F4BB300389D9}">
      <dgm:prSet phldrT="[Text]"/>
      <dgm:spPr>
        <a:solidFill>
          <a:schemeClr val="accent4">
            <a:lumMod val="75000"/>
          </a:schemeClr>
        </a:solidFill>
        <a:ln>
          <a:solidFill>
            <a:schemeClr val="tx1"/>
          </a:solidFill>
        </a:ln>
      </dgm:spPr>
      <dgm:t>
        <a:bodyPr/>
        <a:lstStyle/>
        <a:p>
          <a:r>
            <a:rPr lang="en-US" spc="-1" dirty="0" smtClean="0">
              <a:latin typeface="Arial"/>
            </a:rPr>
            <a:t>Visit the Designated Branch of the Stock broker and make an entry in the visitor’s register at the premises of the Stock Broker.</a:t>
          </a:r>
          <a:endParaRPr lang="en-US" dirty="0"/>
        </a:p>
      </dgm:t>
    </dgm:pt>
    <dgm:pt modelId="{456D65D6-4C68-4904-AFEF-1306B8073252}" type="parTrans" cxnId="{142CB410-C670-47A7-A39F-F85A56598844}">
      <dgm:prSet/>
      <dgm:spPr/>
      <dgm:t>
        <a:bodyPr/>
        <a:lstStyle/>
        <a:p>
          <a:endParaRPr lang="en-US"/>
        </a:p>
      </dgm:t>
    </dgm:pt>
    <dgm:pt modelId="{CD56188F-DC57-4613-AD41-40952AB2421C}" type="sibTrans" cxnId="{142CB410-C670-47A7-A39F-F85A56598844}">
      <dgm:prSet/>
      <dgm:spPr/>
      <dgm:t>
        <a:bodyPr/>
        <a:lstStyle/>
        <a:p>
          <a:endParaRPr lang="en-US" dirty="0"/>
        </a:p>
      </dgm:t>
    </dgm:pt>
    <dgm:pt modelId="{E1B72C9C-48B5-4E3A-BA13-3AD63ED5FF19}">
      <dgm:prSet phldrT="[Text]"/>
      <dgm:spPr>
        <a:solidFill>
          <a:schemeClr val="accent4">
            <a:lumMod val="75000"/>
          </a:schemeClr>
        </a:solidFill>
        <a:ln>
          <a:solidFill>
            <a:schemeClr val="tx1"/>
          </a:solidFill>
        </a:ln>
      </dgm:spPr>
      <dgm:t>
        <a:bodyPr/>
        <a:lstStyle/>
        <a:p>
          <a:r>
            <a:rPr lang="en-US" spc="-1" dirty="0" smtClean="0">
              <a:latin typeface="Arial"/>
            </a:rPr>
            <a:t>Get quote for the scrip you want to trade on. </a:t>
          </a:r>
          <a:endParaRPr lang="en-US" dirty="0"/>
        </a:p>
      </dgm:t>
    </dgm:pt>
    <dgm:pt modelId="{4360CE47-18B1-49EF-9D37-856C2C7BD448}" type="parTrans" cxnId="{C838BECA-22E8-4F77-B6EB-A6BEEBF3B195}">
      <dgm:prSet/>
      <dgm:spPr/>
      <dgm:t>
        <a:bodyPr/>
        <a:lstStyle/>
        <a:p>
          <a:endParaRPr lang="en-US"/>
        </a:p>
      </dgm:t>
    </dgm:pt>
    <dgm:pt modelId="{D72818CA-DDD2-4442-AA92-6F3BD6582A4B}" type="sibTrans" cxnId="{C838BECA-22E8-4F77-B6EB-A6BEEBF3B195}">
      <dgm:prSet/>
      <dgm:spPr/>
      <dgm:t>
        <a:bodyPr/>
        <a:lstStyle/>
        <a:p>
          <a:endParaRPr lang="en-US" dirty="0"/>
        </a:p>
      </dgm:t>
    </dgm:pt>
    <dgm:pt modelId="{457F74C2-1F80-4799-ADBC-0F408CFA5F3E}">
      <dgm:prSet phldrT="[Text]"/>
      <dgm:spPr>
        <a:solidFill>
          <a:schemeClr val="accent4">
            <a:lumMod val="75000"/>
          </a:schemeClr>
        </a:solidFill>
        <a:ln>
          <a:solidFill>
            <a:schemeClr val="tx1"/>
          </a:solidFill>
        </a:ln>
      </dgm:spPr>
      <dgm:t>
        <a:bodyPr/>
        <a:lstStyle/>
        <a:p>
          <a:r>
            <a:rPr lang="en-US" spc="-1" dirty="0" smtClean="0">
              <a:latin typeface="Arial"/>
            </a:rPr>
            <a:t>Mention scrip, price, quantity, type of order you want to place, the exchange on which you want to execute, while placing order to the Stock broker.</a:t>
          </a:r>
          <a:endParaRPr lang="en-US" dirty="0"/>
        </a:p>
      </dgm:t>
    </dgm:pt>
    <dgm:pt modelId="{E50364AF-1006-4E28-9B18-02FE28A399A0}" type="parTrans" cxnId="{9CAE2EBC-CB92-43BF-B133-8AF366615649}">
      <dgm:prSet/>
      <dgm:spPr/>
      <dgm:t>
        <a:bodyPr/>
        <a:lstStyle/>
        <a:p>
          <a:endParaRPr lang="en-US"/>
        </a:p>
      </dgm:t>
    </dgm:pt>
    <dgm:pt modelId="{337E33D5-3C9B-4492-9B92-F828C70E3D05}" type="sibTrans" cxnId="{9CAE2EBC-CB92-43BF-B133-8AF366615649}">
      <dgm:prSet/>
      <dgm:spPr/>
      <dgm:t>
        <a:bodyPr/>
        <a:lstStyle/>
        <a:p>
          <a:endParaRPr lang="en-US" dirty="0"/>
        </a:p>
      </dgm:t>
    </dgm:pt>
    <dgm:pt modelId="{39DE28A5-D2DC-4C75-B648-995DFD5B994A}">
      <dgm:prSet/>
      <dgm:spPr>
        <a:solidFill>
          <a:schemeClr val="accent4">
            <a:lumMod val="75000"/>
          </a:schemeClr>
        </a:solidFill>
        <a:ln>
          <a:solidFill>
            <a:schemeClr val="tx1"/>
          </a:solidFill>
        </a:ln>
      </dgm:spPr>
      <dgm:t>
        <a:bodyPr/>
        <a:lstStyle/>
        <a:p>
          <a:r>
            <a:rPr lang="en-US" spc="-1" dirty="0" smtClean="0">
              <a:latin typeface="Arial"/>
            </a:rPr>
            <a:t>Provide proof of placement of order to the Trading Member.</a:t>
          </a:r>
        </a:p>
        <a:p>
          <a:r>
            <a:rPr lang="en-US" spc="-1" dirty="0" smtClean="0">
              <a:latin typeface="Arial"/>
            </a:rPr>
            <a:t>Verify trades at the end of the trading session.</a:t>
          </a:r>
          <a:endParaRPr lang="en-US" dirty="0"/>
        </a:p>
      </dgm:t>
    </dgm:pt>
    <dgm:pt modelId="{B7857884-D0A5-479C-AA80-41BDA5F0FB6C}" type="parTrans" cxnId="{FEF8B8A9-DE51-4BA2-B2F7-BC1D384700ED}">
      <dgm:prSet/>
      <dgm:spPr/>
      <dgm:t>
        <a:bodyPr/>
        <a:lstStyle/>
        <a:p>
          <a:endParaRPr lang="en-US"/>
        </a:p>
      </dgm:t>
    </dgm:pt>
    <dgm:pt modelId="{7252ABB4-6C82-4793-BA11-37ABD1F29B1E}" type="sibTrans" cxnId="{FEF8B8A9-DE51-4BA2-B2F7-BC1D384700ED}">
      <dgm:prSet/>
      <dgm:spPr/>
      <dgm:t>
        <a:bodyPr/>
        <a:lstStyle/>
        <a:p>
          <a:endParaRPr lang="en-US" dirty="0"/>
        </a:p>
      </dgm:t>
    </dgm:pt>
    <dgm:pt modelId="{2F5FD2FB-3F08-423B-89EE-41F6EFC16899}">
      <dgm:prSet/>
      <dgm:spPr/>
      <dgm:t>
        <a:bodyPr/>
        <a:lstStyle/>
        <a:p>
          <a:endParaRPr lang="en-US"/>
        </a:p>
      </dgm:t>
    </dgm:pt>
    <dgm:pt modelId="{0C68BFB6-AD00-48B3-9970-F944369F7AB1}" type="parTrans" cxnId="{C2C609C8-B644-45A3-94D6-2AB67B80CDF7}">
      <dgm:prSet/>
      <dgm:spPr/>
      <dgm:t>
        <a:bodyPr/>
        <a:lstStyle/>
        <a:p>
          <a:endParaRPr lang="en-US"/>
        </a:p>
      </dgm:t>
    </dgm:pt>
    <dgm:pt modelId="{2E5BF5CF-62A6-4886-9603-7325EA9454EE}" type="sibTrans" cxnId="{C2C609C8-B644-45A3-94D6-2AB67B80CDF7}">
      <dgm:prSet/>
      <dgm:spPr/>
      <dgm:t>
        <a:bodyPr/>
        <a:lstStyle/>
        <a:p>
          <a:endParaRPr lang="en-US"/>
        </a:p>
      </dgm:t>
    </dgm:pt>
    <dgm:pt modelId="{47C0FFF8-B3D5-4FD4-AE53-8823FD30A405}">
      <dgm:prSet/>
      <dgm:spPr/>
      <dgm:t>
        <a:bodyPr/>
        <a:lstStyle/>
        <a:p>
          <a:endParaRPr lang="en-US"/>
        </a:p>
      </dgm:t>
    </dgm:pt>
    <dgm:pt modelId="{98106566-D58F-4907-A293-773A7E8EA867}" type="parTrans" cxnId="{FB3924AA-31B4-4BE5-8BE7-1E3D733BAC57}">
      <dgm:prSet/>
      <dgm:spPr/>
      <dgm:t>
        <a:bodyPr/>
        <a:lstStyle/>
        <a:p>
          <a:endParaRPr lang="en-US"/>
        </a:p>
      </dgm:t>
    </dgm:pt>
    <dgm:pt modelId="{975129F1-A6EC-4C33-A960-DE5A55AB8382}" type="sibTrans" cxnId="{FB3924AA-31B4-4BE5-8BE7-1E3D733BAC57}">
      <dgm:prSet/>
      <dgm:spPr/>
      <dgm:t>
        <a:bodyPr/>
        <a:lstStyle/>
        <a:p>
          <a:endParaRPr lang="en-US"/>
        </a:p>
      </dgm:t>
    </dgm:pt>
    <dgm:pt modelId="{585FCC6C-100F-49FD-9BE6-597AB5219F60}">
      <dgm:prSet/>
      <dgm:spPr/>
      <dgm:t>
        <a:bodyPr/>
        <a:lstStyle/>
        <a:p>
          <a:endParaRPr lang="en-US"/>
        </a:p>
      </dgm:t>
    </dgm:pt>
    <dgm:pt modelId="{1983B75D-C69B-4250-95BF-26BC35ACF393}" type="parTrans" cxnId="{0A4593B8-B9E7-4A7C-8B81-D52B6DB3BB19}">
      <dgm:prSet/>
      <dgm:spPr/>
      <dgm:t>
        <a:bodyPr/>
        <a:lstStyle/>
        <a:p>
          <a:endParaRPr lang="en-US"/>
        </a:p>
      </dgm:t>
    </dgm:pt>
    <dgm:pt modelId="{F7A19496-F471-4993-8308-C90F29E4EF11}" type="sibTrans" cxnId="{0A4593B8-B9E7-4A7C-8B81-D52B6DB3BB19}">
      <dgm:prSet/>
      <dgm:spPr/>
      <dgm:t>
        <a:bodyPr/>
        <a:lstStyle/>
        <a:p>
          <a:endParaRPr lang="en-US"/>
        </a:p>
      </dgm:t>
    </dgm:pt>
    <dgm:pt modelId="{7EED7120-8F69-452B-AFF7-828B18B276E5}">
      <dgm:prSet/>
      <dgm:spPr>
        <a:solidFill>
          <a:schemeClr val="accent4">
            <a:lumMod val="75000"/>
          </a:schemeClr>
        </a:solidFill>
        <a:ln>
          <a:solidFill>
            <a:schemeClr val="tx1"/>
          </a:solidFill>
        </a:ln>
      </dgm:spPr>
      <dgm:t>
        <a:bodyPr/>
        <a:lstStyle/>
        <a:p>
          <a:r>
            <a:rPr lang="en-IN" spc="-1" dirty="0" smtClean="0">
              <a:latin typeface="Arial"/>
            </a:rPr>
            <a:t>Trades are subject to payment of </a:t>
          </a:r>
          <a:r>
            <a:rPr lang="en-IN" b="1" u="sng" spc="-1" dirty="0" smtClean="0">
              <a:latin typeface="Arial"/>
            </a:rPr>
            <a:t>Margins</a:t>
          </a:r>
          <a:r>
            <a:rPr lang="en-IN" spc="-1" dirty="0" smtClean="0">
              <a:latin typeface="Arial"/>
            </a:rPr>
            <a:t> (Explained in later slides).</a:t>
          </a:r>
          <a:endParaRPr lang="en-US" spc="-1" dirty="0">
            <a:latin typeface="Arial"/>
          </a:endParaRPr>
        </a:p>
      </dgm:t>
    </dgm:pt>
    <dgm:pt modelId="{3CDEF989-EAAB-4624-94CF-2ECA302D8082}" type="parTrans" cxnId="{9E04659E-6FB2-4DF0-9CA9-020896B9172B}">
      <dgm:prSet/>
      <dgm:spPr/>
      <dgm:t>
        <a:bodyPr/>
        <a:lstStyle/>
        <a:p>
          <a:endParaRPr lang="en-US"/>
        </a:p>
      </dgm:t>
    </dgm:pt>
    <dgm:pt modelId="{517B65D9-EB94-4F28-A2D1-3B2FC9EA0889}" type="sibTrans" cxnId="{9E04659E-6FB2-4DF0-9CA9-020896B9172B}">
      <dgm:prSet/>
      <dgm:spPr/>
      <dgm:t>
        <a:bodyPr/>
        <a:lstStyle/>
        <a:p>
          <a:endParaRPr lang="en-US"/>
        </a:p>
      </dgm:t>
    </dgm:pt>
    <dgm:pt modelId="{64A227C8-4766-477F-8F1F-6F9988121568}" type="pres">
      <dgm:prSet presAssocID="{93A2E4E6-A926-4A30-AD83-1A017351F7DE}" presName="outerComposite" presStyleCnt="0">
        <dgm:presLayoutVars>
          <dgm:chMax val="5"/>
          <dgm:dir/>
          <dgm:resizeHandles val="exact"/>
        </dgm:presLayoutVars>
      </dgm:prSet>
      <dgm:spPr/>
      <dgm:t>
        <a:bodyPr/>
        <a:lstStyle/>
        <a:p>
          <a:endParaRPr lang="en-US"/>
        </a:p>
      </dgm:t>
    </dgm:pt>
    <dgm:pt modelId="{43E81003-FB44-4798-BADF-D7924E0BC3E6}" type="pres">
      <dgm:prSet presAssocID="{93A2E4E6-A926-4A30-AD83-1A017351F7DE}" presName="dummyMaxCanvas" presStyleCnt="0">
        <dgm:presLayoutVars/>
      </dgm:prSet>
      <dgm:spPr/>
    </dgm:pt>
    <dgm:pt modelId="{DFA0F12A-F34B-40EA-B465-C2F2462D3482}" type="pres">
      <dgm:prSet presAssocID="{93A2E4E6-A926-4A30-AD83-1A017351F7DE}" presName="FiveNodes_1" presStyleLbl="node1" presStyleIdx="0" presStyleCnt="5">
        <dgm:presLayoutVars>
          <dgm:bulletEnabled val="1"/>
        </dgm:presLayoutVars>
      </dgm:prSet>
      <dgm:spPr/>
      <dgm:t>
        <a:bodyPr/>
        <a:lstStyle/>
        <a:p>
          <a:endParaRPr lang="en-US"/>
        </a:p>
      </dgm:t>
    </dgm:pt>
    <dgm:pt modelId="{E400722D-ED7C-4B21-A48F-19DFCEF3A0B2}" type="pres">
      <dgm:prSet presAssocID="{93A2E4E6-A926-4A30-AD83-1A017351F7DE}" presName="FiveNodes_2" presStyleLbl="node1" presStyleIdx="1" presStyleCnt="5">
        <dgm:presLayoutVars>
          <dgm:bulletEnabled val="1"/>
        </dgm:presLayoutVars>
      </dgm:prSet>
      <dgm:spPr/>
      <dgm:t>
        <a:bodyPr/>
        <a:lstStyle/>
        <a:p>
          <a:endParaRPr lang="en-US"/>
        </a:p>
      </dgm:t>
    </dgm:pt>
    <dgm:pt modelId="{FC629AB1-D48C-46DB-AC18-9B40B4846830}" type="pres">
      <dgm:prSet presAssocID="{93A2E4E6-A926-4A30-AD83-1A017351F7DE}" presName="FiveNodes_3" presStyleLbl="node1" presStyleIdx="2" presStyleCnt="5">
        <dgm:presLayoutVars>
          <dgm:bulletEnabled val="1"/>
        </dgm:presLayoutVars>
      </dgm:prSet>
      <dgm:spPr/>
      <dgm:t>
        <a:bodyPr/>
        <a:lstStyle/>
        <a:p>
          <a:endParaRPr lang="en-US"/>
        </a:p>
      </dgm:t>
    </dgm:pt>
    <dgm:pt modelId="{12F00D1A-A36D-4124-815A-B1497B0BDB30}" type="pres">
      <dgm:prSet presAssocID="{93A2E4E6-A926-4A30-AD83-1A017351F7DE}" presName="FiveNodes_4" presStyleLbl="node1" presStyleIdx="3" presStyleCnt="5">
        <dgm:presLayoutVars>
          <dgm:bulletEnabled val="1"/>
        </dgm:presLayoutVars>
      </dgm:prSet>
      <dgm:spPr/>
      <dgm:t>
        <a:bodyPr/>
        <a:lstStyle/>
        <a:p>
          <a:endParaRPr lang="en-US"/>
        </a:p>
      </dgm:t>
    </dgm:pt>
    <dgm:pt modelId="{C059B1D6-F88A-481A-8F46-8A2A1090CC71}" type="pres">
      <dgm:prSet presAssocID="{93A2E4E6-A926-4A30-AD83-1A017351F7DE}" presName="FiveNodes_5" presStyleLbl="node1" presStyleIdx="4" presStyleCnt="5">
        <dgm:presLayoutVars>
          <dgm:bulletEnabled val="1"/>
        </dgm:presLayoutVars>
      </dgm:prSet>
      <dgm:spPr/>
      <dgm:t>
        <a:bodyPr/>
        <a:lstStyle/>
        <a:p>
          <a:endParaRPr lang="en-US"/>
        </a:p>
      </dgm:t>
    </dgm:pt>
    <dgm:pt modelId="{BA5986A6-5670-4C4A-96FE-A461E7AB7E7E}" type="pres">
      <dgm:prSet presAssocID="{93A2E4E6-A926-4A30-AD83-1A017351F7DE}" presName="FiveConn_1-2" presStyleLbl="fgAccFollowNode1" presStyleIdx="0" presStyleCnt="4">
        <dgm:presLayoutVars>
          <dgm:bulletEnabled val="1"/>
        </dgm:presLayoutVars>
      </dgm:prSet>
      <dgm:spPr/>
      <dgm:t>
        <a:bodyPr/>
        <a:lstStyle/>
        <a:p>
          <a:endParaRPr lang="en-US"/>
        </a:p>
      </dgm:t>
    </dgm:pt>
    <dgm:pt modelId="{3CEDF4F4-7285-4EA0-A418-0E5D5AB6BB81}" type="pres">
      <dgm:prSet presAssocID="{93A2E4E6-A926-4A30-AD83-1A017351F7DE}" presName="FiveConn_2-3" presStyleLbl="fgAccFollowNode1" presStyleIdx="1" presStyleCnt="4">
        <dgm:presLayoutVars>
          <dgm:bulletEnabled val="1"/>
        </dgm:presLayoutVars>
      </dgm:prSet>
      <dgm:spPr/>
      <dgm:t>
        <a:bodyPr/>
        <a:lstStyle/>
        <a:p>
          <a:endParaRPr lang="en-US"/>
        </a:p>
      </dgm:t>
    </dgm:pt>
    <dgm:pt modelId="{AC9B1376-1814-4F9D-909C-FBC3E9FEC9BF}" type="pres">
      <dgm:prSet presAssocID="{93A2E4E6-A926-4A30-AD83-1A017351F7DE}" presName="FiveConn_3-4" presStyleLbl="fgAccFollowNode1" presStyleIdx="2" presStyleCnt="4">
        <dgm:presLayoutVars>
          <dgm:bulletEnabled val="1"/>
        </dgm:presLayoutVars>
      </dgm:prSet>
      <dgm:spPr/>
      <dgm:t>
        <a:bodyPr/>
        <a:lstStyle/>
        <a:p>
          <a:endParaRPr lang="en-US"/>
        </a:p>
      </dgm:t>
    </dgm:pt>
    <dgm:pt modelId="{F727B91C-9EC6-423C-BB7B-1949D119BEAF}" type="pres">
      <dgm:prSet presAssocID="{93A2E4E6-A926-4A30-AD83-1A017351F7DE}" presName="FiveConn_4-5" presStyleLbl="fgAccFollowNode1" presStyleIdx="3" presStyleCnt="4">
        <dgm:presLayoutVars>
          <dgm:bulletEnabled val="1"/>
        </dgm:presLayoutVars>
      </dgm:prSet>
      <dgm:spPr/>
      <dgm:t>
        <a:bodyPr/>
        <a:lstStyle/>
        <a:p>
          <a:endParaRPr lang="en-US"/>
        </a:p>
      </dgm:t>
    </dgm:pt>
    <dgm:pt modelId="{7D325411-3044-4A29-8CEC-4BDF6156D657}" type="pres">
      <dgm:prSet presAssocID="{93A2E4E6-A926-4A30-AD83-1A017351F7DE}" presName="FiveNodes_1_text" presStyleLbl="node1" presStyleIdx="4" presStyleCnt="5">
        <dgm:presLayoutVars>
          <dgm:bulletEnabled val="1"/>
        </dgm:presLayoutVars>
      </dgm:prSet>
      <dgm:spPr/>
      <dgm:t>
        <a:bodyPr/>
        <a:lstStyle/>
        <a:p>
          <a:endParaRPr lang="en-US"/>
        </a:p>
      </dgm:t>
    </dgm:pt>
    <dgm:pt modelId="{F40E576E-2C1C-48A4-B01B-0C948AB6C6A0}" type="pres">
      <dgm:prSet presAssocID="{93A2E4E6-A926-4A30-AD83-1A017351F7DE}" presName="FiveNodes_2_text" presStyleLbl="node1" presStyleIdx="4" presStyleCnt="5">
        <dgm:presLayoutVars>
          <dgm:bulletEnabled val="1"/>
        </dgm:presLayoutVars>
      </dgm:prSet>
      <dgm:spPr/>
      <dgm:t>
        <a:bodyPr/>
        <a:lstStyle/>
        <a:p>
          <a:endParaRPr lang="en-US"/>
        </a:p>
      </dgm:t>
    </dgm:pt>
    <dgm:pt modelId="{4CAA92E2-729A-4459-8827-9D4E951C5F2B}" type="pres">
      <dgm:prSet presAssocID="{93A2E4E6-A926-4A30-AD83-1A017351F7DE}" presName="FiveNodes_3_text" presStyleLbl="node1" presStyleIdx="4" presStyleCnt="5">
        <dgm:presLayoutVars>
          <dgm:bulletEnabled val="1"/>
        </dgm:presLayoutVars>
      </dgm:prSet>
      <dgm:spPr/>
      <dgm:t>
        <a:bodyPr/>
        <a:lstStyle/>
        <a:p>
          <a:endParaRPr lang="en-US"/>
        </a:p>
      </dgm:t>
    </dgm:pt>
    <dgm:pt modelId="{9BD8AFC9-C444-437D-899D-1F6A4016E86B}" type="pres">
      <dgm:prSet presAssocID="{93A2E4E6-A926-4A30-AD83-1A017351F7DE}" presName="FiveNodes_4_text" presStyleLbl="node1" presStyleIdx="4" presStyleCnt="5">
        <dgm:presLayoutVars>
          <dgm:bulletEnabled val="1"/>
        </dgm:presLayoutVars>
      </dgm:prSet>
      <dgm:spPr/>
      <dgm:t>
        <a:bodyPr/>
        <a:lstStyle/>
        <a:p>
          <a:endParaRPr lang="en-US"/>
        </a:p>
      </dgm:t>
    </dgm:pt>
    <dgm:pt modelId="{52DD7B56-2ED4-4E80-B1FD-E57724B15E58}" type="pres">
      <dgm:prSet presAssocID="{93A2E4E6-A926-4A30-AD83-1A017351F7DE}" presName="FiveNodes_5_text" presStyleLbl="node1" presStyleIdx="4" presStyleCnt="5">
        <dgm:presLayoutVars>
          <dgm:bulletEnabled val="1"/>
        </dgm:presLayoutVars>
      </dgm:prSet>
      <dgm:spPr/>
      <dgm:t>
        <a:bodyPr/>
        <a:lstStyle/>
        <a:p>
          <a:endParaRPr lang="en-US"/>
        </a:p>
      </dgm:t>
    </dgm:pt>
  </dgm:ptLst>
  <dgm:cxnLst>
    <dgm:cxn modelId="{0A4593B8-B9E7-4A7C-8B81-D52B6DB3BB19}" srcId="{93A2E4E6-A926-4A30-AD83-1A017351F7DE}" destId="{585FCC6C-100F-49FD-9BE6-597AB5219F60}" srcOrd="7" destOrd="0" parTransId="{1983B75D-C69B-4250-95BF-26BC35ACF393}" sibTransId="{F7A19496-F471-4993-8308-C90F29E4EF11}"/>
    <dgm:cxn modelId="{91F4FC5D-8320-41A1-8956-8FDBD67C0692}" type="presOf" srcId="{93A2E4E6-A926-4A30-AD83-1A017351F7DE}" destId="{64A227C8-4766-477F-8F1F-6F9988121568}" srcOrd="0" destOrd="0" presId="urn:microsoft.com/office/officeart/2005/8/layout/vProcess5"/>
    <dgm:cxn modelId="{C90C0CD7-A46C-4684-81E8-7722B7C7FF29}" type="presOf" srcId="{457F74C2-1F80-4799-ADBC-0F408CFA5F3E}" destId="{FC629AB1-D48C-46DB-AC18-9B40B4846830}" srcOrd="0" destOrd="0" presId="urn:microsoft.com/office/officeart/2005/8/layout/vProcess5"/>
    <dgm:cxn modelId="{FEF8B8A9-DE51-4BA2-B2F7-BC1D384700ED}" srcId="{93A2E4E6-A926-4A30-AD83-1A017351F7DE}" destId="{39DE28A5-D2DC-4C75-B648-995DFD5B994A}" srcOrd="3" destOrd="0" parTransId="{B7857884-D0A5-479C-AA80-41BDA5F0FB6C}" sibTransId="{7252ABB4-6C82-4793-BA11-37ABD1F29B1E}"/>
    <dgm:cxn modelId="{D07D0ACB-A204-4A77-938E-D3D1CB8625B0}" type="presOf" srcId="{337E33D5-3C9B-4492-9B92-F828C70E3D05}" destId="{AC9B1376-1814-4F9D-909C-FBC3E9FEC9BF}" srcOrd="0" destOrd="0" presId="urn:microsoft.com/office/officeart/2005/8/layout/vProcess5"/>
    <dgm:cxn modelId="{B1C9AE98-631D-4F12-B0D9-B03F57F3C05E}" type="presOf" srcId="{D72818CA-DDD2-4442-AA92-6F3BD6582A4B}" destId="{3CEDF4F4-7285-4EA0-A418-0E5D5AB6BB81}" srcOrd="0" destOrd="0" presId="urn:microsoft.com/office/officeart/2005/8/layout/vProcess5"/>
    <dgm:cxn modelId="{FF12629A-422A-4CEF-B721-8F9858CCE873}" type="presOf" srcId="{E1B72C9C-48B5-4E3A-BA13-3AD63ED5FF19}" destId="{E400722D-ED7C-4B21-A48F-19DFCEF3A0B2}" srcOrd="0" destOrd="0" presId="urn:microsoft.com/office/officeart/2005/8/layout/vProcess5"/>
    <dgm:cxn modelId="{17E19111-AB73-43F9-A9BA-F7E55261FD4B}" type="presOf" srcId="{E1B72C9C-48B5-4E3A-BA13-3AD63ED5FF19}" destId="{F40E576E-2C1C-48A4-B01B-0C948AB6C6A0}" srcOrd="1" destOrd="0" presId="urn:microsoft.com/office/officeart/2005/8/layout/vProcess5"/>
    <dgm:cxn modelId="{142CB410-C670-47A7-A39F-F85A56598844}" srcId="{93A2E4E6-A926-4A30-AD83-1A017351F7DE}" destId="{03CAC421-2A42-4872-B7EA-F4BB300389D9}" srcOrd="0" destOrd="0" parTransId="{456D65D6-4C68-4904-AFEF-1306B8073252}" sibTransId="{CD56188F-DC57-4613-AD41-40952AB2421C}"/>
    <dgm:cxn modelId="{9CAE2EBC-CB92-43BF-B133-8AF366615649}" srcId="{93A2E4E6-A926-4A30-AD83-1A017351F7DE}" destId="{457F74C2-1F80-4799-ADBC-0F408CFA5F3E}" srcOrd="2" destOrd="0" parTransId="{E50364AF-1006-4E28-9B18-02FE28A399A0}" sibTransId="{337E33D5-3C9B-4492-9B92-F828C70E3D05}"/>
    <dgm:cxn modelId="{2F7C77B4-67AB-4D56-8E5C-4A8664E8C678}" type="presOf" srcId="{457F74C2-1F80-4799-ADBC-0F408CFA5F3E}" destId="{4CAA92E2-729A-4459-8827-9D4E951C5F2B}" srcOrd="1" destOrd="0" presId="urn:microsoft.com/office/officeart/2005/8/layout/vProcess5"/>
    <dgm:cxn modelId="{D84A5AD5-4D32-4364-98F5-DE9F87AD2C37}" type="presOf" srcId="{39DE28A5-D2DC-4C75-B648-995DFD5B994A}" destId="{12F00D1A-A36D-4124-815A-B1497B0BDB30}" srcOrd="0" destOrd="0" presId="urn:microsoft.com/office/officeart/2005/8/layout/vProcess5"/>
    <dgm:cxn modelId="{BCC96A4A-7F6B-4169-BAF5-69E1C1677884}" type="presOf" srcId="{CD56188F-DC57-4613-AD41-40952AB2421C}" destId="{BA5986A6-5670-4C4A-96FE-A461E7AB7E7E}" srcOrd="0" destOrd="0" presId="urn:microsoft.com/office/officeart/2005/8/layout/vProcess5"/>
    <dgm:cxn modelId="{1D58F938-F83E-40C3-9C00-90DBC7C3AA86}" type="presOf" srcId="{03CAC421-2A42-4872-B7EA-F4BB300389D9}" destId="{DFA0F12A-F34B-40EA-B465-C2F2462D3482}" srcOrd="0" destOrd="0" presId="urn:microsoft.com/office/officeart/2005/8/layout/vProcess5"/>
    <dgm:cxn modelId="{426F851C-B009-486F-B854-EDE4FE00D034}" type="presOf" srcId="{7EED7120-8F69-452B-AFF7-828B18B276E5}" destId="{C059B1D6-F88A-481A-8F46-8A2A1090CC71}" srcOrd="0" destOrd="0" presId="urn:microsoft.com/office/officeart/2005/8/layout/vProcess5"/>
    <dgm:cxn modelId="{C2C609C8-B644-45A3-94D6-2AB67B80CDF7}" srcId="{93A2E4E6-A926-4A30-AD83-1A017351F7DE}" destId="{2F5FD2FB-3F08-423B-89EE-41F6EFC16899}" srcOrd="5" destOrd="0" parTransId="{0C68BFB6-AD00-48B3-9970-F944369F7AB1}" sibTransId="{2E5BF5CF-62A6-4886-9603-7325EA9454EE}"/>
    <dgm:cxn modelId="{E917997D-3F22-46FB-AA0E-A5B3592221DB}" type="presOf" srcId="{03CAC421-2A42-4872-B7EA-F4BB300389D9}" destId="{7D325411-3044-4A29-8CEC-4BDF6156D657}" srcOrd="1" destOrd="0" presId="urn:microsoft.com/office/officeart/2005/8/layout/vProcess5"/>
    <dgm:cxn modelId="{F0A3E526-9B37-4832-A813-7F4631FBF116}" type="presOf" srcId="{39DE28A5-D2DC-4C75-B648-995DFD5B994A}" destId="{9BD8AFC9-C444-437D-899D-1F6A4016E86B}" srcOrd="1" destOrd="0" presId="urn:microsoft.com/office/officeart/2005/8/layout/vProcess5"/>
    <dgm:cxn modelId="{4D49B7F9-07A0-4135-A791-6733C37BB277}" type="presOf" srcId="{7252ABB4-6C82-4793-BA11-37ABD1F29B1E}" destId="{F727B91C-9EC6-423C-BB7B-1949D119BEAF}" srcOrd="0" destOrd="0" presId="urn:microsoft.com/office/officeart/2005/8/layout/vProcess5"/>
    <dgm:cxn modelId="{94FE3DC5-9EBF-4668-B7A4-D4DA58311CAF}" type="presOf" srcId="{7EED7120-8F69-452B-AFF7-828B18B276E5}" destId="{52DD7B56-2ED4-4E80-B1FD-E57724B15E58}" srcOrd="1" destOrd="0" presId="urn:microsoft.com/office/officeart/2005/8/layout/vProcess5"/>
    <dgm:cxn modelId="{C838BECA-22E8-4F77-B6EB-A6BEEBF3B195}" srcId="{93A2E4E6-A926-4A30-AD83-1A017351F7DE}" destId="{E1B72C9C-48B5-4E3A-BA13-3AD63ED5FF19}" srcOrd="1" destOrd="0" parTransId="{4360CE47-18B1-49EF-9D37-856C2C7BD448}" sibTransId="{D72818CA-DDD2-4442-AA92-6F3BD6582A4B}"/>
    <dgm:cxn modelId="{FB3924AA-31B4-4BE5-8BE7-1E3D733BAC57}" srcId="{93A2E4E6-A926-4A30-AD83-1A017351F7DE}" destId="{47C0FFF8-B3D5-4FD4-AE53-8823FD30A405}" srcOrd="6" destOrd="0" parTransId="{98106566-D58F-4907-A293-773A7E8EA867}" sibTransId="{975129F1-A6EC-4C33-A960-DE5A55AB8382}"/>
    <dgm:cxn modelId="{9E04659E-6FB2-4DF0-9CA9-020896B9172B}" srcId="{93A2E4E6-A926-4A30-AD83-1A017351F7DE}" destId="{7EED7120-8F69-452B-AFF7-828B18B276E5}" srcOrd="4" destOrd="0" parTransId="{3CDEF989-EAAB-4624-94CF-2ECA302D8082}" sibTransId="{517B65D9-EB94-4F28-A2D1-3B2FC9EA0889}"/>
    <dgm:cxn modelId="{135D88A6-6064-4E53-9452-E5C2F5BCC2CE}" type="presParOf" srcId="{64A227C8-4766-477F-8F1F-6F9988121568}" destId="{43E81003-FB44-4798-BADF-D7924E0BC3E6}" srcOrd="0" destOrd="0" presId="urn:microsoft.com/office/officeart/2005/8/layout/vProcess5"/>
    <dgm:cxn modelId="{81094017-9C73-47A7-9321-2C4B056354A3}" type="presParOf" srcId="{64A227C8-4766-477F-8F1F-6F9988121568}" destId="{DFA0F12A-F34B-40EA-B465-C2F2462D3482}" srcOrd="1" destOrd="0" presId="urn:microsoft.com/office/officeart/2005/8/layout/vProcess5"/>
    <dgm:cxn modelId="{F63C83B9-D599-4C6B-BFA6-B19A3093D990}" type="presParOf" srcId="{64A227C8-4766-477F-8F1F-6F9988121568}" destId="{E400722D-ED7C-4B21-A48F-19DFCEF3A0B2}" srcOrd="2" destOrd="0" presId="urn:microsoft.com/office/officeart/2005/8/layout/vProcess5"/>
    <dgm:cxn modelId="{D5B6A61A-5421-4FE6-822A-144E529F609B}" type="presParOf" srcId="{64A227C8-4766-477F-8F1F-6F9988121568}" destId="{FC629AB1-D48C-46DB-AC18-9B40B4846830}" srcOrd="3" destOrd="0" presId="urn:microsoft.com/office/officeart/2005/8/layout/vProcess5"/>
    <dgm:cxn modelId="{915A5D02-2DCD-407A-9F09-E909D7B342A3}" type="presParOf" srcId="{64A227C8-4766-477F-8F1F-6F9988121568}" destId="{12F00D1A-A36D-4124-815A-B1497B0BDB30}" srcOrd="4" destOrd="0" presId="urn:microsoft.com/office/officeart/2005/8/layout/vProcess5"/>
    <dgm:cxn modelId="{FE735AA6-1F88-4223-AD15-D18951BE77EF}" type="presParOf" srcId="{64A227C8-4766-477F-8F1F-6F9988121568}" destId="{C059B1D6-F88A-481A-8F46-8A2A1090CC71}" srcOrd="5" destOrd="0" presId="urn:microsoft.com/office/officeart/2005/8/layout/vProcess5"/>
    <dgm:cxn modelId="{79C82DC3-0B47-4B63-AE76-609780D3DE73}" type="presParOf" srcId="{64A227C8-4766-477F-8F1F-6F9988121568}" destId="{BA5986A6-5670-4C4A-96FE-A461E7AB7E7E}" srcOrd="6" destOrd="0" presId="urn:microsoft.com/office/officeart/2005/8/layout/vProcess5"/>
    <dgm:cxn modelId="{EABDAC74-1911-44BF-A00E-451095550443}" type="presParOf" srcId="{64A227C8-4766-477F-8F1F-6F9988121568}" destId="{3CEDF4F4-7285-4EA0-A418-0E5D5AB6BB81}" srcOrd="7" destOrd="0" presId="urn:microsoft.com/office/officeart/2005/8/layout/vProcess5"/>
    <dgm:cxn modelId="{2833E5A6-A386-492D-8ABB-B2B21DCFEDC8}" type="presParOf" srcId="{64A227C8-4766-477F-8F1F-6F9988121568}" destId="{AC9B1376-1814-4F9D-909C-FBC3E9FEC9BF}" srcOrd="8" destOrd="0" presId="urn:microsoft.com/office/officeart/2005/8/layout/vProcess5"/>
    <dgm:cxn modelId="{76D8B823-9DF4-4474-974E-794AE2A4BBBB}" type="presParOf" srcId="{64A227C8-4766-477F-8F1F-6F9988121568}" destId="{F727B91C-9EC6-423C-BB7B-1949D119BEAF}" srcOrd="9" destOrd="0" presId="urn:microsoft.com/office/officeart/2005/8/layout/vProcess5"/>
    <dgm:cxn modelId="{BCDF7793-E91A-478E-AD01-10D2B65DD19D}" type="presParOf" srcId="{64A227C8-4766-477F-8F1F-6F9988121568}" destId="{7D325411-3044-4A29-8CEC-4BDF6156D657}" srcOrd="10" destOrd="0" presId="urn:microsoft.com/office/officeart/2005/8/layout/vProcess5"/>
    <dgm:cxn modelId="{1FDCFB0F-8F51-4AE8-B8E7-531ECE21CA96}" type="presParOf" srcId="{64A227C8-4766-477F-8F1F-6F9988121568}" destId="{F40E576E-2C1C-48A4-B01B-0C948AB6C6A0}" srcOrd="11" destOrd="0" presId="urn:microsoft.com/office/officeart/2005/8/layout/vProcess5"/>
    <dgm:cxn modelId="{0176B5F1-6E1A-4293-8F04-3AA3B68E6B9C}" type="presParOf" srcId="{64A227C8-4766-477F-8F1F-6F9988121568}" destId="{4CAA92E2-729A-4459-8827-9D4E951C5F2B}" srcOrd="12" destOrd="0" presId="urn:microsoft.com/office/officeart/2005/8/layout/vProcess5"/>
    <dgm:cxn modelId="{4DA749D1-2FBA-4501-AE2E-E41B10A40655}" type="presParOf" srcId="{64A227C8-4766-477F-8F1F-6F9988121568}" destId="{9BD8AFC9-C444-437D-899D-1F6A4016E86B}" srcOrd="13" destOrd="0" presId="urn:microsoft.com/office/officeart/2005/8/layout/vProcess5"/>
    <dgm:cxn modelId="{E8EC6267-5F0F-4315-8E6A-5344BE7DC510}" type="presParOf" srcId="{64A227C8-4766-477F-8F1F-6F9988121568}" destId="{52DD7B56-2ED4-4E80-B1FD-E57724B15E5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822B0-332A-4B0B-B069-8A9FE91A0AA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E710A39-6B1B-4784-8909-90DFF4EE32D0}">
      <dgm:prSet phldrT="[Text]" custT="1"/>
      <dgm:spPr>
        <a:solidFill>
          <a:schemeClr val="accent1">
            <a:lumMod val="40000"/>
            <a:lumOff val="60000"/>
          </a:schemeClr>
        </a:solidFill>
        <a:ln>
          <a:solidFill>
            <a:schemeClr val="tx1"/>
          </a:solidFill>
        </a:ln>
      </dgm:spPr>
      <dgm:t>
        <a:bodyPr/>
        <a:lstStyle/>
        <a:p>
          <a:r>
            <a:rPr lang="en-IN" sz="1400" spc="-1" dirty="0" smtClean="0">
              <a:solidFill>
                <a:schemeClr val="tx1"/>
              </a:solidFill>
              <a:latin typeface="Arial"/>
            </a:rPr>
            <a:t>Call the </a:t>
          </a:r>
          <a:r>
            <a:rPr lang="en-IN" sz="1400" b="1" u="sng" spc="-1" dirty="0" smtClean="0">
              <a:solidFill>
                <a:schemeClr val="tx1"/>
              </a:solidFill>
              <a:latin typeface="Arial"/>
            </a:rPr>
            <a:t>phone number</a:t>
          </a:r>
          <a:r>
            <a:rPr lang="en-IN" sz="1400" spc="-1" dirty="0" smtClean="0">
              <a:solidFill>
                <a:schemeClr val="tx1"/>
              </a:solidFill>
              <a:latin typeface="Arial"/>
            </a:rPr>
            <a:t> given by the Stock Broker for placing of Orders from the Mobile number registered with the Stock broker</a:t>
          </a:r>
          <a:endParaRPr lang="en-US" sz="1400" dirty="0">
            <a:solidFill>
              <a:schemeClr val="tx1"/>
            </a:solidFill>
          </a:endParaRPr>
        </a:p>
      </dgm:t>
    </dgm:pt>
    <dgm:pt modelId="{C82E9546-33F5-48E9-870E-7730B3A5A4B2}" type="parTrans" cxnId="{8290A099-551C-47D8-BA20-BA8AA20AC525}">
      <dgm:prSet/>
      <dgm:spPr/>
      <dgm:t>
        <a:bodyPr/>
        <a:lstStyle/>
        <a:p>
          <a:endParaRPr lang="en-US" sz="1400"/>
        </a:p>
      </dgm:t>
    </dgm:pt>
    <dgm:pt modelId="{C7A52090-21C4-4382-B48B-8BB24005835E}" type="sibTrans" cxnId="{8290A099-551C-47D8-BA20-BA8AA20AC525}">
      <dgm:prSet custT="1"/>
      <dgm:spPr/>
      <dgm:t>
        <a:bodyPr/>
        <a:lstStyle/>
        <a:p>
          <a:endParaRPr lang="en-US" sz="1400" dirty="0"/>
        </a:p>
      </dgm:t>
    </dgm:pt>
    <dgm:pt modelId="{9F8DF4EC-3738-438D-9667-21D66448E47A}">
      <dgm:prSet phldrT="[Text]" custT="1"/>
      <dgm:spPr>
        <a:solidFill>
          <a:schemeClr val="accent1">
            <a:lumMod val="40000"/>
            <a:lumOff val="60000"/>
          </a:schemeClr>
        </a:solidFill>
        <a:ln>
          <a:solidFill>
            <a:schemeClr val="tx1"/>
          </a:solidFill>
        </a:ln>
      </dgm:spPr>
      <dgm:t>
        <a:bodyPr/>
        <a:lstStyle/>
        <a:p>
          <a:r>
            <a:rPr lang="en-IN" sz="1400" spc="-1" dirty="0" smtClean="0">
              <a:solidFill>
                <a:schemeClr val="tx1"/>
              </a:solidFill>
              <a:latin typeface="Arial"/>
            </a:rPr>
            <a:t>Call should connect to the “</a:t>
          </a:r>
          <a:r>
            <a:rPr lang="en-IN" sz="1400" b="1" u="sng" spc="-1" dirty="0" smtClean="0">
              <a:solidFill>
                <a:schemeClr val="tx1"/>
              </a:solidFill>
              <a:latin typeface="Arial"/>
            </a:rPr>
            <a:t>Call &amp; Trade</a:t>
          </a:r>
          <a:r>
            <a:rPr lang="en-IN" sz="1400" spc="-1" dirty="0" smtClean="0">
              <a:solidFill>
                <a:schemeClr val="tx1"/>
              </a:solidFill>
              <a:latin typeface="Arial"/>
            </a:rPr>
            <a:t>” facility desk of the Stock Broker </a:t>
          </a:r>
          <a:endParaRPr lang="en-US" sz="1400" dirty="0">
            <a:solidFill>
              <a:schemeClr val="tx1"/>
            </a:solidFill>
          </a:endParaRPr>
        </a:p>
      </dgm:t>
    </dgm:pt>
    <dgm:pt modelId="{F95A48DD-33D4-4DCA-A766-DDF15A9F4B4C}" type="parTrans" cxnId="{0B42F8FF-EB97-42BD-8B55-4C2E9242B25B}">
      <dgm:prSet/>
      <dgm:spPr/>
      <dgm:t>
        <a:bodyPr/>
        <a:lstStyle/>
        <a:p>
          <a:endParaRPr lang="en-US" sz="1400"/>
        </a:p>
      </dgm:t>
    </dgm:pt>
    <dgm:pt modelId="{85E795B6-4869-4357-8DF9-A6DBD706707D}" type="sibTrans" cxnId="{0B42F8FF-EB97-42BD-8B55-4C2E9242B25B}">
      <dgm:prSet custT="1"/>
      <dgm:spPr/>
      <dgm:t>
        <a:bodyPr/>
        <a:lstStyle/>
        <a:p>
          <a:endParaRPr lang="en-US" sz="1400" dirty="0"/>
        </a:p>
      </dgm:t>
    </dgm:pt>
    <dgm:pt modelId="{57C63D0F-1C6A-477D-9A12-881A23AE8293}">
      <dgm:prSet phldrT="[Text]" custT="1"/>
      <dgm:spPr>
        <a:solidFill>
          <a:schemeClr val="accent1">
            <a:lumMod val="40000"/>
            <a:lumOff val="60000"/>
          </a:schemeClr>
        </a:solidFill>
        <a:ln>
          <a:solidFill>
            <a:schemeClr val="tx1"/>
          </a:solidFill>
        </a:ln>
      </dgm:spPr>
      <dgm:t>
        <a:bodyPr/>
        <a:lstStyle/>
        <a:p>
          <a:r>
            <a:rPr lang="en-IN" sz="1400" b="1" spc="-1" dirty="0" smtClean="0">
              <a:solidFill>
                <a:schemeClr val="tx1"/>
              </a:solidFill>
              <a:latin typeface="Arial"/>
            </a:rPr>
            <a:t>Confirm identity details</a:t>
          </a:r>
          <a:r>
            <a:rPr lang="en-IN" sz="1400" spc="-1" dirty="0" smtClean="0">
              <a:solidFill>
                <a:schemeClr val="tx1"/>
              </a:solidFill>
              <a:latin typeface="Arial"/>
            </a:rPr>
            <a:t> – Name, Date of birth, PAN number </a:t>
          </a:r>
          <a:r>
            <a:rPr lang="en-IN" sz="1400" spc="-1" dirty="0" err="1" smtClean="0">
              <a:solidFill>
                <a:schemeClr val="tx1"/>
              </a:solidFill>
              <a:latin typeface="Arial"/>
            </a:rPr>
            <a:t>etc</a:t>
          </a:r>
          <a:endParaRPr lang="en-US" sz="1400" dirty="0">
            <a:solidFill>
              <a:schemeClr val="tx1"/>
            </a:solidFill>
          </a:endParaRPr>
        </a:p>
      </dgm:t>
    </dgm:pt>
    <dgm:pt modelId="{6F6676B6-5DC5-45E6-B07F-59FC1B3B4493}" type="parTrans" cxnId="{70F80F56-9D17-441E-BE06-9827FADC5B57}">
      <dgm:prSet/>
      <dgm:spPr/>
      <dgm:t>
        <a:bodyPr/>
        <a:lstStyle/>
        <a:p>
          <a:endParaRPr lang="en-US" sz="1400"/>
        </a:p>
      </dgm:t>
    </dgm:pt>
    <dgm:pt modelId="{D27FB1C4-D077-4527-923C-0269590E65DD}" type="sibTrans" cxnId="{70F80F56-9D17-441E-BE06-9827FADC5B57}">
      <dgm:prSet custT="1"/>
      <dgm:spPr/>
      <dgm:t>
        <a:bodyPr/>
        <a:lstStyle/>
        <a:p>
          <a:endParaRPr lang="en-US" sz="1400"/>
        </a:p>
      </dgm:t>
    </dgm:pt>
    <dgm:pt modelId="{379D10E3-8A51-46B4-ACC1-29663C2BEC0C}">
      <dgm:prSet custT="1"/>
      <dgm:spPr>
        <a:solidFill>
          <a:schemeClr val="accent1">
            <a:lumMod val="40000"/>
            <a:lumOff val="60000"/>
          </a:schemeClr>
        </a:solidFill>
        <a:ln>
          <a:solidFill>
            <a:schemeClr val="tx1"/>
          </a:solidFill>
        </a:ln>
      </dgm:spPr>
      <dgm:t>
        <a:bodyPr/>
        <a:lstStyle/>
        <a:p>
          <a:r>
            <a:rPr lang="en-IN" sz="1400" b="1" u="sng" spc="-1" dirty="0" smtClean="0">
              <a:solidFill>
                <a:schemeClr val="tx1"/>
              </a:solidFill>
              <a:latin typeface="Arial"/>
            </a:rPr>
            <a:t>Place your Order</a:t>
          </a:r>
          <a:r>
            <a:rPr lang="en-IN" sz="1400" spc="-1" dirty="0" smtClean="0">
              <a:solidFill>
                <a:schemeClr val="tx1"/>
              </a:solidFill>
              <a:latin typeface="Arial"/>
            </a:rPr>
            <a:t> – Scrip details, Quantity, Type of order </a:t>
          </a:r>
          <a:r>
            <a:rPr lang="en-IN" sz="1400" spc="-1" dirty="0" err="1" smtClean="0">
              <a:solidFill>
                <a:schemeClr val="tx1"/>
              </a:solidFill>
              <a:latin typeface="Arial"/>
            </a:rPr>
            <a:t>etc</a:t>
          </a:r>
          <a:endParaRPr lang="en-IN" sz="1400" spc="-1" dirty="0" smtClean="0">
            <a:solidFill>
              <a:schemeClr val="tx1"/>
            </a:solidFill>
            <a:latin typeface="Arial"/>
          </a:endParaRPr>
        </a:p>
      </dgm:t>
    </dgm:pt>
    <dgm:pt modelId="{A4DB54BE-9AD3-4882-A446-60DB9F909990}" type="parTrans" cxnId="{33B87AA8-9002-41DC-B0FF-F6682C0519B4}">
      <dgm:prSet/>
      <dgm:spPr/>
      <dgm:t>
        <a:bodyPr/>
        <a:lstStyle/>
        <a:p>
          <a:endParaRPr lang="en-US" sz="1400"/>
        </a:p>
      </dgm:t>
    </dgm:pt>
    <dgm:pt modelId="{7733C4D2-AC8A-4E73-9972-69D54EF4B41F}" type="sibTrans" cxnId="{33B87AA8-9002-41DC-B0FF-F6682C0519B4}">
      <dgm:prSet custT="1"/>
      <dgm:spPr/>
      <dgm:t>
        <a:bodyPr/>
        <a:lstStyle/>
        <a:p>
          <a:endParaRPr lang="en-US" sz="1400"/>
        </a:p>
      </dgm:t>
    </dgm:pt>
    <dgm:pt modelId="{BEA22D71-FA74-410B-9B70-44F48228F477}">
      <dgm:prSet custT="1"/>
      <dgm:spPr>
        <a:solidFill>
          <a:schemeClr val="accent1">
            <a:lumMod val="40000"/>
            <a:lumOff val="60000"/>
          </a:schemeClr>
        </a:solidFill>
        <a:ln>
          <a:solidFill>
            <a:schemeClr val="tx1"/>
          </a:solidFill>
        </a:ln>
      </dgm:spPr>
      <dgm:t>
        <a:bodyPr/>
        <a:lstStyle/>
        <a:p>
          <a:r>
            <a:rPr lang="en-IN" sz="1400" spc="-1" dirty="0" smtClean="0">
              <a:solidFill>
                <a:schemeClr val="tx1"/>
              </a:solidFill>
              <a:latin typeface="Arial"/>
            </a:rPr>
            <a:t>Trading account will be updated on successful execution of the order.</a:t>
          </a:r>
          <a:endParaRPr lang="en-IN" sz="1400" dirty="0">
            <a:solidFill>
              <a:schemeClr val="tx1"/>
            </a:solidFill>
          </a:endParaRPr>
        </a:p>
      </dgm:t>
    </dgm:pt>
    <dgm:pt modelId="{C007DE78-15C0-4251-B5E7-89654F3A6748}" type="parTrans" cxnId="{FB9BC7A8-75CB-440A-B453-FF36849E6326}">
      <dgm:prSet/>
      <dgm:spPr/>
      <dgm:t>
        <a:bodyPr/>
        <a:lstStyle/>
        <a:p>
          <a:endParaRPr lang="en-US" sz="1400"/>
        </a:p>
      </dgm:t>
    </dgm:pt>
    <dgm:pt modelId="{03B77E8E-E7B8-4291-AEF3-1A1B84BFEFC1}" type="sibTrans" cxnId="{FB9BC7A8-75CB-440A-B453-FF36849E6326}">
      <dgm:prSet custT="1"/>
      <dgm:spPr/>
      <dgm:t>
        <a:bodyPr/>
        <a:lstStyle/>
        <a:p>
          <a:endParaRPr lang="en-US" sz="1400"/>
        </a:p>
      </dgm:t>
    </dgm:pt>
    <dgm:pt modelId="{FC239512-3B6D-4909-96F1-FBE6F0650B56}">
      <dgm:prSet custT="1"/>
      <dgm:spPr>
        <a:solidFill>
          <a:schemeClr val="accent1">
            <a:lumMod val="40000"/>
            <a:lumOff val="60000"/>
          </a:schemeClr>
        </a:solidFill>
        <a:ln>
          <a:solidFill>
            <a:schemeClr val="tx1"/>
          </a:solidFill>
        </a:ln>
      </dgm:spPr>
      <dgm:t>
        <a:bodyPr/>
        <a:lstStyle/>
        <a:p>
          <a:r>
            <a:rPr lang="en-IN" sz="1400" spc="-1" dirty="0" smtClean="0">
              <a:solidFill>
                <a:schemeClr val="tx1"/>
              </a:solidFill>
              <a:latin typeface="Arial"/>
            </a:rPr>
            <a:t>Trades are subject to payment of </a:t>
          </a:r>
          <a:r>
            <a:rPr lang="en-IN" sz="1400" b="1" u="sng" spc="-1" dirty="0" smtClean="0">
              <a:solidFill>
                <a:schemeClr val="tx1"/>
              </a:solidFill>
              <a:latin typeface="Arial"/>
            </a:rPr>
            <a:t>Margins</a:t>
          </a:r>
          <a:r>
            <a:rPr lang="en-IN" sz="1400" spc="-1" dirty="0" smtClean="0">
              <a:solidFill>
                <a:schemeClr val="tx1"/>
              </a:solidFill>
              <a:latin typeface="Arial"/>
            </a:rPr>
            <a:t> (Explained in later slides)</a:t>
          </a:r>
          <a:endParaRPr lang="en-IN" sz="1400" spc="-1" dirty="0">
            <a:solidFill>
              <a:schemeClr val="tx1"/>
            </a:solidFill>
            <a:latin typeface="Arial"/>
          </a:endParaRPr>
        </a:p>
      </dgm:t>
    </dgm:pt>
    <dgm:pt modelId="{638535C4-8BF2-4887-8385-0D961E8AE1E0}" type="parTrans" cxnId="{BB141B53-0312-4DD5-9D0E-56EB62209813}">
      <dgm:prSet/>
      <dgm:spPr/>
      <dgm:t>
        <a:bodyPr/>
        <a:lstStyle/>
        <a:p>
          <a:endParaRPr lang="en-US" sz="1400"/>
        </a:p>
      </dgm:t>
    </dgm:pt>
    <dgm:pt modelId="{BE2C5E13-A569-4704-8FC7-169F89C264A7}" type="sibTrans" cxnId="{BB141B53-0312-4DD5-9D0E-56EB62209813}">
      <dgm:prSet/>
      <dgm:spPr/>
      <dgm:t>
        <a:bodyPr/>
        <a:lstStyle/>
        <a:p>
          <a:endParaRPr lang="en-US" sz="1400"/>
        </a:p>
      </dgm:t>
    </dgm:pt>
    <dgm:pt modelId="{4741D3A1-C4D2-4C2B-9CB1-30F9E18AA64A}" type="pres">
      <dgm:prSet presAssocID="{011822B0-332A-4B0B-B069-8A9FE91A0AA1}" presName="linearFlow" presStyleCnt="0">
        <dgm:presLayoutVars>
          <dgm:resizeHandles val="exact"/>
        </dgm:presLayoutVars>
      </dgm:prSet>
      <dgm:spPr/>
      <dgm:t>
        <a:bodyPr/>
        <a:lstStyle/>
        <a:p>
          <a:endParaRPr lang="en-US"/>
        </a:p>
      </dgm:t>
    </dgm:pt>
    <dgm:pt modelId="{5A72366E-0573-4095-9B27-67CC3009D532}" type="pres">
      <dgm:prSet presAssocID="{BE710A39-6B1B-4784-8909-90DFF4EE32D0}" presName="node" presStyleLbl="node1" presStyleIdx="0" presStyleCnt="6" custScaleX="666347">
        <dgm:presLayoutVars>
          <dgm:bulletEnabled val="1"/>
        </dgm:presLayoutVars>
      </dgm:prSet>
      <dgm:spPr/>
      <dgm:t>
        <a:bodyPr/>
        <a:lstStyle/>
        <a:p>
          <a:endParaRPr lang="en-US"/>
        </a:p>
      </dgm:t>
    </dgm:pt>
    <dgm:pt modelId="{CC0AD81A-9566-4CEB-98C2-EA2F13D78101}" type="pres">
      <dgm:prSet presAssocID="{C7A52090-21C4-4382-B48B-8BB24005835E}" presName="sibTrans" presStyleLbl="sibTrans2D1" presStyleIdx="0" presStyleCnt="5"/>
      <dgm:spPr/>
      <dgm:t>
        <a:bodyPr/>
        <a:lstStyle/>
        <a:p>
          <a:endParaRPr lang="en-US"/>
        </a:p>
      </dgm:t>
    </dgm:pt>
    <dgm:pt modelId="{F95090CD-CB15-476E-A38C-5B45C86D9007}" type="pres">
      <dgm:prSet presAssocID="{C7A52090-21C4-4382-B48B-8BB24005835E}" presName="connectorText" presStyleLbl="sibTrans2D1" presStyleIdx="0" presStyleCnt="5"/>
      <dgm:spPr/>
      <dgm:t>
        <a:bodyPr/>
        <a:lstStyle/>
        <a:p>
          <a:endParaRPr lang="en-US"/>
        </a:p>
      </dgm:t>
    </dgm:pt>
    <dgm:pt modelId="{F27EAF8A-474B-47EA-9A5C-DB1769C7BB59}" type="pres">
      <dgm:prSet presAssocID="{9F8DF4EC-3738-438D-9667-21D66448E47A}" presName="node" presStyleLbl="node1" presStyleIdx="1" presStyleCnt="6" custScaleX="666347">
        <dgm:presLayoutVars>
          <dgm:bulletEnabled val="1"/>
        </dgm:presLayoutVars>
      </dgm:prSet>
      <dgm:spPr/>
      <dgm:t>
        <a:bodyPr/>
        <a:lstStyle/>
        <a:p>
          <a:endParaRPr lang="en-US"/>
        </a:p>
      </dgm:t>
    </dgm:pt>
    <dgm:pt modelId="{DC243833-EA93-4A0C-8E91-6517BCE41629}" type="pres">
      <dgm:prSet presAssocID="{85E795B6-4869-4357-8DF9-A6DBD706707D}" presName="sibTrans" presStyleLbl="sibTrans2D1" presStyleIdx="1" presStyleCnt="5"/>
      <dgm:spPr/>
      <dgm:t>
        <a:bodyPr/>
        <a:lstStyle/>
        <a:p>
          <a:endParaRPr lang="en-US"/>
        </a:p>
      </dgm:t>
    </dgm:pt>
    <dgm:pt modelId="{C03BF04C-F178-42D0-9335-81490934B3DC}" type="pres">
      <dgm:prSet presAssocID="{85E795B6-4869-4357-8DF9-A6DBD706707D}" presName="connectorText" presStyleLbl="sibTrans2D1" presStyleIdx="1" presStyleCnt="5"/>
      <dgm:spPr/>
      <dgm:t>
        <a:bodyPr/>
        <a:lstStyle/>
        <a:p>
          <a:endParaRPr lang="en-US"/>
        </a:p>
      </dgm:t>
    </dgm:pt>
    <dgm:pt modelId="{5F29EDCC-6928-436A-B745-63336AE73A2B}" type="pres">
      <dgm:prSet presAssocID="{57C63D0F-1C6A-477D-9A12-881A23AE8293}" presName="node" presStyleLbl="node1" presStyleIdx="2" presStyleCnt="6" custScaleX="666347">
        <dgm:presLayoutVars>
          <dgm:bulletEnabled val="1"/>
        </dgm:presLayoutVars>
      </dgm:prSet>
      <dgm:spPr/>
      <dgm:t>
        <a:bodyPr/>
        <a:lstStyle/>
        <a:p>
          <a:endParaRPr lang="en-US"/>
        </a:p>
      </dgm:t>
    </dgm:pt>
    <dgm:pt modelId="{359E9C02-ECCC-44DC-89DD-34D2AADBCF08}" type="pres">
      <dgm:prSet presAssocID="{D27FB1C4-D077-4527-923C-0269590E65DD}" presName="sibTrans" presStyleLbl="sibTrans2D1" presStyleIdx="2" presStyleCnt="5"/>
      <dgm:spPr/>
      <dgm:t>
        <a:bodyPr/>
        <a:lstStyle/>
        <a:p>
          <a:endParaRPr lang="en-US"/>
        </a:p>
      </dgm:t>
    </dgm:pt>
    <dgm:pt modelId="{7E0B0394-B2C0-4BEE-BA1B-37A7AC9C3F9E}" type="pres">
      <dgm:prSet presAssocID="{D27FB1C4-D077-4527-923C-0269590E65DD}" presName="connectorText" presStyleLbl="sibTrans2D1" presStyleIdx="2" presStyleCnt="5"/>
      <dgm:spPr/>
      <dgm:t>
        <a:bodyPr/>
        <a:lstStyle/>
        <a:p>
          <a:endParaRPr lang="en-US"/>
        </a:p>
      </dgm:t>
    </dgm:pt>
    <dgm:pt modelId="{3BD5BE65-8FAB-45C7-B496-F4A60218206F}" type="pres">
      <dgm:prSet presAssocID="{379D10E3-8A51-46B4-ACC1-29663C2BEC0C}" presName="node" presStyleLbl="node1" presStyleIdx="3" presStyleCnt="6" custScaleX="666347">
        <dgm:presLayoutVars>
          <dgm:bulletEnabled val="1"/>
        </dgm:presLayoutVars>
      </dgm:prSet>
      <dgm:spPr/>
      <dgm:t>
        <a:bodyPr/>
        <a:lstStyle/>
        <a:p>
          <a:endParaRPr lang="en-US"/>
        </a:p>
      </dgm:t>
    </dgm:pt>
    <dgm:pt modelId="{9219D803-0A28-4E4E-8795-D696FF6ABCF3}" type="pres">
      <dgm:prSet presAssocID="{7733C4D2-AC8A-4E73-9972-69D54EF4B41F}" presName="sibTrans" presStyleLbl="sibTrans2D1" presStyleIdx="3" presStyleCnt="5"/>
      <dgm:spPr/>
      <dgm:t>
        <a:bodyPr/>
        <a:lstStyle/>
        <a:p>
          <a:endParaRPr lang="en-US"/>
        </a:p>
      </dgm:t>
    </dgm:pt>
    <dgm:pt modelId="{CF78E8E9-F1B6-4871-8AC4-93329D31FB94}" type="pres">
      <dgm:prSet presAssocID="{7733C4D2-AC8A-4E73-9972-69D54EF4B41F}" presName="connectorText" presStyleLbl="sibTrans2D1" presStyleIdx="3" presStyleCnt="5"/>
      <dgm:spPr/>
      <dgm:t>
        <a:bodyPr/>
        <a:lstStyle/>
        <a:p>
          <a:endParaRPr lang="en-US"/>
        </a:p>
      </dgm:t>
    </dgm:pt>
    <dgm:pt modelId="{89774758-A189-4C94-8EAD-9A478FCC094A}" type="pres">
      <dgm:prSet presAssocID="{BEA22D71-FA74-410B-9B70-44F48228F477}" presName="node" presStyleLbl="node1" presStyleIdx="4" presStyleCnt="6" custScaleX="666347">
        <dgm:presLayoutVars>
          <dgm:bulletEnabled val="1"/>
        </dgm:presLayoutVars>
      </dgm:prSet>
      <dgm:spPr/>
      <dgm:t>
        <a:bodyPr/>
        <a:lstStyle/>
        <a:p>
          <a:endParaRPr lang="en-US"/>
        </a:p>
      </dgm:t>
    </dgm:pt>
    <dgm:pt modelId="{54B7B82C-EE1B-4A92-970A-60420EBDABC3}" type="pres">
      <dgm:prSet presAssocID="{03B77E8E-E7B8-4291-AEF3-1A1B84BFEFC1}" presName="sibTrans" presStyleLbl="sibTrans2D1" presStyleIdx="4" presStyleCnt="5"/>
      <dgm:spPr/>
      <dgm:t>
        <a:bodyPr/>
        <a:lstStyle/>
        <a:p>
          <a:endParaRPr lang="en-US"/>
        </a:p>
      </dgm:t>
    </dgm:pt>
    <dgm:pt modelId="{14790664-15BC-4E08-9A7A-DE9738D0F610}" type="pres">
      <dgm:prSet presAssocID="{03B77E8E-E7B8-4291-AEF3-1A1B84BFEFC1}" presName="connectorText" presStyleLbl="sibTrans2D1" presStyleIdx="4" presStyleCnt="5"/>
      <dgm:spPr/>
      <dgm:t>
        <a:bodyPr/>
        <a:lstStyle/>
        <a:p>
          <a:endParaRPr lang="en-US"/>
        </a:p>
      </dgm:t>
    </dgm:pt>
    <dgm:pt modelId="{2D6C08B6-CB2B-4D5D-9ADA-7C5EF1E60B21}" type="pres">
      <dgm:prSet presAssocID="{FC239512-3B6D-4909-96F1-FBE6F0650B56}" presName="node" presStyleLbl="node1" presStyleIdx="5" presStyleCnt="6" custScaleX="666347">
        <dgm:presLayoutVars>
          <dgm:bulletEnabled val="1"/>
        </dgm:presLayoutVars>
      </dgm:prSet>
      <dgm:spPr/>
      <dgm:t>
        <a:bodyPr/>
        <a:lstStyle/>
        <a:p>
          <a:endParaRPr lang="en-US"/>
        </a:p>
      </dgm:t>
    </dgm:pt>
  </dgm:ptLst>
  <dgm:cxnLst>
    <dgm:cxn modelId="{7ADA6128-64FD-433C-9091-A17C800B3096}" type="presOf" srcId="{03B77E8E-E7B8-4291-AEF3-1A1B84BFEFC1}" destId="{54B7B82C-EE1B-4A92-970A-60420EBDABC3}" srcOrd="0" destOrd="0" presId="urn:microsoft.com/office/officeart/2005/8/layout/process2"/>
    <dgm:cxn modelId="{40B73E22-0636-4A6B-88F3-F1FA7D1A9D80}" type="presOf" srcId="{03B77E8E-E7B8-4291-AEF3-1A1B84BFEFC1}" destId="{14790664-15BC-4E08-9A7A-DE9738D0F610}" srcOrd="1" destOrd="0" presId="urn:microsoft.com/office/officeart/2005/8/layout/process2"/>
    <dgm:cxn modelId="{E3518428-95B8-4603-AB15-8936284BF619}" type="presOf" srcId="{FC239512-3B6D-4909-96F1-FBE6F0650B56}" destId="{2D6C08B6-CB2B-4D5D-9ADA-7C5EF1E60B21}" srcOrd="0" destOrd="0" presId="urn:microsoft.com/office/officeart/2005/8/layout/process2"/>
    <dgm:cxn modelId="{A39D8E14-478D-431A-842B-BBA2FA5A3B22}" type="presOf" srcId="{7733C4D2-AC8A-4E73-9972-69D54EF4B41F}" destId="{CF78E8E9-F1B6-4871-8AC4-93329D31FB94}" srcOrd="1" destOrd="0" presId="urn:microsoft.com/office/officeart/2005/8/layout/process2"/>
    <dgm:cxn modelId="{C585E12A-089F-464F-8DD3-27F1C2CA690A}" type="presOf" srcId="{C7A52090-21C4-4382-B48B-8BB24005835E}" destId="{F95090CD-CB15-476E-A38C-5B45C86D9007}" srcOrd="1" destOrd="0" presId="urn:microsoft.com/office/officeart/2005/8/layout/process2"/>
    <dgm:cxn modelId="{4E77B70A-2CE6-4BD8-9E92-08491FB8E51A}" type="presOf" srcId="{C7A52090-21C4-4382-B48B-8BB24005835E}" destId="{CC0AD81A-9566-4CEB-98C2-EA2F13D78101}" srcOrd="0" destOrd="0" presId="urn:microsoft.com/office/officeart/2005/8/layout/process2"/>
    <dgm:cxn modelId="{8290A099-551C-47D8-BA20-BA8AA20AC525}" srcId="{011822B0-332A-4B0B-B069-8A9FE91A0AA1}" destId="{BE710A39-6B1B-4784-8909-90DFF4EE32D0}" srcOrd="0" destOrd="0" parTransId="{C82E9546-33F5-48E9-870E-7730B3A5A4B2}" sibTransId="{C7A52090-21C4-4382-B48B-8BB24005835E}"/>
    <dgm:cxn modelId="{451A2138-FD3C-4F40-B1A9-C61E32C73AA4}" type="presOf" srcId="{011822B0-332A-4B0B-B069-8A9FE91A0AA1}" destId="{4741D3A1-C4D2-4C2B-9CB1-30F9E18AA64A}" srcOrd="0" destOrd="0" presId="urn:microsoft.com/office/officeart/2005/8/layout/process2"/>
    <dgm:cxn modelId="{FB9BC7A8-75CB-440A-B453-FF36849E6326}" srcId="{011822B0-332A-4B0B-B069-8A9FE91A0AA1}" destId="{BEA22D71-FA74-410B-9B70-44F48228F477}" srcOrd="4" destOrd="0" parTransId="{C007DE78-15C0-4251-B5E7-89654F3A6748}" sibTransId="{03B77E8E-E7B8-4291-AEF3-1A1B84BFEFC1}"/>
    <dgm:cxn modelId="{95A19C94-F526-4D59-982B-A9FAFD52B4DC}" type="presOf" srcId="{7733C4D2-AC8A-4E73-9972-69D54EF4B41F}" destId="{9219D803-0A28-4E4E-8795-D696FF6ABCF3}" srcOrd="0" destOrd="0" presId="urn:microsoft.com/office/officeart/2005/8/layout/process2"/>
    <dgm:cxn modelId="{0B42F8FF-EB97-42BD-8B55-4C2E9242B25B}" srcId="{011822B0-332A-4B0B-B069-8A9FE91A0AA1}" destId="{9F8DF4EC-3738-438D-9667-21D66448E47A}" srcOrd="1" destOrd="0" parTransId="{F95A48DD-33D4-4DCA-A766-DDF15A9F4B4C}" sibTransId="{85E795B6-4869-4357-8DF9-A6DBD706707D}"/>
    <dgm:cxn modelId="{CFEF208E-A14D-4D60-B33A-BE089E7C77A9}" type="presOf" srcId="{D27FB1C4-D077-4527-923C-0269590E65DD}" destId="{359E9C02-ECCC-44DC-89DD-34D2AADBCF08}" srcOrd="0" destOrd="0" presId="urn:microsoft.com/office/officeart/2005/8/layout/process2"/>
    <dgm:cxn modelId="{70F80F56-9D17-441E-BE06-9827FADC5B57}" srcId="{011822B0-332A-4B0B-B069-8A9FE91A0AA1}" destId="{57C63D0F-1C6A-477D-9A12-881A23AE8293}" srcOrd="2" destOrd="0" parTransId="{6F6676B6-5DC5-45E6-B07F-59FC1B3B4493}" sibTransId="{D27FB1C4-D077-4527-923C-0269590E65DD}"/>
    <dgm:cxn modelId="{48F91476-F7B4-49A7-9B95-3D2F738C9D60}" type="presOf" srcId="{9F8DF4EC-3738-438D-9667-21D66448E47A}" destId="{F27EAF8A-474B-47EA-9A5C-DB1769C7BB59}" srcOrd="0" destOrd="0" presId="urn:microsoft.com/office/officeart/2005/8/layout/process2"/>
    <dgm:cxn modelId="{FA24D0ED-16EE-4949-9471-90AA7D908352}" type="presOf" srcId="{BE710A39-6B1B-4784-8909-90DFF4EE32D0}" destId="{5A72366E-0573-4095-9B27-67CC3009D532}" srcOrd="0" destOrd="0" presId="urn:microsoft.com/office/officeart/2005/8/layout/process2"/>
    <dgm:cxn modelId="{175B04F5-82CF-4A7E-98E0-2BD8C75E47F2}" type="presOf" srcId="{85E795B6-4869-4357-8DF9-A6DBD706707D}" destId="{DC243833-EA93-4A0C-8E91-6517BCE41629}" srcOrd="0" destOrd="0" presId="urn:microsoft.com/office/officeart/2005/8/layout/process2"/>
    <dgm:cxn modelId="{611B7C83-814D-4E3F-AFBF-8842A1BE361C}" type="presOf" srcId="{D27FB1C4-D077-4527-923C-0269590E65DD}" destId="{7E0B0394-B2C0-4BEE-BA1B-37A7AC9C3F9E}" srcOrd="1" destOrd="0" presId="urn:microsoft.com/office/officeart/2005/8/layout/process2"/>
    <dgm:cxn modelId="{BB141B53-0312-4DD5-9D0E-56EB62209813}" srcId="{011822B0-332A-4B0B-B069-8A9FE91A0AA1}" destId="{FC239512-3B6D-4909-96F1-FBE6F0650B56}" srcOrd="5" destOrd="0" parTransId="{638535C4-8BF2-4887-8385-0D961E8AE1E0}" sibTransId="{BE2C5E13-A569-4704-8FC7-169F89C264A7}"/>
    <dgm:cxn modelId="{1A1C7A72-A23B-41E2-B43B-7985B6802F5F}" type="presOf" srcId="{379D10E3-8A51-46B4-ACC1-29663C2BEC0C}" destId="{3BD5BE65-8FAB-45C7-B496-F4A60218206F}" srcOrd="0" destOrd="0" presId="urn:microsoft.com/office/officeart/2005/8/layout/process2"/>
    <dgm:cxn modelId="{B187C130-9F5A-4A16-8F34-E4BA34C1AD07}" type="presOf" srcId="{57C63D0F-1C6A-477D-9A12-881A23AE8293}" destId="{5F29EDCC-6928-436A-B745-63336AE73A2B}" srcOrd="0" destOrd="0" presId="urn:microsoft.com/office/officeart/2005/8/layout/process2"/>
    <dgm:cxn modelId="{2739E897-D11D-43C6-935D-700541ADD6D6}" type="presOf" srcId="{BEA22D71-FA74-410B-9B70-44F48228F477}" destId="{89774758-A189-4C94-8EAD-9A478FCC094A}" srcOrd="0" destOrd="0" presId="urn:microsoft.com/office/officeart/2005/8/layout/process2"/>
    <dgm:cxn modelId="{8C227838-93C9-4E1E-922F-0F14CB62763E}" type="presOf" srcId="{85E795B6-4869-4357-8DF9-A6DBD706707D}" destId="{C03BF04C-F178-42D0-9335-81490934B3DC}" srcOrd="1" destOrd="0" presId="urn:microsoft.com/office/officeart/2005/8/layout/process2"/>
    <dgm:cxn modelId="{33B87AA8-9002-41DC-B0FF-F6682C0519B4}" srcId="{011822B0-332A-4B0B-B069-8A9FE91A0AA1}" destId="{379D10E3-8A51-46B4-ACC1-29663C2BEC0C}" srcOrd="3" destOrd="0" parTransId="{A4DB54BE-9AD3-4882-A446-60DB9F909990}" sibTransId="{7733C4D2-AC8A-4E73-9972-69D54EF4B41F}"/>
    <dgm:cxn modelId="{A16104A6-200B-4325-9111-82F4082B18E2}" type="presParOf" srcId="{4741D3A1-C4D2-4C2B-9CB1-30F9E18AA64A}" destId="{5A72366E-0573-4095-9B27-67CC3009D532}" srcOrd="0" destOrd="0" presId="urn:microsoft.com/office/officeart/2005/8/layout/process2"/>
    <dgm:cxn modelId="{0F85CBA3-88B1-454F-A3D6-0C29AC063669}" type="presParOf" srcId="{4741D3A1-C4D2-4C2B-9CB1-30F9E18AA64A}" destId="{CC0AD81A-9566-4CEB-98C2-EA2F13D78101}" srcOrd="1" destOrd="0" presId="urn:microsoft.com/office/officeart/2005/8/layout/process2"/>
    <dgm:cxn modelId="{6D6559CF-FE00-4681-B7D0-CB7F9755989D}" type="presParOf" srcId="{CC0AD81A-9566-4CEB-98C2-EA2F13D78101}" destId="{F95090CD-CB15-476E-A38C-5B45C86D9007}" srcOrd="0" destOrd="0" presId="urn:microsoft.com/office/officeart/2005/8/layout/process2"/>
    <dgm:cxn modelId="{80E39BE6-525A-4C2A-9B60-A0770BD7E118}" type="presParOf" srcId="{4741D3A1-C4D2-4C2B-9CB1-30F9E18AA64A}" destId="{F27EAF8A-474B-47EA-9A5C-DB1769C7BB59}" srcOrd="2" destOrd="0" presId="urn:microsoft.com/office/officeart/2005/8/layout/process2"/>
    <dgm:cxn modelId="{4F7E1AF0-45A7-4170-A9A9-FE94F26BAC7C}" type="presParOf" srcId="{4741D3A1-C4D2-4C2B-9CB1-30F9E18AA64A}" destId="{DC243833-EA93-4A0C-8E91-6517BCE41629}" srcOrd="3" destOrd="0" presId="urn:microsoft.com/office/officeart/2005/8/layout/process2"/>
    <dgm:cxn modelId="{46EE62FE-687F-4617-9D91-9345DBA9674B}" type="presParOf" srcId="{DC243833-EA93-4A0C-8E91-6517BCE41629}" destId="{C03BF04C-F178-42D0-9335-81490934B3DC}" srcOrd="0" destOrd="0" presId="urn:microsoft.com/office/officeart/2005/8/layout/process2"/>
    <dgm:cxn modelId="{D4F29C3A-E9D0-4C88-B8BF-C883F404529F}" type="presParOf" srcId="{4741D3A1-C4D2-4C2B-9CB1-30F9E18AA64A}" destId="{5F29EDCC-6928-436A-B745-63336AE73A2B}" srcOrd="4" destOrd="0" presId="urn:microsoft.com/office/officeart/2005/8/layout/process2"/>
    <dgm:cxn modelId="{63EE090C-4C0D-4984-93DD-B47A69B9A065}" type="presParOf" srcId="{4741D3A1-C4D2-4C2B-9CB1-30F9E18AA64A}" destId="{359E9C02-ECCC-44DC-89DD-34D2AADBCF08}" srcOrd="5" destOrd="0" presId="urn:microsoft.com/office/officeart/2005/8/layout/process2"/>
    <dgm:cxn modelId="{239073F7-D395-4EF3-9D0B-0B20A078A3C5}" type="presParOf" srcId="{359E9C02-ECCC-44DC-89DD-34D2AADBCF08}" destId="{7E0B0394-B2C0-4BEE-BA1B-37A7AC9C3F9E}" srcOrd="0" destOrd="0" presId="urn:microsoft.com/office/officeart/2005/8/layout/process2"/>
    <dgm:cxn modelId="{531E2BCF-4645-4960-9FA9-2404743EBA5F}" type="presParOf" srcId="{4741D3A1-C4D2-4C2B-9CB1-30F9E18AA64A}" destId="{3BD5BE65-8FAB-45C7-B496-F4A60218206F}" srcOrd="6" destOrd="0" presId="urn:microsoft.com/office/officeart/2005/8/layout/process2"/>
    <dgm:cxn modelId="{0D1DB58E-3025-4376-B513-B1FE35D3F897}" type="presParOf" srcId="{4741D3A1-C4D2-4C2B-9CB1-30F9E18AA64A}" destId="{9219D803-0A28-4E4E-8795-D696FF6ABCF3}" srcOrd="7" destOrd="0" presId="urn:microsoft.com/office/officeart/2005/8/layout/process2"/>
    <dgm:cxn modelId="{967E4F12-F3BF-4CA8-B8E2-1D8FABB2AC0F}" type="presParOf" srcId="{9219D803-0A28-4E4E-8795-D696FF6ABCF3}" destId="{CF78E8E9-F1B6-4871-8AC4-93329D31FB94}" srcOrd="0" destOrd="0" presId="urn:microsoft.com/office/officeart/2005/8/layout/process2"/>
    <dgm:cxn modelId="{94CF48EF-4969-4295-A0F9-2532D1F81473}" type="presParOf" srcId="{4741D3A1-C4D2-4C2B-9CB1-30F9E18AA64A}" destId="{89774758-A189-4C94-8EAD-9A478FCC094A}" srcOrd="8" destOrd="0" presId="urn:microsoft.com/office/officeart/2005/8/layout/process2"/>
    <dgm:cxn modelId="{0A81207A-5537-430D-9C2B-74E2214A4975}" type="presParOf" srcId="{4741D3A1-C4D2-4C2B-9CB1-30F9E18AA64A}" destId="{54B7B82C-EE1B-4A92-970A-60420EBDABC3}" srcOrd="9" destOrd="0" presId="urn:microsoft.com/office/officeart/2005/8/layout/process2"/>
    <dgm:cxn modelId="{3B00BF0A-E7A2-408D-B0ED-DB9A54746BA3}" type="presParOf" srcId="{54B7B82C-EE1B-4A92-970A-60420EBDABC3}" destId="{14790664-15BC-4E08-9A7A-DE9738D0F610}" srcOrd="0" destOrd="0" presId="urn:microsoft.com/office/officeart/2005/8/layout/process2"/>
    <dgm:cxn modelId="{7739CD2B-1D49-4380-A78B-676518B8483F}" type="presParOf" srcId="{4741D3A1-C4D2-4C2B-9CB1-30F9E18AA64A}" destId="{2D6C08B6-CB2B-4D5D-9ADA-7C5EF1E60B21}"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F4EF7D-F2FD-4525-BBC5-A6BC9A971969}" type="doc">
      <dgm:prSet loTypeId="urn:microsoft.com/office/officeart/2005/8/layout/chevron1" loCatId="process" qsTypeId="urn:microsoft.com/office/officeart/2005/8/quickstyle/simple1" qsCatId="simple" csTypeId="urn:microsoft.com/office/officeart/2005/8/colors/accent1_2" csCatId="accent1" phldr="1"/>
      <dgm:spPr/>
    </dgm:pt>
    <dgm:pt modelId="{80EF5EB4-207B-477E-AED0-107FA8FAE47B}">
      <dgm:prSet phldrT="[Text]" custT="1"/>
      <dgm:spPr>
        <a:solidFill>
          <a:schemeClr val="accent4">
            <a:lumMod val="75000"/>
          </a:schemeClr>
        </a:solidFill>
        <a:ln>
          <a:solidFill>
            <a:schemeClr val="tx1"/>
          </a:solidFill>
        </a:ln>
      </dgm:spPr>
      <dgm:t>
        <a:bodyPr/>
        <a:lstStyle/>
        <a:p>
          <a:r>
            <a:rPr lang="en-US" sz="1400" spc="-1" dirty="0" smtClean="0">
              <a:latin typeface="Arial"/>
            </a:rPr>
            <a:t>Select “Email based trading” in the Account Opening Form.</a:t>
          </a:r>
          <a:endParaRPr lang="en-US" sz="1400" dirty="0"/>
        </a:p>
      </dgm:t>
    </dgm:pt>
    <dgm:pt modelId="{532AA1EC-1454-4CE5-BB8D-258983959A8D}" type="parTrans" cxnId="{057FF123-4204-4928-A5C6-23DB514698DF}">
      <dgm:prSet/>
      <dgm:spPr/>
      <dgm:t>
        <a:bodyPr/>
        <a:lstStyle/>
        <a:p>
          <a:endParaRPr lang="en-US"/>
        </a:p>
      </dgm:t>
    </dgm:pt>
    <dgm:pt modelId="{D51D8D76-C005-42DA-9785-BD78B29ECAA7}" type="sibTrans" cxnId="{057FF123-4204-4928-A5C6-23DB514698DF}">
      <dgm:prSet/>
      <dgm:spPr/>
      <dgm:t>
        <a:bodyPr/>
        <a:lstStyle/>
        <a:p>
          <a:endParaRPr lang="en-US"/>
        </a:p>
      </dgm:t>
    </dgm:pt>
    <dgm:pt modelId="{26678EF9-6ABD-4CEB-BFD6-0E406E9712F3}">
      <dgm:prSet phldrT="[Text]" custT="1"/>
      <dgm:spPr>
        <a:solidFill>
          <a:schemeClr val="accent4">
            <a:lumMod val="75000"/>
          </a:schemeClr>
        </a:solidFill>
        <a:ln>
          <a:solidFill>
            <a:schemeClr val="tx1"/>
          </a:solidFill>
        </a:ln>
      </dgm:spPr>
      <dgm:t>
        <a:bodyPr/>
        <a:lstStyle/>
        <a:p>
          <a:r>
            <a:rPr lang="en-US" sz="1400" spc="-1" dirty="0" smtClean="0">
              <a:latin typeface="Arial"/>
            </a:rPr>
            <a:t>Send Email with details of trade – name of scrip, Price, Order Type, Quantity, etc.</a:t>
          </a:r>
          <a:endParaRPr lang="en-US" sz="1400" dirty="0"/>
        </a:p>
      </dgm:t>
    </dgm:pt>
    <dgm:pt modelId="{45FD9816-F1E9-460C-9E52-324EF70F330B}" type="parTrans" cxnId="{7C81F259-22EA-4B7E-A14F-F6E6AF652699}">
      <dgm:prSet/>
      <dgm:spPr/>
      <dgm:t>
        <a:bodyPr/>
        <a:lstStyle/>
        <a:p>
          <a:endParaRPr lang="en-US"/>
        </a:p>
      </dgm:t>
    </dgm:pt>
    <dgm:pt modelId="{897B2D8C-999A-4410-A0E5-9787ADF67FD6}" type="sibTrans" cxnId="{7C81F259-22EA-4B7E-A14F-F6E6AF652699}">
      <dgm:prSet/>
      <dgm:spPr/>
      <dgm:t>
        <a:bodyPr/>
        <a:lstStyle/>
        <a:p>
          <a:endParaRPr lang="en-US"/>
        </a:p>
      </dgm:t>
    </dgm:pt>
    <dgm:pt modelId="{02A927C6-3FBD-4F39-AC98-478421D9EC59}">
      <dgm:prSet phldrT="[Text]" custT="1"/>
      <dgm:spPr>
        <a:solidFill>
          <a:schemeClr val="accent4">
            <a:lumMod val="75000"/>
          </a:schemeClr>
        </a:solidFill>
        <a:ln>
          <a:solidFill>
            <a:schemeClr val="tx1"/>
          </a:solidFill>
        </a:ln>
      </dgm:spPr>
      <dgm:t>
        <a:bodyPr/>
        <a:lstStyle/>
        <a:p>
          <a:r>
            <a:rPr lang="en-US" sz="1400" b="0" spc="-1" dirty="0" smtClean="0">
              <a:latin typeface="Arial"/>
            </a:rPr>
            <a:t>Email must be sent from the same email ID as provided in the KYC form</a:t>
          </a:r>
          <a:endParaRPr lang="en-US" sz="1400" dirty="0"/>
        </a:p>
      </dgm:t>
    </dgm:pt>
    <dgm:pt modelId="{19B227F7-ED01-42C0-AA93-CB2FF755BFD5}" type="parTrans" cxnId="{66331793-330D-415D-8840-B406F9EA09EF}">
      <dgm:prSet/>
      <dgm:spPr/>
      <dgm:t>
        <a:bodyPr/>
        <a:lstStyle/>
        <a:p>
          <a:endParaRPr lang="en-US"/>
        </a:p>
      </dgm:t>
    </dgm:pt>
    <dgm:pt modelId="{66912C85-2AA0-405A-87B5-87432DCF12C2}" type="sibTrans" cxnId="{66331793-330D-415D-8840-B406F9EA09EF}">
      <dgm:prSet/>
      <dgm:spPr/>
      <dgm:t>
        <a:bodyPr/>
        <a:lstStyle/>
        <a:p>
          <a:endParaRPr lang="en-US"/>
        </a:p>
      </dgm:t>
    </dgm:pt>
    <dgm:pt modelId="{A2E006AB-6212-4B0C-B301-CCF923BD7C9D}">
      <dgm:prSet custT="1"/>
      <dgm:spPr>
        <a:solidFill>
          <a:schemeClr val="accent4">
            <a:lumMod val="75000"/>
          </a:schemeClr>
        </a:solidFill>
        <a:ln>
          <a:solidFill>
            <a:schemeClr val="tx1"/>
          </a:solidFill>
        </a:ln>
      </dgm:spPr>
      <dgm:t>
        <a:bodyPr/>
        <a:lstStyle/>
        <a:p>
          <a:r>
            <a:rPr lang="en-IN" sz="1400" spc="-1" dirty="0" smtClean="0">
              <a:latin typeface="Arial"/>
            </a:rPr>
            <a:t>Trades are subject to payment of </a:t>
          </a:r>
          <a:r>
            <a:rPr lang="en-IN" sz="1400" b="1" u="sng" spc="-1" dirty="0" smtClean="0">
              <a:latin typeface="Arial"/>
            </a:rPr>
            <a:t>Margins</a:t>
          </a:r>
          <a:r>
            <a:rPr lang="en-IN" sz="1400" spc="-1" dirty="0" smtClean="0">
              <a:latin typeface="Arial"/>
            </a:rPr>
            <a:t> (Explained in later slides)</a:t>
          </a:r>
          <a:endParaRPr lang="en-IN" sz="1400" spc="-1" dirty="0">
            <a:latin typeface="Arial"/>
          </a:endParaRPr>
        </a:p>
      </dgm:t>
    </dgm:pt>
    <dgm:pt modelId="{0FCE3BA6-6525-4398-9FBA-9B361B1EC0E6}" type="parTrans" cxnId="{2CF26906-CF90-4A1C-92E4-983FDA5E2A74}">
      <dgm:prSet/>
      <dgm:spPr/>
      <dgm:t>
        <a:bodyPr/>
        <a:lstStyle/>
        <a:p>
          <a:endParaRPr lang="en-US"/>
        </a:p>
      </dgm:t>
    </dgm:pt>
    <dgm:pt modelId="{1572A1C7-87C9-462A-A78E-8AEB37639311}" type="sibTrans" cxnId="{2CF26906-CF90-4A1C-92E4-983FDA5E2A74}">
      <dgm:prSet/>
      <dgm:spPr/>
      <dgm:t>
        <a:bodyPr/>
        <a:lstStyle/>
        <a:p>
          <a:endParaRPr lang="en-US"/>
        </a:p>
      </dgm:t>
    </dgm:pt>
    <dgm:pt modelId="{396FD278-DD2A-46D2-A5EF-F3F9792114CC}" type="pres">
      <dgm:prSet presAssocID="{F2F4EF7D-F2FD-4525-BBC5-A6BC9A971969}" presName="Name0" presStyleCnt="0">
        <dgm:presLayoutVars>
          <dgm:dir/>
          <dgm:animLvl val="lvl"/>
          <dgm:resizeHandles val="exact"/>
        </dgm:presLayoutVars>
      </dgm:prSet>
      <dgm:spPr/>
    </dgm:pt>
    <dgm:pt modelId="{B0552B7D-FB2E-4079-B640-278788373ABB}" type="pres">
      <dgm:prSet presAssocID="{80EF5EB4-207B-477E-AED0-107FA8FAE47B}" presName="parTxOnly" presStyleLbl="node1" presStyleIdx="0" presStyleCnt="4" custScaleY="114637">
        <dgm:presLayoutVars>
          <dgm:chMax val="0"/>
          <dgm:chPref val="0"/>
          <dgm:bulletEnabled val="1"/>
        </dgm:presLayoutVars>
      </dgm:prSet>
      <dgm:spPr/>
      <dgm:t>
        <a:bodyPr/>
        <a:lstStyle/>
        <a:p>
          <a:endParaRPr lang="en-US"/>
        </a:p>
      </dgm:t>
    </dgm:pt>
    <dgm:pt modelId="{FDEA68CB-7B8D-40B3-A44C-39A856E628BB}" type="pres">
      <dgm:prSet presAssocID="{D51D8D76-C005-42DA-9785-BD78B29ECAA7}" presName="parTxOnlySpace" presStyleCnt="0"/>
      <dgm:spPr/>
    </dgm:pt>
    <dgm:pt modelId="{8CF9903E-B470-439A-97A3-CD4100F1FE27}" type="pres">
      <dgm:prSet presAssocID="{26678EF9-6ABD-4CEB-BFD6-0E406E9712F3}" presName="parTxOnly" presStyleLbl="node1" presStyleIdx="1" presStyleCnt="4" custScaleY="114637">
        <dgm:presLayoutVars>
          <dgm:chMax val="0"/>
          <dgm:chPref val="0"/>
          <dgm:bulletEnabled val="1"/>
        </dgm:presLayoutVars>
      </dgm:prSet>
      <dgm:spPr/>
      <dgm:t>
        <a:bodyPr/>
        <a:lstStyle/>
        <a:p>
          <a:endParaRPr lang="en-US"/>
        </a:p>
      </dgm:t>
    </dgm:pt>
    <dgm:pt modelId="{587C264C-998E-4B80-B177-8ABBB459B922}" type="pres">
      <dgm:prSet presAssocID="{897B2D8C-999A-4410-A0E5-9787ADF67FD6}" presName="parTxOnlySpace" presStyleCnt="0"/>
      <dgm:spPr/>
    </dgm:pt>
    <dgm:pt modelId="{167D2660-D08D-4FBF-88BA-E98DCCB6C2D5}" type="pres">
      <dgm:prSet presAssocID="{02A927C6-3FBD-4F39-AC98-478421D9EC59}" presName="parTxOnly" presStyleLbl="node1" presStyleIdx="2" presStyleCnt="4" custScaleY="114637">
        <dgm:presLayoutVars>
          <dgm:chMax val="0"/>
          <dgm:chPref val="0"/>
          <dgm:bulletEnabled val="1"/>
        </dgm:presLayoutVars>
      </dgm:prSet>
      <dgm:spPr/>
      <dgm:t>
        <a:bodyPr/>
        <a:lstStyle/>
        <a:p>
          <a:endParaRPr lang="en-US"/>
        </a:p>
      </dgm:t>
    </dgm:pt>
    <dgm:pt modelId="{CF694F6A-B43C-4BE9-AD6F-54509D05170E}" type="pres">
      <dgm:prSet presAssocID="{66912C85-2AA0-405A-87B5-87432DCF12C2}" presName="parTxOnlySpace" presStyleCnt="0"/>
      <dgm:spPr/>
    </dgm:pt>
    <dgm:pt modelId="{D49A487E-ED80-45C8-9B7C-A376DEE5BA8F}" type="pres">
      <dgm:prSet presAssocID="{A2E006AB-6212-4B0C-B301-CCF923BD7C9D}" presName="parTxOnly" presStyleLbl="node1" presStyleIdx="3" presStyleCnt="4" custScaleY="114637">
        <dgm:presLayoutVars>
          <dgm:chMax val="0"/>
          <dgm:chPref val="0"/>
          <dgm:bulletEnabled val="1"/>
        </dgm:presLayoutVars>
      </dgm:prSet>
      <dgm:spPr/>
      <dgm:t>
        <a:bodyPr/>
        <a:lstStyle/>
        <a:p>
          <a:endParaRPr lang="en-US"/>
        </a:p>
      </dgm:t>
    </dgm:pt>
  </dgm:ptLst>
  <dgm:cxnLst>
    <dgm:cxn modelId="{46B3B34B-174A-4F7A-BD2F-0DC149960A7B}" type="presOf" srcId="{A2E006AB-6212-4B0C-B301-CCF923BD7C9D}" destId="{D49A487E-ED80-45C8-9B7C-A376DEE5BA8F}" srcOrd="0" destOrd="0" presId="urn:microsoft.com/office/officeart/2005/8/layout/chevron1"/>
    <dgm:cxn modelId="{66331793-330D-415D-8840-B406F9EA09EF}" srcId="{F2F4EF7D-F2FD-4525-BBC5-A6BC9A971969}" destId="{02A927C6-3FBD-4F39-AC98-478421D9EC59}" srcOrd="2" destOrd="0" parTransId="{19B227F7-ED01-42C0-AA93-CB2FF755BFD5}" sibTransId="{66912C85-2AA0-405A-87B5-87432DCF12C2}"/>
    <dgm:cxn modelId="{057FF123-4204-4928-A5C6-23DB514698DF}" srcId="{F2F4EF7D-F2FD-4525-BBC5-A6BC9A971969}" destId="{80EF5EB4-207B-477E-AED0-107FA8FAE47B}" srcOrd="0" destOrd="0" parTransId="{532AA1EC-1454-4CE5-BB8D-258983959A8D}" sibTransId="{D51D8D76-C005-42DA-9785-BD78B29ECAA7}"/>
    <dgm:cxn modelId="{A4DDF2A2-0338-44DA-BF3D-9AC774D8D6B5}" type="presOf" srcId="{02A927C6-3FBD-4F39-AC98-478421D9EC59}" destId="{167D2660-D08D-4FBF-88BA-E98DCCB6C2D5}" srcOrd="0" destOrd="0" presId="urn:microsoft.com/office/officeart/2005/8/layout/chevron1"/>
    <dgm:cxn modelId="{2CF26906-CF90-4A1C-92E4-983FDA5E2A74}" srcId="{F2F4EF7D-F2FD-4525-BBC5-A6BC9A971969}" destId="{A2E006AB-6212-4B0C-B301-CCF923BD7C9D}" srcOrd="3" destOrd="0" parTransId="{0FCE3BA6-6525-4398-9FBA-9B361B1EC0E6}" sibTransId="{1572A1C7-87C9-462A-A78E-8AEB37639311}"/>
    <dgm:cxn modelId="{59ADD1A5-01E5-465C-A0A9-644514D120B3}" type="presOf" srcId="{80EF5EB4-207B-477E-AED0-107FA8FAE47B}" destId="{B0552B7D-FB2E-4079-B640-278788373ABB}" srcOrd="0" destOrd="0" presId="urn:microsoft.com/office/officeart/2005/8/layout/chevron1"/>
    <dgm:cxn modelId="{7C81F259-22EA-4B7E-A14F-F6E6AF652699}" srcId="{F2F4EF7D-F2FD-4525-BBC5-A6BC9A971969}" destId="{26678EF9-6ABD-4CEB-BFD6-0E406E9712F3}" srcOrd="1" destOrd="0" parTransId="{45FD9816-F1E9-460C-9E52-324EF70F330B}" sibTransId="{897B2D8C-999A-4410-A0E5-9787ADF67FD6}"/>
    <dgm:cxn modelId="{2D30F8BB-E8D9-4C49-974D-9DB9691B0236}" type="presOf" srcId="{26678EF9-6ABD-4CEB-BFD6-0E406E9712F3}" destId="{8CF9903E-B470-439A-97A3-CD4100F1FE27}" srcOrd="0" destOrd="0" presId="urn:microsoft.com/office/officeart/2005/8/layout/chevron1"/>
    <dgm:cxn modelId="{0CC62EA7-27DD-4FB4-9A4B-36CED9BB7067}" type="presOf" srcId="{F2F4EF7D-F2FD-4525-BBC5-A6BC9A971969}" destId="{396FD278-DD2A-46D2-A5EF-F3F9792114CC}" srcOrd="0" destOrd="0" presId="urn:microsoft.com/office/officeart/2005/8/layout/chevron1"/>
    <dgm:cxn modelId="{855A444C-D1E0-4663-B900-39223D160433}" type="presParOf" srcId="{396FD278-DD2A-46D2-A5EF-F3F9792114CC}" destId="{B0552B7D-FB2E-4079-B640-278788373ABB}" srcOrd="0" destOrd="0" presId="urn:microsoft.com/office/officeart/2005/8/layout/chevron1"/>
    <dgm:cxn modelId="{04AF8E1C-AA3C-4E96-95FC-0548649A0D1F}" type="presParOf" srcId="{396FD278-DD2A-46D2-A5EF-F3F9792114CC}" destId="{FDEA68CB-7B8D-40B3-A44C-39A856E628BB}" srcOrd="1" destOrd="0" presId="urn:microsoft.com/office/officeart/2005/8/layout/chevron1"/>
    <dgm:cxn modelId="{0D3F7E9E-F491-457F-9BA1-DA1B5F8C9736}" type="presParOf" srcId="{396FD278-DD2A-46D2-A5EF-F3F9792114CC}" destId="{8CF9903E-B470-439A-97A3-CD4100F1FE27}" srcOrd="2" destOrd="0" presId="urn:microsoft.com/office/officeart/2005/8/layout/chevron1"/>
    <dgm:cxn modelId="{826F18D8-57BA-495F-A9E0-DC29745E9F39}" type="presParOf" srcId="{396FD278-DD2A-46D2-A5EF-F3F9792114CC}" destId="{587C264C-998E-4B80-B177-8ABBB459B922}" srcOrd="3" destOrd="0" presId="urn:microsoft.com/office/officeart/2005/8/layout/chevron1"/>
    <dgm:cxn modelId="{649ECB42-9D8F-48F7-9D9B-9E202D2B59FC}" type="presParOf" srcId="{396FD278-DD2A-46D2-A5EF-F3F9792114CC}" destId="{167D2660-D08D-4FBF-88BA-E98DCCB6C2D5}" srcOrd="4" destOrd="0" presId="urn:microsoft.com/office/officeart/2005/8/layout/chevron1"/>
    <dgm:cxn modelId="{872FC9AF-FC78-4A69-A1C0-0CE2BCD24F91}" type="presParOf" srcId="{396FD278-DD2A-46D2-A5EF-F3F9792114CC}" destId="{CF694F6A-B43C-4BE9-AD6F-54509D05170E}" srcOrd="5" destOrd="0" presId="urn:microsoft.com/office/officeart/2005/8/layout/chevron1"/>
    <dgm:cxn modelId="{FA83FA5E-10D5-477D-95EA-04260974A03F}" type="presParOf" srcId="{396FD278-DD2A-46D2-A5EF-F3F9792114CC}" destId="{D49A487E-ED80-45C8-9B7C-A376DEE5BA8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822B0-332A-4B0B-B069-8A9FE91A0AA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E710A39-6B1B-4784-8909-90DFF4EE32D0}">
      <dgm:prSet phldrT="[Text]" custT="1"/>
      <dgm:spPr>
        <a:solidFill>
          <a:schemeClr val="accent2">
            <a:lumMod val="60000"/>
            <a:lumOff val="40000"/>
          </a:schemeClr>
        </a:solidFill>
        <a:ln>
          <a:solidFill>
            <a:schemeClr val="tx1"/>
          </a:solidFill>
        </a:ln>
      </dgm:spPr>
      <dgm:t>
        <a:bodyPr/>
        <a:lstStyle/>
        <a:p>
          <a:r>
            <a:rPr lang="en-US" sz="1600" spc="-1" dirty="0" smtClean="0">
              <a:solidFill>
                <a:schemeClr val="tx1"/>
              </a:solidFill>
              <a:latin typeface="Arial"/>
            </a:rPr>
            <a:t>Link your Trading, </a:t>
          </a:r>
          <a:r>
            <a:rPr lang="en-US" sz="1600" spc="-1" dirty="0" err="1" smtClean="0">
              <a:solidFill>
                <a:schemeClr val="tx1"/>
              </a:solidFill>
              <a:latin typeface="Arial"/>
            </a:rPr>
            <a:t>Demat</a:t>
          </a:r>
          <a:r>
            <a:rPr lang="en-US" sz="1600" spc="-1" dirty="0" smtClean="0">
              <a:solidFill>
                <a:schemeClr val="tx1"/>
              </a:solidFill>
              <a:latin typeface="Arial"/>
            </a:rPr>
            <a:t> and Bank Account.</a:t>
          </a:r>
        </a:p>
      </dgm:t>
    </dgm:pt>
    <dgm:pt modelId="{C82E9546-33F5-48E9-870E-7730B3A5A4B2}" type="parTrans" cxnId="{8290A099-551C-47D8-BA20-BA8AA20AC525}">
      <dgm:prSet/>
      <dgm:spPr/>
      <dgm:t>
        <a:bodyPr/>
        <a:lstStyle/>
        <a:p>
          <a:endParaRPr lang="en-US" sz="1600"/>
        </a:p>
      </dgm:t>
    </dgm:pt>
    <dgm:pt modelId="{C7A52090-21C4-4382-B48B-8BB24005835E}" type="sibTrans" cxnId="{8290A099-551C-47D8-BA20-BA8AA20AC525}">
      <dgm:prSet custT="1"/>
      <dgm:spPr/>
      <dgm:t>
        <a:bodyPr/>
        <a:lstStyle/>
        <a:p>
          <a:endParaRPr lang="en-US" sz="1600"/>
        </a:p>
      </dgm:t>
    </dgm:pt>
    <dgm:pt modelId="{9F8DF4EC-3738-438D-9667-21D66448E47A}">
      <dgm:prSet phldrT="[Text]" custT="1"/>
      <dgm:spPr>
        <a:solidFill>
          <a:schemeClr val="accent2">
            <a:lumMod val="60000"/>
            <a:lumOff val="40000"/>
          </a:schemeClr>
        </a:solidFill>
        <a:ln>
          <a:solidFill>
            <a:schemeClr val="tx1"/>
          </a:solidFill>
        </a:ln>
      </dgm:spPr>
      <dgm:t>
        <a:bodyPr/>
        <a:lstStyle/>
        <a:p>
          <a:r>
            <a:rPr lang="en-US" sz="1600" spc="-1" dirty="0" smtClean="0">
              <a:solidFill>
                <a:schemeClr val="tx1"/>
              </a:solidFill>
              <a:latin typeface="Arial"/>
            </a:rPr>
            <a:t>Sign the IBT (Internet based trading) agreement after checking the costs involved and the facilities provided.</a:t>
          </a:r>
        </a:p>
      </dgm:t>
    </dgm:pt>
    <dgm:pt modelId="{F95A48DD-33D4-4DCA-A766-DDF15A9F4B4C}" type="parTrans" cxnId="{0B42F8FF-EB97-42BD-8B55-4C2E9242B25B}">
      <dgm:prSet/>
      <dgm:spPr/>
      <dgm:t>
        <a:bodyPr/>
        <a:lstStyle/>
        <a:p>
          <a:endParaRPr lang="en-US" sz="1600"/>
        </a:p>
      </dgm:t>
    </dgm:pt>
    <dgm:pt modelId="{85E795B6-4869-4357-8DF9-A6DBD706707D}" type="sibTrans" cxnId="{0B42F8FF-EB97-42BD-8B55-4C2E9242B25B}">
      <dgm:prSet custT="1"/>
      <dgm:spPr/>
      <dgm:t>
        <a:bodyPr/>
        <a:lstStyle/>
        <a:p>
          <a:endParaRPr lang="en-US" sz="1600"/>
        </a:p>
      </dgm:t>
    </dgm:pt>
    <dgm:pt modelId="{57C63D0F-1C6A-477D-9A12-881A23AE8293}">
      <dgm:prSet phldrT="[Text]" custT="1"/>
      <dgm:spPr>
        <a:solidFill>
          <a:schemeClr val="accent2">
            <a:lumMod val="60000"/>
            <a:lumOff val="40000"/>
          </a:schemeClr>
        </a:solidFill>
        <a:ln>
          <a:solidFill>
            <a:schemeClr val="tx1"/>
          </a:solidFill>
        </a:ln>
      </dgm:spPr>
      <dgm:t>
        <a:bodyPr/>
        <a:lstStyle/>
        <a:p>
          <a:r>
            <a:rPr lang="en-US" sz="1600" b="0" spc="-1" dirty="0" smtClean="0">
              <a:solidFill>
                <a:schemeClr val="tx1"/>
              </a:solidFill>
              <a:latin typeface="Arial"/>
            </a:rPr>
            <a:t>Visit website of the Stockbroker / Install the Online Trading app.</a:t>
          </a:r>
        </a:p>
      </dgm:t>
    </dgm:pt>
    <dgm:pt modelId="{6F6676B6-5DC5-45E6-B07F-59FC1B3B4493}" type="parTrans" cxnId="{70F80F56-9D17-441E-BE06-9827FADC5B57}">
      <dgm:prSet/>
      <dgm:spPr/>
      <dgm:t>
        <a:bodyPr/>
        <a:lstStyle/>
        <a:p>
          <a:endParaRPr lang="en-US" sz="1600"/>
        </a:p>
      </dgm:t>
    </dgm:pt>
    <dgm:pt modelId="{D27FB1C4-D077-4527-923C-0269590E65DD}" type="sibTrans" cxnId="{70F80F56-9D17-441E-BE06-9827FADC5B57}">
      <dgm:prSet custT="1"/>
      <dgm:spPr/>
      <dgm:t>
        <a:bodyPr/>
        <a:lstStyle/>
        <a:p>
          <a:endParaRPr lang="en-US" sz="1600">
            <a:solidFill>
              <a:schemeClr val="tx1"/>
            </a:solidFill>
          </a:endParaRPr>
        </a:p>
      </dgm:t>
    </dgm:pt>
    <dgm:pt modelId="{FC239512-3B6D-4909-96F1-FBE6F0650B56}">
      <dgm:prSet custT="1"/>
      <dgm:spPr>
        <a:solidFill>
          <a:schemeClr val="accent2">
            <a:lumMod val="60000"/>
            <a:lumOff val="40000"/>
          </a:schemeClr>
        </a:solidFill>
        <a:ln>
          <a:solidFill>
            <a:schemeClr val="tx1"/>
          </a:solidFill>
        </a:ln>
      </dgm:spPr>
      <dgm:t>
        <a:bodyPr/>
        <a:lstStyle/>
        <a:p>
          <a:r>
            <a:rPr lang="en-US" sz="1600" spc="-1" dirty="0" smtClean="0">
              <a:solidFill>
                <a:schemeClr val="tx1"/>
              </a:solidFill>
              <a:latin typeface="Arial"/>
            </a:rPr>
            <a:t>Investor must login using Username and Password provided.</a:t>
          </a:r>
        </a:p>
      </dgm:t>
    </dgm:pt>
    <dgm:pt modelId="{638535C4-8BF2-4887-8385-0D961E8AE1E0}" type="parTrans" cxnId="{BB141B53-0312-4DD5-9D0E-56EB62209813}">
      <dgm:prSet/>
      <dgm:spPr/>
      <dgm:t>
        <a:bodyPr/>
        <a:lstStyle/>
        <a:p>
          <a:endParaRPr lang="en-US" sz="1600"/>
        </a:p>
      </dgm:t>
    </dgm:pt>
    <dgm:pt modelId="{BE2C5E13-A569-4704-8FC7-169F89C264A7}" type="sibTrans" cxnId="{BB141B53-0312-4DD5-9D0E-56EB62209813}">
      <dgm:prSet custT="1"/>
      <dgm:spPr/>
      <dgm:t>
        <a:bodyPr/>
        <a:lstStyle/>
        <a:p>
          <a:endParaRPr lang="en-US" sz="1600"/>
        </a:p>
      </dgm:t>
    </dgm:pt>
    <dgm:pt modelId="{88A080F6-4E57-47F1-96C6-31588485A9E1}">
      <dgm:prSet custT="1"/>
      <dgm:spPr>
        <a:solidFill>
          <a:schemeClr val="accent2">
            <a:lumMod val="60000"/>
            <a:lumOff val="40000"/>
          </a:schemeClr>
        </a:solidFill>
        <a:ln>
          <a:solidFill>
            <a:schemeClr val="tx1"/>
          </a:solidFill>
        </a:ln>
      </dgm:spPr>
      <dgm:t>
        <a:bodyPr/>
        <a:lstStyle/>
        <a:p>
          <a:r>
            <a:rPr lang="en-US" sz="1600" spc="-1" dirty="0" smtClean="0">
              <a:solidFill>
                <a:schemeClr val="tx1"/>
              </a:solidFill>
              <a:latin typeface="Arial"/>
            </a:rPr>
            <a:t>Some Stock Brokers also have 2-Factor verification system where additional OTP also needs to be entered.</a:t>
          </a:r>
          <a:endParaRPr lang="en-US" sz="1600" dirty="0">
            <a:solidFill>
              <a:schemeClr val="tx1"/>
            </a:solidFill>
          </a:endParaRPr>
        </a:p>
      </dgm:t>
    </dgm:pt>
    <dgm:pt modelId="{75B69786-E9C1-4689-A17B-02EBFD053353}" type="parTrans" cxnId="{2393FDD2-421D-4BB0-B7F2-0B458E2305E2}">
      <dgm:prSet/>
      <dgm:spPr/>
      <dgm:t>
        <a:bodyPr/>
        <a:lstStyle/>
        <a:p>
          <a:endParaRPr lang="en-US" sz="1600"/>
        </a:p>
      </dgm:t>
    </dgm:pt>
    <dgm:pt modelId="{A386A73F-4A2D-47C1-AA46-3EBDF01E462E}" type="sibTrans" cxnId="{2393FDD2-421D-4BB0-B7F2-0B458E2305E2}">
      <dgm:prSet custT="1"/>
      <dgm:spPr/>
      <dgm:t>
        <a:bodyPr/>
        <a:lstStyle/>
        <a:p>
          <a:endParaRPr lang="en-US" sz="1600"/>
        </a:p>
      </dgm:t>
    </dgm:pt>
    <dgm:pt modelId="{3A0C40D2-BB84-4D58-A09D-9E862E827702}">
      <dgm:prSet custT="1"/>
      <dgm:spPr>
        <a:solidFill>
          <a:schemeClr val="accent2">
            <a:lumMod val="60000"/>
            <a:lumOff val="40000"/>
          </a:schemeClr>
        </a:solidFill>
        <a:ln>
          <a:solidFill>
            <a:schemeClr val="tx1"/>
          </a:solidFill>
        </a:ln>
      </dgm:spPr>
      <dgm:t>
        <a:bodyPr/>
        <a:lstStyle/>
        <a:p>
          <a:r>
            <a:rPr lang="en-US" sz="1600" spc="-1" dirty="0" smtClean="0">
              <a:solidFill>
                <a:schemeClr val="tx1"/>
              </a:solidFill>
              <a:latin typeface="Arial"/>
            </a:rPr>
            <a:t>Check current price and volume details of stock you want to buy/ sell on </a:t>
          </a:r>
          <a:r>
            <a:rPr lang="en-US" sz="1600" b="1" u="sng" spc="-1" dirty="0" smtClean="0">
              <a:solidFill>
                <a:schemeClr val="tx1"/>
              </a:solidFill>
              <a:latin typeface="Arial"/>
            </a:rPr>
            <a:t>Market Watch</a:t>
          </a:r>
          <a:r>
            <a:rPr lang="en-US" sz="1600" spc="-1" dirty="0" smtClean="0">
              <a:solidFill>
                <a:schemeClr val="tx1"/>
              </a:solidFill>
              <a:latin typeface="Arial"/>
            </a:rPr>
            <a:t> Section of the Stock broker’s terminal.</a:t>
          </a:r>
          <a:endParaRPr lang="en-US" sz="1600" dirty="0">
            <a:solidFill>
              <a:schemeClr val="tx1"/>
            </a:solidFill>
          </a:endParaRPr>
        </a:p>
      </dgm:t>
    </dgm:pt>
    <dgm:pt modelId="{7A073027-94AD-4A40-9577-DB8F37D995BB}" type="parTrans" cxnId="{281F4B97-3CDB-47DE-BF56-423EC96887E5}">
      <dgm:prSet/>
      <dgm:spPr/>
      <dgm:t>
        <a:bodyPr/>
        <a:lstStyle/>
        <a:p>
          <a:endParaRPr lang="en-US" sz="1600"/>
        </a:p>
      </dgm:t>
    </dgm:pt>
    <dgm:pt modelId="{01BD0156-D1D8-477B-B618-CEBADE002FD7}" type="sibTrans" cxnId="{281F4B97-3CDB-47DE-BF56-423EC96887E5}">
      <dgm:prSet/>
      <dgm:spPr/>
      <dgm:t>
        <a:bodyPr/>
        <a:lstStyle/>
        <a:p>
          <a:endParaRPr lang="en-US" sz="1600"/>
        </a:p>
      </dgm:t>
    </dgm:pt>
    <dgm:pt modelId="{4741D3A1-C4D2-4C2B-9CB1-30F9E18AA64A}" type="pres">
      <dgm:prSet presAssocID="{011822B0-332A-4B0B-B069-8A9FE91A0AA1}" presName="linearFlow" presStyleCnt="0">
        <dgm:presLayoutVars>
          <dgm:resizeHandles val="exact"/>
        </dgm:presLayoutVars>
      </dgm:prSet>
      <dgm:spPr/>
      <dgm:t>
        <a:bodyPr/>
        <a:lstStyle/>
        <a:p>
          <a:endParaRPr lang="en-US"/>
        </a:p>
      </dgm:t>
    </dgm:pt>
    <dgm:pt modelId="{5A72366E-0573-4095-9B27-67CC3009D532}" type="pres">
      <dgm:prSet presAssocID="{BE710A39-6B1B-4784-8909-90DFF4EE32D0}" presName="node" presStyleLbl="node1" presStyleIdx="0" presStyleCnt="6" custScaleX="441502">
        <dgm:presLayoutVars>
          <dgm:bulletEnabled val="1"/>
        </dgm:presLayoutVars>
      </dgm:prSet>
      <dgm:spPr/>
      <dgm:t>
        <a:bodyPr/>
        <a:lstStyle/>
        <a:p>
          <a:endParaRPr lang="en-US"/>
        </a:p>
      </dgm:t>
    </dgm:pt>
    <dgm:pt modelId="{CC0AD81A-9566-4CEB-98C2-EA2F13D78101}" type="pres">
      <dgm:prSet presAssocID="{C7A52090-21C4-4382-B48B-8BB24005835E}" presName="sibTrans" presStyleLbl="sibTrans2D1" presStyleIdx="0" presStyleCnt="5"/>
      <dgm:spPr/>
      <dgm:t>
        <a:bodyPr/>
        <a:lstStyle/>
        <a:p>
          <a:endParaRPr lang="en-US"/>
        </a:p>
      </dgm:t>
    </dgm:pt>
    <dgm:pt modelId="{F95090CD-CB15-476E-A38C-5B45C86D9007}" type="pres">
      <dgm:prSet presAssocID="{C7A52090-21C4-4382-B48B-8BB24005835E}" presName="connectorText" presStyleLbl="sibTrans2D1" presStyleIdx="0" presStyleCnt="5"/>
      <dgm:spPr/>
      <dgm:t>
        <a:bodyPr/>
        <a:lstStyle/>
        <a:p>
          <a:endParaRPr lang="en-US"/>
        </a:p>
      </dgm:t>
    </dgm:pt>
    <dgm:pt modelId="{F27EAF8A-474B-47EA-9A5C-DB1769C7BB59}" type="pres">
      <dgm:prSet presAssocID="{9F8DF4EC-3738-438D-9667-21D66448E47A}" presName="node" presStyleLbl="node1" presStyleIdx="1" presStyleCnt="6" custScaleX="441502">
        <dgm:presLayoutVars>
          <dgm:bulletEnabled val="1"/>
        </dgm:presLayoutVars>
      </dgm:prSet>
      <dgm:spPr/>
      <dgm:t>
        <a:bodyPr/>
        <a:lstStyle/>
        <a:p>
          <a:endParaRPr lang="en-US"/>
        </a:p>
      </dgm:t>
    </dgm:pt>
    <dgm:pt modelId="{DC243833-EA93-4A0C-8E91-6517BCE41629}" type="pres">
      <dgm:prSet presAssocID="{85E795B6-4869-4357-8DF9-A6DBD706707D}" presName="sibTrans" presStyleLbl="sibTrans2D1" presStyleIdx="1" presStyleCnt="5"/>
      <dgm:spPr/>
      <dgm:t>
        <a:bodyPr/>
        <a:lstStyle/>
        <a:p>
          <a:endParaRPr lang="en-US"/>
        </a:p>
      </dgm:t>
    </dgm:pt>
    <dgm:pt modelId="{C03BF04C-F178-42D0-9335-81490934B3DC}" type="pres">
      <dgm:prSet presAssocID="{85E795B6-4869-4357-8DF9-A6DBD706707D}" presName="connectorText" presStyleLbl="sibTrans2D1" presStyleIdx="1" presStyleCnt="5"/>
      <dgm:spPr/>
      <dgm:t>
        <a:bodyPr/>
        <a:lstStyle/>
        <a:p>
          <a:endParaRPr lang="en-US"/>
        </a:p>
      </dgm:t>
    </dgm:pt>
    <dgm:pt modelId="{5F29EDCC-6928-436A-B745-63336AE73A2B}" type="pres">
      <dgm:prSet presAssocID="{57C63D0F-1C6A-477D-9A12-881A23AE8293}" presName="node" presStyleLbl="node1" presStyleIdx="2" presStyleCnt="6" custScaleX="441502">
        <dgm:presLayoutVars>
          <dgm:bulletEnabled val="1"/>
        </dgm:presLayoutVars>
      </dgm:prSet>
      <dgm:spPr/>
      <dgm:t>
        <a:bodyPr/>
        <a:lstStyle/>
        <a:p>
          <a:endParaRPr lang="en-US"/>
        </a:p>
      </dgm:t>
    </dgm:pt>
    <dgm:pt modelId="{359E9C02-ECCC-44DC-89DD-34D2AADBCF08}" type="pres">
      <dgm:prSet presAssocID="{D27FB1C4-D077-4527-923C-0269590E65DD}" presName="sibTrans" presStyleLbl="sibTrans2D1" presStyleIdx="2" presStyleCnt="5"/>
      <dgm:spPr/>
      <dgm:t>
        <a:bodyPr/>
        <a:lstStyle/>
        <a:p>
          <a:endParaRPr lang="en-US"/>
        </a:p>
      </dgm:t>
    </dgm:pt>
    <dgm:pt modelId="{7E0B0394-B2C0-4BEE-BA1B-37A7AC9C3F9E}" type="pres">
      <dgm:prSet presAssocID="{D27FB1C4-D077-4527-923C-0269590E65DD}" presName="connectorText" presStyleLbl="sibTrans2D1" presStyleIdx="2" presStyleCnt="5"/>
      <dgm:spPr/>
      <dgm:t>
        <a:bodyPr/>
        <a:lstStyle/>
        <a:p>
          <a:endParaRPr lang="en-US"/>
        </a:p>
      </dgm:t>
    </dgm:pt>
    <dgm:pt modelId="{2D6C08B6-CB2B-4D5D-9ADA-7C5EF1E60B21}" type="pres">
      <dgm:prSet presAssocID="{FC239512-3B6D-4909-96F1-FBE6F0650B56}" presName="node" presStyleLbl="node1" presStyleIdx="3" presStyleCnt="6" custScaleX="441502">
        <dgm:presLayoutVars>
          <dgm:bulletEnabled val="1"/>
        </dgm:presLayoutVars>
      </dgm:prSet>
      <dgm:spPr/>
      <dgm:t>
        <a:bodyPr/>
        <a:lstStyle/>
        <a:p>
          <a:endParaRPr lang="en-US"/>
        </a:p>
      </dgm:t>
    </dgm:pt>
    <dgm:pt modelId="{988E4D3C-5F5D-47FC-AC28-CA82EF2FFC6D}" type="pres">
      <dgm:prSet presAssocID="{BE2C5E13-A569-4704-8FC7-169F89C264A7}" presName="sibTrans" presStyleLbl="sibTrans2D1" presStyleIdx="3" presStyleCnt="5"/>
      <dgm:spPr/>
      <dgm:t>
        <a:bodyPr/>
        <a:lstStyle/>
        <a:p>
          <a:endParaRPr lang="en-US"/>
        </a:p>
      </dgm:t>
    </dgm:pt>
    <dgm:pt modelId="{7089F0FA-A7DE-407F-95DB-276AA191EC1E}" type="pres">
      <dgm:prSet presAssocID="{BE2C5E13-A569-4704-8FC7-169F89C264A7}" presName="connectorText" presStyleLbl="sibTrans2D1" presStyleIdx="3" presStyleCnt="5"/>
      <dgm:spPr/>
      <dgm:t>
        <a:bodyPr/>
        <a:lstStyle/>
        <a:p>
          <a:endParaRPr lang="en-US"/>
        </a:p>
      </dgm:t>
    </dgm:pt>
    <dgm:pt modelId="{6D871836-3495-4183-8B2D-E5F5FC74810E}" type="pres">
      <dgm:prSet presAssocID="{88A080F6-4E57-47F1-96C6-31588485A9E1}" presName="node" presStyleLbl="node1" presStyleIdx="4" presStyleCnt="6" custScaleX="441502">
        <dgm:presLayoutVars>
          <dgm:bulletEnabled val="1"/>
        </dgm:presLayoutVars>
      </dgm:prSet>
      <dgm:spPr/>
      <dgm:t>
        <a:bodyPr/>
        <a:lstStyle/>
        <a:p>
          <a:endParaRPr lang="en-US"/>
        </a:p>
      </dgm:t>
    </dgm:pt>
    <dgm:pt modelId="{433704E2-AFA0-4111-9E77-7BBF08921627}" type="pres">
      <dgm:prSet presAssocID="{A386A73F-4A2D-47C1-AA46-3EBDF01E462E}" presName="sibTrans" presStyleLbl="sibTrans2D1" presStyleIdx="4" presStyleCnt="5"/>
      <dgm:spPr/>
      <dgm:t>
        <a:bodyPr/>
        <a:lstStyle/>
        <a:p>
          <a:endParaRPr lang="en-US"/>
        </a:p>
      </dgm:t>
    </dgm:pt>
    <dgm:pt modelId="{B9B3F91B-296E-45C7-BF9C-89BD4DF8731E}" type="pres">
      <dgm:prSet presAssocID="{A386A73F-4A2D-47C1-AA46-3EBDF01E462E}" presName="connectorText" presStyleLbl="sibTrans2D1" presStyleIdx="4" presStyleCnt="5"/>
      <dgm:spPr/>
      <dgm:t>
        <a:bodyPr/>
        <a:lstStyle/>
        <a:p>
          <a:endParaRPr lang="en-US"/>
        </a:p>
      </dgm:t>
    </dgm:pt>
    <dgm:pt modelId="{10EB3EB1-1BFA-4E02-8E6A-964A6F5EB444}" type="pres">
      <dgm:prSet presAssocID="{3A0C40D2-BB84-4D58-A09D-9E862E827702}" presName="node" presStyleLbl="node1" presStyleIdx="5" presStyleCnt="6" custScaleX="441502">
        <dgm:presLayoutVars>
          <dgm:bulletEnabled val="1"/>
        </dgm:presLayoutVars>
      </dgm:prSet>
      <dgm:spPr/>
      <dgm:t>
        <a:bodyPr/>
        <a:lstStyle/>
        <a:p>
          <a:endParaRPr lang="en-US"/>
        </a:p>
      </dgm:t>
    </dgm:pt>
  </dgm:ptLst>
  <dgm:cxnLst>
    <dgm:cxn modelId="{E3518428-95B8-4603-AB15-8936284BF619}" type="presOf" srcId="{FC239512-3B6D-4909-96F1-FBE6F0650B56}" destId="{2D6C08B6-CB2B-4D5D-9ADA-7C5EF1E60B21}" srcOrd="0" destOrd="0" presId="urn:microsoft.com/office/officeart/2005/8/layout/process2"/>
    <dgm:cxn modelId="{C585E12A-089F-464F-8DD3-27F1C2CA690A}" type="presOf" srcId="{C7A52090-21C4-4382-B48B-8BB24005835E}" destId="{F95090CD-CB15-476E-A38C-5B45C86D9007}" srcOrd="1" destOrd="0" presId="urn:microsoft.com/office/officeart/2005/8/layout/process2"/>
    <dgm:cxn modelId="{F21414E5-294D-41A1-8C1F-78896B9E45E3}" type="presOf" srcId="{A386A73F-4A2D-47C1-AA46-3EBDF01E462E}" destId="{433704E2-AFA0-4111-9E77-7BBF08921627}" srcOrd="0" destOrd="0" presId="urn:microsoft.com/office/officeart/2005/8/layout/process2"/>
    <dgm:cxn modelId="{4E77B70A-2CE6-4BD8-9E92-08491FB8E51A}" type="presOf" srcId="{C7A52090-21C4-4382-B48B-8BB24005835E}" destId="{CC0AD81A-9566-4CEB-98C2-EA2F13D78101}" srcOrd="0" destOrd="0" presId="urn:microsoft.com/office/officeart/2005/8/layout/process2"/>
    <dgm:cxn modelId="{2393FDD2-421D-4BB0-B7F2-0B458E2305E2}" srcId="{011822B0-332A-4B0B-B069-8A9FE91A0AA1}" destId="{88A080F6-4E57-47F1-96C6-31588485A9E1}" srcOrd="4" destOrd="0" parTransId="{75B69786-E9C1-4689-A17B-02EBFD053353}" sibTransId="{A386A73F-4A2D-47C1-AA46-3EBDF01E462E}"/>
    <dgm:cxn modelId="{8290A099-551C-47D8-BA20-BA8AA20AC525}" srcId="{011822B0-332A-4B0B-B069-8A9FE91A0AA1}" destId="{BE710A39-6B1B-4784-8909-90DFF4EE32D0}" srcOrd="0" destOrd="0" parTransId="{C82E9546-33F5-48E9-870E-7730B3A5A4B2}" sibTransId="{C7A52090-21C4-4382-B48B-8BB24005835E}"/>
    <dgm:cxn modelId="{451A2138-FD3C-4F40-B1A9-C61E32C73AA4}" type="presOf" srcId="{011822B0-332A-4B0B-B069-8A9FE91A0AA1}" destId="{4741D3A1-C4D2-4C2B-9CB1-30F9E18AA64A}" srcOrd="0" destOrd="0" presId="urn:microsoft.com/office/officeart/2005/8/layout/process2"/>
    <dgm:cxn modelId="{11D11483-F03A-4218-9CCE-A67227B3C775}" type="presOf" srcId="{A386A73F-4A2D-47C1-AA46-3EBDF01E462E}" destId="{B9B3F91B-296E-45C7-BF9C-89BD4DF8731E}" srcOrd="1" destOrd="0" presId="urn:microsoft.com/office/officeart/2005/8/layout/process2"/>
    <dgm:cxn modelId="{281F4B97-3CDB-47DE-BF56-423EC96887E5}" srcId="{011822B0-332A-4B0B-B069-8A9FE91A0AA1}" destId="{3A0C40D2-BB84-4D58-A09D-9E862E827702}" srcOrd="5" destOrd="0" parTransId="{7A073027-94AD-4A40-9577-DB8F37D995BB}" sibTransId="{01BD0156-D1D8-477B-B618-CEBADE002FD7}"/>
    <dgm:cxn modelId="{0B42F8FF-EB97-42BD-8B55-4C2E9242B25B}" srcId="{011822B0-332A-4B0B-B069-8A9FE91A0AA1}" destId="{9F8DF4EC-3738-438D-9667-21D66448E47A}" srcOrd="1" destOrd="0" parTransId="{F95A48DD-33D4-4DCA-A766-DDF15A9F4B4C}" sibTransId="{85E795B6-4869-4357-8DF9-A6DBD706707D}"/>
    <dgm:cxn modelId="{CFEF208E-A14D-4D60-B33A-BE089E7C77A9}" type="presOf" srcId="{D27FB1C4-D077-4527-923C-0269590E65DD}" destId="{359E9C02-ECCC-44DC-89DD-34D2AADBCF08}" srcOrd="0" destOrd="0" presId="urn:microsoft.com/office/officeart/2005/8/layout/process2"/>
    <dgm:cxn modelId="{70F80F56-9D17-441E-BE06-9827FADC5B57}" srcId="{011822B0-332A-4B0B-B069-8A9FE91A0AA1}" destId="{57C63D0F-1C6A-477D-9A12-881A23AE8293}" srcOrd="2" destOrd="0" parTransId="{6F6676B6-5DC5-45E6-B07F-59FC1B3B4493}" sibTransId="{D27FB1C4-D077-4527-923C-0269590E65DD}"/>
    <dgm:cxn modelId="{1A11B50A-CE3D-483C-9A9E-1A32BD175543}" type="presOf" srcId="{BE2C5E13-A569-4704-8FC7-169F89C264A7}" destId="{988E4D3C-5F5D-47FC-AC28-CA82EF2FFC6D}" srcOrd="0" destOrd="0" presId="urn:microsoft.com/office/officeart/2005/8/layout/process2"/>
    <dgm:cxn modelId="{48F91476-F7B4-49A7-9B95-3D2F738C9D60}" type="presOf" srcId="{9F8DF4EC-3738-438D-9667-21D66448E47A}" destId="{F27EAF8A-474B-47EA-9A5C-DB1769C7BB59}" srcOrd="0" destOrd="0" presId="urn:microsoft.com/office/officeart/2005/8/layout/process2"/>
    <dgm:cxn modelId="{FA24D0ED-16EE-4949-9471-90AA7D908352}" type="presOf" srcId="{BE710A39-6B1B-4784-8909-90DFF4EE32D0}" destId="{5A72366E-0573-4095-9B27-67CC3009D532}" srcOrd="0" destOrd="0" presId="urn:microsoft.com/office/officeart/2005/8/layout/process2"/>
    <dgm:cxn modelId="{F5E440AD-6A16-41AF-80FA-B4454FA996D8}" type="presOf" srcId="{88A080F6-4E57-47F1-96C6-31588485A9E1}" destId="{6D871836-3495-4183-8B2D-E5F5FC74810E}" srcOrd="0" destOrd="0" presId="urn:microsoft.com/office/officeart/2005/8/layout/process2"/>
    <dgm:cxn modelId="{175B04F5-82CF-4A7E-98E0-2BD8C75E47F2}" type="presOf" srcId="{85E795B6-4869-4357-8DF9-A6DBD706707D}" destId="{DC243833-EA93-4A0C-8E91-6517BCE41629}" srcOrd="0" destOrd="0" presId="urn:microsoft.com/office/officeart/2005/8/layout/process2"/>
    <dgm:cxn modelId="{611B7C83-814D-4E3F-AFBF-8842A1BE361C}" type="presOf" srcId="{D27FB1C4-D077-4527-923C-0269590E65DD}" destId="{7E0B0394-B2C0-4BEE-BA1B-37A7AC9C3F9E}" srcOrd="1" destOrd="0" presId="urn:microsoft.com/office/officeart/2005/8/layout/process2"/>
    <dgm:cxn modelId="{BB141B53-0312-4DD5-9D0E-56EB62209813}" srcId="{011822B0-332A-4B0B-B069-8A9FE91A0AA1}" destId="{FC239512-3B6D-4909-96F1-FBE6F0650B56}" srcOrd="3" destOrd="0" parTransId="{638535C4-8BF2-4887-8385-0D961E8AE1E0}" sibTransId="{BE2C5E13-A569-4704-8FC7-169F89C264A7}"/>
    <dgm:cxn modelId="{B187C130-9F5A-4A16-8F34-E4BA34C1AD07}" type="presOf" srcId="{57C63D0F-1C6A-477D-9A12-881A23AE8293}" destId="{5F29EDCC-6928-436A-B745-63336AE73A2B}" srcOrd="0" destOrd="0" presId="urn:microsoft.com/office/officeart/2005/8/layout/process2"/>
    <dgm:cxn modelId="{8C227838-93C9-4E1E-922F-0F14CB62763E}" type="presOf" srcId="{85E795B6-4869-4357-8DF9-A6DBD706707D}" destId="{C03BF04C-F178-42D0-9335-81490934B3DC}" srcOrd="1" destOrd="0" presId="urn:microsoft.com/office/officeart/2005/8/layout/process2"/>
    <dgm:cxn modelId="{DAE98580-4D57-440B-8AD0-6CEF0E4B666C}" type="presOf" srcId="{3A0C40D2-BB84-4D58-A09D-9E862E827702}" destId="{10EB3EB1-1BFA-4E02-8E6A-964A6F5EB444}" srcOrd="0" destOrd="0" presId="urn:microsoft.com/office/officeart/2005/8/layout/process2"/>
    <dgm:cxn modelId="{D0E182CC-6769-4552-AA01-3AA29BA0A268}" type="presOf" srcId="{BE2C5E13-A569-4704-8FC7-169F89C264A7}" destId="{7089F0FA-A7DE-407F-95DB-276AA191EC1E}" srcOrd="1" destOrd="0" presId="urn:microsoft.com/office/officeart/2005/8/layout/process2"/>
    <dgm:cxn modelId="{A16104A6-200B-4325-9111-82F4082B18E2}" type="presParOf" srcId="{4741D3A1-C4D2-4C2B-9CB1-30F9E18AA64A}" destId="{5A72366E-0573-4095-9B27-67CC3009D532}" srcOrd="0" destOrd="0" presId="urn:microsoft.com/office/officeart/2005/8/layout/process2"/>
    <dgm:cxn modelId="{0F85CBA3-88B1-454F-A3D6-0C29AC063669}" type="presParOf" srcId="{4741D3A1-C4D2-4C2B-9CB1-30F9E18AA64A}" destId="{CC0AD81A-9566-4CEB-98C2-EA2F13D78101}" srcOrd="1" destOrd="0" presId="urn:microsoft.com/office/officeart/2005/8/layout/process2"/>
    <dgm:cxn modelId="{6D6559CF-FE00-4681-B7D0-CB7F9755989D}" type="presParOf" srcId="{CC0AD81A-9566-4CEB-98C2-EA2F13D78101}" destId="{F95090CD-CB15-476E-A38C-5B45C86D9007}" srcOrd="0" destOrd="0" presId="urn:microsoft.com/office/officeart/2005/8/layout/process2"/>
    <dgm:cxn modelId="{80E39BE6-525A-4C2A-9B60-A0770BD7E118}" type="presParOf" srcId="{4741D3A1-C4D2-4C2B-9CB1-30F9E18AA64A}" destId="{F27EAF8A-474B-47EA-9A5C-DB1769C7BB59}" srcOrd="2" destOrd="0" presId="urn:microsoft.com/office/officeart/2005/8/layout/process2"/>
    <dgm:cxn modelId="{4F7E1AF0-45A7-4170-A9A9-FE94F26BAC7C}" type="presParOf" srcId="{4741D3A1-C4D2-4C2B-9CB1-30F9E18AA64A}" destId="{DC243833-EA93-4A0C-8E91-6517BCE41629}" srcOrd="3" destOrd="0" presId="urn:microsoft.com/office/officeart/2005/8/layout/process2"/>
    <dgm:cxn modelId="{46EE62FE-687F-4617-9D91-9345DBA9674B}" type="presParOf" srcId="{DC243833-EA93-4A0C-8E91-6517BCE41629}" destId="{C03BF04C-F178-42D0-9335-81490934B3DC}" srcOrd="0" destOrd="0" presId="urn:microsoft.com/office/officeart/2005/8/layout/process2"/>
    <dgm:cxn modelId="{D4F29C3A-E9D0-4C88-B8BF-C883F404529F}" type="presParOf" srcId="{4741D3A1-C4D2-4C2B-9CB1-30F9E18AA64A}" destId="{5F29EDCC-6928-436A-B745-63336AE73A2B}" srcOrd="4" destOrd="0" presId="urn:microsoft.com/office/officeart/2005/8/layout/process2"/>
    <dgm:cxn modelId="{63EE090C-4C0D-4984-93DD-B47A69B9A065}" type="presParOf" srcId="{4741D3A1-C4D2-4C2B-9CB1-30F9E18AA64A}" destId="{359E9C02-ECCC-44DC-89DD-34D2AADBCF08}" srcOrd="5" destOrd="0" presId="urn:microsoft.com/office/officeart/2005/8/layout/process2"/>
    <dgm:cxn modelId="{239073F7-D395-4EF3-9D0B-0B20A078A3C5}" type="presParOf" srcId="{359E9C02-ECCC-44DC-89DD-34D2AADBCF08}" destId="{7E0B0394-B2C0-4BEE-BA1B-37A7AC9C3F9E}" srcOrd="0" destOrd="0" presId="urn:microsoft.com/office/officeart/2005/8/layout/process2"/>
    <dgm:cxn modelId="{7739CD2B-1D49-4380-A78B-676518B8483F}" type="presParOf" srcId="{4741D3A1-C4D2-4C2B-9CB1-30F9E18AA64A}" destId="{2D6C08B6-CB2B-4D5D-9ADA-7C5EF1E60B21}" srcOrd="6" destOrd="0" presId="urn:microsoft.com/office/officeart/2005/8/layout/process2"/>
    <dgm:cxn modelId="{9DEE4EAD-BE58-4D92-89EC-2953947402B3}" type="presParOf" srcId="{4741D3A1-C4D2-4C2B-9CB1-30F9E18AA64A}" destId="{988E4D3C-5F5D-47FC-AC28-CA82EF2FFC6D}" srcOrd="7" destOrd="0" presId="urn:microsoft.com/office/officeart/2005/8/layout/process2"/>
    <dgm:cxn modelId="{9456A2B2-B01A-497A-9DBE-87AB16BF59AA}" type="presParOf" srcId="{988E4D3C-5F5D-47FC-AC28-CA82EF2FFC6D}" destId="{7089F0FA-A7DE-407F-95DB-276AA191EC1E}" srcOrd="0" destOrd="0" presId="urn:microsoft.com/office/officeart/2005/8/layout/process2"/>
    <dgm:cxn modelId="{43833CF3-F1D6-4FD3-8075-B4D72E6A7718}" type="presParOf" srcId="{4741D3A1-C4D2-4C2B-9CB1-30F9E18AA64A}" destId="{6D871836-3495-4183-8B2D-E5F5FC74810E}" srcOrd="8" destOrd="0" presId="urn:microsoft.com/office/officeart/2005/8/layout/process2"/>
    <dgm:cxn modelId="{B596F0D0-5305-4DC8-A220-5D00E9090A21}" type="presParOf" srcId="{4741D3A1-C4D2-4C2B-9CB1-30F9E18AA64A}" destId="{433704E2-AFA0-4111-9E77-7BBF08921627}" srcOrd="9" destOrd="0" presId="urn:microsoft.com/office/officeart/2005/8/layout/process2"/>
    <dgm:cxn modelId="{27DEE4BD-9F90-4296-8589-20159BDC7137}" type="presParOf" srcId="{433704E2-AFA0-4111-9E77-7BBF08921627}" destId="{B9B3F91B-296E-45C7-BF9C-89BD4DF8731E}" srcOrd="0" destOrd="0" presId="urn:microsoft.com/office/officeart/2005/8/layout/process2"/>
    <dgm:cxn modelId="{47726AC7-7B7B-4BB4-A24D-5ADD6943EA48}" type="presParOf" srcId="{4741D3A1-C4D2-4C2B-9CB1-30F9E18AA64A}" destId="{10EB3EB1-1BFA-4E02-8E6A-964A6F5EB444}"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4BF4FC-7AEB-448D-A238-2A5BAEA65E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21C92D-D416-43E9-8A5F-56E5775426C0}">
      <dgm:prSet phldrT="[Text]" custT="1"/>
      <dgm:spPr>
        <a:solidFill>
          <a:schemeClr val="accent5">
            <a:lumMod val="75000"/>
          </a:schemeClr>
        </a:solidFill>
        <a:ln>
          <a:solidFill>
            <a:schemeClr val="tx1"/>
          </a:solidFill>
        </a:ln>
      </dgm:spPr>
      <dgm:t>
        <a:bodyPr/>
        <a:lstStyle/>
        <a:p>
          <a:r>
            <a:rPr lang="en-US" sz="1600" b="1" spc="-1" dirty="0" smtClean="0">
              <a:latin typeface="Arial"/>
            </a:rPr>
            <a:t>Company name and symbol</a:t>
          </a:r>
          <a:endParaRPr lang="en-US" sz="1600" b="1" dirty="0"/>
        </a:p>
      </dgm:t>
    </dgm:pt>
    <dgm:pt modelId="{B8501283-A025-4ABA-9B9C-7DB9E701D8F0}" type="parTrans" cxnId="{4C4751C4-BC9B-4D6D-AB49-06EC500850D4}">
      <dgm:prSet/>
      <dgm:spPr/>
      <dgm:t>
        <a:bodyPr/>
        <a:lstStyle/>
        <a:p>
          <a:endParaRPr lang="en-US" sz="1600" b="1"/>
        </a:p>
      </dgm:t>
    </dgm:pt>
    <dgm:pt modelId="{06C7DFE3-860A-42FD-A6D9-5850EFB28A16}" type="sibTrans" cxnId="{4C4751C4-BC9B-4D6D-AB49-06EC500850D4}">
      <dgm:prSet/>
      <dgm:spPr/>
      <dgm:t>
        <a:bodyPr/>
        <a:lstStyle/>
        <a:p>
          <a:endParaRPr lang="en-US" sz="1600" b="1"/>
        </a:p>
      </dgm:t>
    </dgm:pt>
    <dgm:pt modelId="{EECC1009-A8B4-4A54-A5F2-1BD17CCA0974}">
      <dgm:prSet phldrT="[Text]" custT="1"/>
      <dgm:spPr>
        <a:solidFill>
          <a:schemeClr val="accent4">
            <a:lumMod val="60000"/>
            <a:lumOff val="40000"/>
          </a:schemeClr>
        </a:solidFill>
        <a:ln>
          <a:solidFill>
            <a:schemeClr val="tx1"/>
          </a:solidFill>
        </a:ln>
      </dgm:spPr>
      <dgm:t>
        <a:bodyPr/>
        <a:lstStyle/>
        <a:p>
          <a:r>
            <a:rPr lang="en-US" sz="1600" b="1" spc="-1" dirty="0" smtClean="0">
              <a:solidFill>
                <a:schemeClr val="tx1"/>
              </a:solidFill>
              <a:latin typeface="Arial"/>
            </a:rPr>
            <a:t>Stock Price</a:t>
          </a:r>
          <a:endParaRPr lang="en-US" sz="1600" b="1" dirty="0">
            <a:solidFill>
              <a:schemeClr val="tx1"/>
            </a:solidFill>
          </a:endParaRPr>
        </a:p>
      </dgm:t>
    </dgm:pt>
    <dgm:pt modelId="{B8798406-8AAB-43FB-A885-0CE62A5BFAA3}" type="parTrans" cxnId="{D2697C57-BD96-404D-9FC6-8F81009E3679}">
      <dgm:prSet/>
      <dgm:spPr/>
      <dgm:t>
        <a:bodyPr/>
        <a:lstStyle/>
        <a:p>
          <a:endParaRPr lang="en-US" sz="1600" b="1"/>
        </a:p>
      </dgm:t>
    </dgm:pt>
    <dgm:pt modelId="{A31F1CFC-F5B8-41C4-A404-D927A8918CFE}" type="sibTrans" cxnId="{D2697C57-BD96-404D-9FC6-8F81009E3679}">
      <dgm:prSet/>
      <dgm:spPr/>
      <dgm:t>
        <a:bodyPr/>
        <a:lstStyle/>
        <a:p>
          <a:endParaRPr lang="en-US" sz="1600" b="1"/>
        </a:p>
      </dgm:t>
    </dgm:pt>
    <dgm:pt modelId="{EAD7FF49-4248-4400-83F1-AA604A427E17}">
      <dgm:prSet phldrT="[Text]" custT="1"/>
      <dgm:spPr>
        <a:solidFill>
          <a:schemeClr val="accent5">
            <a:lumMod val="75000"/>
          </a:schemeClr>
        </a:solidFill>
        <a:ln>
          <a:solidFill>
            <a:schemeClr val="tx1"/>
          </a:solidFill>
        </a:ln>
      </dgm:spPr>
      <dgm:t>
        <a:bodyPr/>
        <a:lstStyle/>
        <a:p>
          <a:r>
            <a:rPr lang="en-US" sz="1600" b="1" spc="-1" dirty="0" smtClean="0">
              <a:latin typeface="Arial"/>
            </a:rPr>
            <a:t>High / Low</a:t>
          </a:r>
          <a:endParaRPr lang="en-US" sz="1600" b="1" dirty="0"/>
        </a:p>
      </dgm:t>
    </dgm:pt>
    <dgm:pt modelId="{C4963517-8CEC-41B8-BF45-D0063ED57491}" type="parTrans" cxnId="{06CAF90F-4247-4276-BBE5-764A4AC84E98}">
      <dgm:prSet/>
      <dgm:spPr/>
      <dgm:t>
        <a:bodyPr/>
        <a:lstStyle/>
        <a:p>
          <a:endParaRPr lang="en-US" sz="1600" b="1"/>
        </a:p>
      </dgm:t>
    </dgm:pt>
    <dgm:pt modelId="{0CA26D4D-1929-4D00-AD17-3CF13DB6D86C}" type="sibTrans" cxnId="{06CAF90F-4247-4276-BBE5-764A4AC84E98}">
      <dgm:prSet/>
      <dgm:spPr/>
      <dgm:t>
        <a:bodyPr/>
        <a:lstStyle/>
        <a:p>
          <a:endParaRPr lang="en-US" sz="1600" b="1"/>
        </a:p>
      </dgm:t>
    </dgm:pt>
    <dgm:pt modelId="{E540AE41-DBB8-4676-898C-59228AA17443}">
      <dgm:prSet phldrT="[Text]" custT="1"/>
      <dgm:spPr>
        <a:solidFill>
          <a:schemeClr val="accent4">
            <a:lumMod val="60000"/>
            <a:lumOff val="40000"/>
          </a:schemeClr>
        </a:solidFill>
        <a:ln>
          <a:solidFill>
            <a:schemeClr val="tx1"/>
          </a:solidFill>
        </a:ln>
      </dgm:spPr>
      <dgm:t>
        <a:bodyPr/>
        <a:lstStyle/>
        <a:p>
          <a:r>
            <a:rPr lang="en-US" sz="1600" b="1" spc="-1" dirty="0" smtClean="0">
              <a:solidFill>
                <a:schemeClr val="tx1"/>
              </a:solidFill>
              <a:latin typeface="Arial"/>
            </a:rPr>
            <a:t>Close Price</a:t>
          </a:r>
          <a:endParaRPr lang="en-US" sz="1600" b="1" dirty="0">
            <a:solidFill>
              <a:schemeClr val="tx1"/>
            </a:solidFill>
          </a:endParaRPr>
        </a:p>
      </dgm:t>
    </dgm:pt>
    <dgm:pt modelId="{59334A89-15B6-405B-A779-8E6B460CFD77}" type="parTrans" cxnId="{26D2F68D-5FE6-474B-886D-F05C5C986B1C}">
      <dgm:prSet/>
      <dgm:spPr/>
      <dgm:t>
        <a:bodyPr/>
        <a:lstStyle/>
        <a:p>
          <a:endParaRPr lang="en-US" sz="1600" b="1"/>
        </a:p>
      </dgm:t>
    </dgm:pt>
    <dgm:pt modelId="{8EBAEFE1-2E71-4A17-AD4B-5D14044B7FD2}" type="sibTrans" cxnId="{26D2F68D-5FE6-474B-886D-F05C5C986B1C}">
      <dgm:prSet/>
      <dgm:spPr/>
      <dgm:t>
        <a:bodyPr/>
        <a:lstStyle/>
        <a:p>
          <a:endParaRPr lang="en-US" sz="1600" b="1"/>
        </a:p>
      </dgm:t>
    </dgm:pt>
    <dgm:pt modelId="{6E08ADC0-56BE-47A8-A317-12E4EB034BFB}">
      <dgm:prSet phldrT="[Text]" custT="1"/>
      <dgm:spPr>
        <a:solidFill>
          <a:schemeClr val="accent5">
            <a:lumMod val="75000"/>
          </a:schemeClr>
        </a:solidFill>
        <a:ln>
          <a:solidFill>
            <a:schemeClr val="tx1"/>
          </a:solidFill>
        </a:ln>
      </dgm:spPr>
      <dgm:t>
        <a:bodyPr/>
        <a:lstStyle/>
        <a:p>
          <a:r>
            <a:rPr lang="en-US" sz="1600" b="1" spc="-1" dirty="0" smtClean="0">
              <a:latin typeface="Arial"/>
            </a:rPr>
            <a:t>52 week High / Low</a:t>
          </a:r>
          <a:endParaRPr lang="en-US" sz="1600" b="1" dirty="0"/>
        </a:p>
      </dgm:t>
    </dgm:pt>
    <dgm:pt modelId="{A7F7A2CD-9EF0-45A9-AB46-8CDD2277983B}" type="parTrans" cxnId="{C31C8DA1-5C6D-4AC7-9175-76708C7F9EA5}">
      <dgm:prSet/>
      <dgm:spPr/>
      <dgm:t>
        <a:bodyPr/>
        <a:lstStyle/>
        <a:p>
          <a:endParaRPr lang="en-US" sz="1600" b="1"/>
        </a:p>
      </dgm:t>
    </dgm:pt>
    <dgm:pt modelId="{9139EB21-04F6-40D3-A055-BF1DC4D84DAE}" type="sibTrans" cxnId="{C31C8DA1-5C6D-4AC7-9175-76708C7F9EA5}">
      <dgm:prSet/>
      <dgm:spPr/>
      <dgm:t>
        <a:bodyPr/>
        <a:lstStyle/>
        <a:p>
          <a:endParaRPr lang="en-US" sz="1600" b="1"/>
        </a:p>
      </dgm:t>
    </dgm:pt>
    <dgm:pt modelId="{D49F22F9-3773-4106-960F-4E060877E243}">
      <dgm:prSet custT="1"/>
      <dgm:spPr>
        <a:solidFill>
          <a:schemeClr val="accent4">
            <a:lumMod val="60000"/>
            <a:lumOff val="40000"/>
          </a:schemeClr>
        </a:solidFill>
        <a:ln>
          <a:solidFill>
            <a:schemeClr val="tx1"/>
          </a:solidFill>
        </a:ln>
      </dgm:spPr>
      <dgm:t>
        <a:bodyPr/>
        <a:lstStyle/>
        <a:p>
          <a:r>
            <a:rPr lang="en-US" sz="1600" b="1" dirty="0" smtClean="0">
              <a:solidFill>
                <a:schemeClr val="tx1"/>
              </a:solidFill>
            </a:rPr>
            <a:t> </a:t>
          </a:r>
          <a:r>
            <a:rPr lang="en-US" sz="1600" b="1" spc="-1" dirty="0" smtClean="0">
              <a:solidFill>
                <a:schemeClr val="tx1"/>
              </a:solidFill>
              <a:latin typeface="Arial"/>
            </a:rPr>
            <a:t>Net Change</a:t>
          </a:r>
          <a:endParaRPr lang="en-US" sz="1600" b="1" dirty="0">
            <a:solidFill>
              <a:schemeClr val="tx1"/>
            </a:solidFill>
          </a:endParaRPr>
        </a:p>
      </dgm:t>
    </dgm:pt>
    <dgm:pt modelId="{B2072E71-A799-425A-9E63-7F858B1D07CF}" type="parTrans" cxnId="{CB4C33A9-DFA9-44A3-B633-9D66F5B46446}">
      <dgm:prSet/>
      <dgm:spPr/>
      <dgm:t>
        <a:bodyPr/>
        <a:lstStyle/>
        <a:p>
          <a:endParaRPr lang="en-US" sz="1600" b="1"/>
        </a:p>
      </dgm:t>
    </dgm:pt>
    <dgm:pt modelId="{C0BD394D-26D7-43C7-A077-34039FDDD57C}" type="sibTrans" cxnId="{CB4C33A9-DFA9-44A3-B633-9D66F5B46446}">
      <dgm:prSet/>
      <dgm:spPr/>
      <dgm:t>
        <a:bodyPr/>
        <a:lstStyle/>
        <a:p>
          <a:endParaRPr lang="en-US" sz="1600" b="1"/>
        </a:p>
      </dgm:t>
    </dgm:pt>
    <dgm:pt modelId="{4D6B0308-6D3F-4F66-9ACF-6FEE267C4EC6}">
      <dgm:prSet custT="1"/>
      <dgm:spPr>
        <a:solidFill>
          <a:schemeClr val="accent5">
            <a:lumMod val="75000"/>
          </a:schemeClr>
        </a:solidFill>
        <a:ln>
          <a:solidFill>
            <a:schemeClr val="tx1"/>
          </a:solidFill>
        </a:ln>
      </dgm:spPr>
      <dgm:t>
        <a:bodyPr/>
        <a:lstStyle/>
        <a:p>
          <a:r>
            <a:rPr lang="en-US" sz="1600" b="1" spc="-1" smtClean="0">
              <a:latin typeface="Arial"/>
            </a:rPr>
            <a:t>PE Ratio</a:t>
          </a:r>
          <a:endParaRPr lang="en-US" sz="1600" b="1" spc="-1" dirty="0">
            <a:latin typeface="Arial"/>
          </a:endParaRPr>
        </a:p>
      </dgm:t>
    </dgm:pt>
    <dgm:pt modelId="{076845B1-327B-48CC-9912-609FB7546172}" type="parTrans" cxnId="{62D107AE-433F-4442-9EF2-82A9F6A75D99}">
      <dgm:prSet/>
      <dgm:spPr/>
      <dgm:t>
        <a:bodyPr/>
        <a:lstStyle/>
        <a:p>
          <a:endParaRPr lang="en-US" sz="1600" b="1"/>
        </a:p>
      </dgm:t>
    </dgm:pt>
    <dgm:pt modelId="{06CBCF9D-3EE7-46E3-8618-DCDD206B648A}" type="sibTrans" cxnId="{62D107AE-433F-4442-9EF2-82A9F6A75D99}">
      <dgm:prSet/>
      <dgm:spPr/>
      <dgm:t>
        <a:bodyPr/>
        <a:lstStyle/>
        <a:p>
          <a:endParaRPr lang="en-US" sz="1600" b="1"/>
        </a:p>
      </dgm:t>
    </dgm:pt>
    <dgm:pt modelId="{538110BB-3F2D-41C1-BFD6-5244DD13D3B2}">
      <dgm:prSet custT="1"/>
      <dgm:spPr>
        <a:solidFill>
          <a:schemeClr val="accent4">
            <a:lumMod val="60000"/>
            <a:lumOff val="40000"/>
          </a:schemeClr>
        </a:solidFill>
        <a:ln>
          <a:solidFill>
            <a:schemeClr val="tx1"/>
          </a:solidFill>
        </a:ln>
      </dgm:spPr>
      <dgm:t>
        <a:bodyPr/>
        <a:lstStyle/>
        <a:p>
          <a:r>
            <a:rPr lang="en-US" sz="1600" b="1" spc="-1" smtClean="0">
              <a:solidFill>
                <a:schemeClr val="tx1"/>
              </a:solidFill>
              <a:latin typeface="Arial"/>
            </a:rPr>
            <a:t>Dividend Details</a:t>
          </a:r>
          <a:endParaRPr lang="en-US" sz="1600" b="1" spc="-1" dirty="0">
            <a:solidFill>
              <a:schemeClr val="tx1"/>
            </a:solidFill>
            <a:latin typeface="Arial"/>
          </a:endParaRPr>
        </a:p>
      </dgm:t>
    </dgm:pt>
    <dgm:pt modelId="{E9034896-5C1D-4080-98E1-B7DC2CC663B6}" type="parTrans" cxnId="{5CF54B20-038A-4CFD-B44C-6F96BB08BA48}">
      <dgm:prSet/>
      <dgm:spPr/>
      <dgm:t>
        <a:bodyPr/>
        <a:lstStyle/>
        <a:p>
          <a:endParaRPr lang="en-US" sz="1600" b="1"/>
        </a:p>
      </dgm:t>
    </dgm:pt>
    <dgm:pt modelId="{22A6C37D-EB1C-43F5-AD50-7BE41C014443}" type="sibTrans" cxnId="{5CF54B20-038A-4CFD-B44C-6F96BB08BA48}">
      <dgm:prSet/>
      <dgm:spPr/>
      <dgm:t>
        <a:bodyPr/>
        <a:lstStyle/>
        <a:p>
          <a:endParaRPr lang="en-US" sz="1600" b="1"/>
        </a:p>
      </dgm:t>
    </dgm:pt>
    <dgm:pt modelId="{7AC6605E-5435-4FA2-A82B-791BA1CCD7EB}">
      <dgm:prSet custT="1"/>
      <dgm:spPr>
        <a:solidFill>
          <a:schemeClr val="accent5">
            <a:lumMod val="75000"/>
          </a:schemeClr>
        </a:solidFill>
        <a:ln>
          <a:solidFill>
            <a:schemeClr val="tx1"/>
          </a:solidFill>
        </a:ln>
      </dgm:spPr>
      <dgm:t>
        <a:bodyPr/>
        <a:lstStyle/>
        <a:p>
          <a:r>
            <a:rPr lang="en-US" sz="1600" b="1" spc="-1" smtClean="0">
              <a:latin typeface="Arial"/>
            </a:rPr>
            <a:t>Volume</a:t>
          </a:r>
          <a:endParaRPr lang="en-IN" sz="1600" b="1"/>
        </a:p>
      </dgm:t>
    </dgm:pt>
    <dgm:pt modelId="{10D0270C-9CC1-4F7A-83D8-F914CC50DA9B}" type="parTrans" cxnId="{052886CA-593C-437D-B747-EA3A9BB487BD}">
      <dgm:prSet/>
      <dgm:spPr/>
      <dgm:t>
        <a:bodyPr/>
        <a:lstStyle/>
        <a:p>
          <a:endParaRPr lang="en-US" sz="1600" b="1"/>
        </a:p>
      </dgm:t>
    </dgm:pt>
    <dgm:pt modelId="{56FCA9C5-ADE0-4950-9104-3D302A0363FF}" type="sibTrans" cxnId="{052886CA-593C-437D-B747-EA3A9BB487BD}">
      <dgm:prSet/>
      <dgm:spPr/>
      <dgm:t>
        <a:bodyPr/>
        <a:lstStyle/>
        <a:p>
          <a:endParaRPr lang="en-US" sz="1600" b="1"/>
        </a:p>
      </dgm:t>
    </dgm:pt>
    <dgm:pt modelId="{F53F40AC-D2DD-48BA-AC1E-7B2E04C1E5AE}" type="pres">
      <dgm:prSet presAssocID="{034BF4FC-7AEB-448D-A238-2A5BAEA65E52}" presName="diagram" presStyleCnt="0">
        <dgm:presLayoutVars>
          <dgm:dir/>
          <dgm:resizeHandles val="exact"/>
        </dgm:presLayoutVars>
      </dgm:prSet>
      <dgm:spPr/>
      <dgm:t>
        <a:bodyPr/>
        <a:lstStyle/>
        <a:p>
          <a:endParaRPr lang="en-US"/>
        </a:p>
      </dgm:t>
    </dgm:pt>
    <dgm:pt modelId="{00333ACD-F707-4229-ADB3-3AC05B0B6FB7}" type="pres">
      <dgm:prSet presAssocID="{5021C92D-D416-43E9-8A5F-56E5775426C0}" presName="node" presStyleLbl="node1" presStyleIdx="0" presStyleCnt="9">
        <dgm:presLayoutVars>
          <dgm:bulletEnabled val="1"/>
        </dgm:presLayoutVars>
      </dgm:prSet>
      <dgm:spPr>
        <a:prstGeom prst="ellipse">
          <a:avLst/>
        </a:prstGeom>
      </dgm:spPr>
      <dgm:t>
        <a:bodyPr/>
        <a:lstStyle/>
        <a:p>
          <a:endParaRPr lang="en-US"/>
        </a:p>
      </dgm:t>
    </dgm:pt>
    <dgm:pt modelId="{454789FE-B4B0-4DF3-BF8C-369B36DA0366}" type="pres">
      <dgm:prSet presAssocID="{06C7DFE3-860A-42FD-A6D9-5850EFB28A16}" presName="sibTrans" presStyleCnt="0"/>
      <dgm:spPr/>
    </dgm:pt>
    <dgm:pt modelId="{CC186AEF-9940-496C-B98D-D237E862ACE3}" type="pres">
      <dgm:prSet presAssocID="{EECC1009-A8B4-4A54-A5F2-1BD17CCA0974}" presName="node" presStyleLbl="node1" presStyleIdx="1" presStyleCnt="9">
        <dgm:presLayoutVars>
          <dgm:bulletEnabled val="1"/>
        </dgm:presLayoutVars>
      </dgm:prSet>
      <dgm:spPr>
        <a:prstGeom prst="ellipse">
          <a:avLst/>
        </a:prstGeom>
      </dgm:spPr>
      <dgm:t>
        <a:bodyPr/>
        <a:lstStyle/>
        <a:p>
          <a:endParaRPr lang="en-US"/>
        </a:p>
      </dgm:t>
    </dgm:pt>
    <dgm:pt modelId="{2C083C73-4EF1-44EB-9028-450D59915714}" type="pres">
      <dgm:prSet presAssocID="{A31F1CFC-F5B8-41C4-A404-D927A8918CFE}" presName="sibTrans" presStyleCnt="0"/>
      <dgm:spPr/>
    </dgm:pt>
    <dgm:pt modelId="{B813F375-E9A0-4076-BF96-D23FF247E7E5}" type="pres">
      <dgm:prSet presAssocID="{EAD7FF49-4248-4400-83F1-AA604A427E17}" presName="node" presStyleLbl="node1" presStyleIdx="2" presStyleCnt="9">
        <dgm:presLayoutVars>
          <dgm:bulletEnabled val="1"/>
        </dgm:presLayoutVars>
      </dgm:prSet>
      <dgm:spPr>
        <a:prstGeom prst="ellipse">
          <a:avLst/>
        </a:prstGeom>
      </dgm:spPr>
      <dgm:t>
        <a:bodyPr/>
        <a:lstStyle/>
        <a:p>
          <a:endParaRPr lang="en-US"/>
        </a:p>
      </dgm:t>
    </dgm:pt>
    <dgm:pt modelId="{A7EAD20A-7DF2-4BCF-B4CD-EAAB1B72E6F6}" type="pres">
      <dgm:prSet presAssocID="{0CA26D4D-1929-4D00-AD17-3CF13DB6D86C}" presName="sibTrans" presStyleCnt="0"/>
      <dgm:spPr/>
    </dgm:pt>
    <dgm:pt modelId="{9498C774-D0C6-4B91-8DD8-989C3B7DD9A5}" type="pres">
      <dgm:prSet presAssocID="{E540AE41-DBB8-4676-898C-59228AA17443}" presName="node" presStyleLbl="node1" presStyleIdx="3" presStyleCnt="9">
        <dgm:presLayoutVars>
          <dgm:bulletEnabled val="1"/>
        </dgm:presLayoutVars>
      </dgm:prSet>
      <dgm:spPr>
        <a:prstGeom prst="ellipse">
          <a:avLst/>
        </a:prstGeom>
      </dgm:spPr>
      <dgm:t>
        <a:bodyPr/>
        <a:lstStyle/>
        <a:p>
          <a:endParaRPr lang="en-US"/>
        </a:p>
      </dgm:t>
    </dgm:pt>
    <dgm:pt modelId="{7A35A68D-15B7-4017-A832-4AD978D78FB9}" type="pres">
      <dgm:prSet presAssocID="{8EBAEFE1-2E71-4A17-AD4B-5D14044B7FD2}" presName="sibTrans" presStyleCnt="0"/>
      <dgm:spPr/>
    </dgm:pt>
    <dgm:pt modelId="{3B629AB8-6653-4928-B8EE-0C0826BF40B2}" type="pres">
      <dgm:prSet presAssocID="{6E08ADC0-56BE-47A8-A317-12E4EB034BFB}" presName="node" presStyleLbl="node1" presStyleIdx="4" presStyleCnt="9">
        <dgm:presLayoutVars>
          <dgm:bulletEnabled val="1"/>
        </dgm:presLayoutVars>
      </dgm:prSet>
      <dgm:spPr>
        <a:prstGeom prst="ellipse">
          <a:avLst/>
        </a:prstGeom>
      </dgm:spPr>
      <dgm:t>
        <a:bodyPr/>
        <a:lstStyle/>
        <a:p>
          <a:endParaRPr lang="en-US"/>
        </a:p>
      </dgm:t>
    </dgm:pt>
    <dgm:pt modelId="{DE3C0AE8-D738-4E36-82FB-4AAB66118923}" type="pres">
      <dgm:prSet presAssocID="{9139EB21-04F6-40D3-A055-BF1DC4D84DAE}" presName="sibTrans" presStyleCnt="0"/>
      <dgm:spPr/>
    </dgm:pt>
    <dgm:pt modelId="{7CCFFFCC-3A4C-4F81-B954-CFF640772FF6}" type="pres">
      <dgm:prSet presAssocID="{D49F22F9-3773-4106-960F-4E060877E243}" presName="node" presStyleLbl="node1" presStyleIdx="5" presStyleCnt="9">
        <dgm:presLayoutVars>
          <dgm:bulletEnabled val="1"/>
        </dgm:presLayoutVars>
      </dgm:prSet>
      <dgm:spPr>
        <a:prstGeom prst="ellipse">
          <a:avLst/>
        </a:prstGeom>
      </dgm:spPr>
      <dgm:t>
        <a:bodyPr/>
        <a:lstStyle/>
        <a:p>
          <a:endParaRPr lang="en-US"/>
        </a:p>
      </dgm:t>
    </dgm:pt>
    <dgm:pt modelId="{14FDC4FA-E1A2-4664-BD9A-8805DC344D1A}" type="pres">
      <dgm:prSet presAssocID="{C0BD394D-26D7-43C7-A077-34039FDDD57C}" presName="sibTrans" presStyleCnt="0"/>
      <dgm:spPr/>
    </dgm:pt>
    <dgm:pt modelId="{37364729-5BAF-488A-8E84-B62302E623FD}" type="pres">
      <dgm:prSet presAssocID="{4D6B0308-6D3F-4F66-9ACF-6FEE267C4EC6}" presName="node" presStyleLbl="node1" presStyleIdx="6" presStyleCnt="9">
        <dgm:presLayoutVars>
          <dgm:bulletEnabled val="1"/>
        </dgm:presLayoutVars>
      </dgm:prSet>
      <dgm:spPr>
        <a:prstGeom prst="ellipse">
          <a:avLst/>
        </a:prstGeom>
      </dgm:spPr>
      <dgm:t>
        <a:bodyPr/>
        <a:lstStyle/>
        <a:p>
          <a:endParaRPr lang="en-US"/>
        </a:p>
      </dgm:t>
    </dgm:pt>
    <dgm:pt modelId="{3F8E66A4-D23E-4268-9888-B4FBB8CBB48F}" type="pres">
      <dgm:prSet presAssocID="{06CBCF9D-3EE7-46E3-8618-DCDD206B648A}" presName="sibTrans" presStyleCnt="0"/>
      <dgm:spPr/>
    </dgm:pt>
    <dgm:pt modelId="{2DFD45FB-2722-459E-A0F1-401EA9614FDB}" type="pres">
      <dgm:prSet presAssocID="{538110BB-3F2D-41C1-BFD6-5244DD13D3B2}" presName="node" presStyleLbl="node1" presStyleIdx="7" presStyleCnt="9">
        <dgm:presLayoutVars>
          <dgm:bulletEnabled val="1"/>
        </dgm:presLayoutVars>
      </dgm:prSet>
      <dgm:spPr>
        <a:prstGeom prst="ellipse">
          <a:avLst/>
        </a:prstGeom>
      </dgm:spPr>
      <dgm:t>
        <a:bodyPr/>
        <a:lstStyle/>
        <a:p>
          <a:endParaRPr lang="en-US"/>
        </a:p>
      </dgm:t>
    </dgm:pt>
    <dgm:pt modelId="{EBC72F3F-DE05-4D80-B0FA-7F1EA32FBA5F}" type="pres">
      <dgm:prSet presAssocID="{22A6C37D-EB1C-43F5-AD50-7BE41C014443}" presName="sibTrans" presStyleCnt="0"/>
      <dgm:spPr/>
    </dgm:pt>
    <dgm:pt modelId="{CFCAC67F-B635-4BA2-8122-C82AC6FF12E7}" type="pres">
      <dgm:prSet presAssocID="{7AC6605E-5435-4FA2-A82B-791BA1CCD7EB}" presName="node" presStyleLbl="node1" presStyleIdx="8" presStyleCnt="9">
        <dgm:presLayoutVars>
          <dgm:bulletEnabled val="1"/>
        </dgm:presLayoutVars>
      </dgm:prSet>
      <dgm:spPr>
        <a:prstGeom prst="ellipse">
          <a:avLst/>
        </a:prstGeom>
      </dgm:spPr>
      <dgm:t>
        <a:bodyPr/>
        <a:lstStyle/>
        <a:p>
          <a:endParaRPr lang="en-US"/>
        </a:p>
      </dgm:t>
    </dgm:pt>
  </dgm:ptLst>
  <dgm:cxnLst>
    <dgm:cxn modelId="{4C4751C4-BC9B-4D6D-AB49-06EC500850D4}" srcId="{034BF4FC-7AEB-448D-A238-2A5BAEA65E52}" destId="{5021C92D-D416-43E9-8A5F-56E5775426C0}" srcOrd="0" destOrd="0" parTransId="{B8501283-A025-4ABA-9B9C-7DB9E701D8F0}" sibTransId="{06C7DFE3-860A-42FD-A6D9-5850EFB28A16}"/>
    <dgm:cxn modelId="{052886CA-593C-437D-B747-EA3A9BB487BD}" srcId="{034BF4FC-7AEB-448D-A238-2A5BAEA65E52}" destId="{7AC6605E-5435-4FA2-A82B-791BA1CCD7EB}" srcOrd="8" destOrd="0" parTransId="{10D0270C-9CC1-4F7A-83D8-F914CC50DA9B}" sibTransId="{56FCA9C5-ADE0-4950-9104-3D302A0363FF}"/>
    <dgm:cxn modelId="{62491CAC-A604-4921-833F-96B022F1CABD}" type="presOf" srcId="{4D6B0308-6D3F-4F66-9ACF-6FEE267C4EC6}" destId="{37364729-5BAF-488A-8E84-B62302E623FD}" srcOrd="0" destOrd="0" presId="urn:microsoft.com/office/officeart/2005/8/layout/default"/>
    <dgm:cxn modelId="{26D2F68D-5FE6-474B-886D-F05C5C986B1C}" srcId="{034BF4FC-7AEB-448D-A238-2A5BAEA65E52}" destId="{E540AE41-DBB8-4676-898C-59228AA17443}" srcOrd="3" destOrd="0" parTransId="{59334A89-15B6-405B-A779-8E6B460CFD77}" sibTransId="{8EBAEFE1-2E71-4A17-AD4B-5D14044B7FD2}"/>
    <dgm:cxn modelId="{3CACED41-7B0B-4AA6-96F6-E55485DEBC70}" type="presOf" srcId="{7AC6605E-5435-4FA2-A82B-791BA1CCD7EB}" destId="{CFCAC67F-B635-4BA2-8122-C82AC6FF12E7}" srcOrd="0" destOrd="0" presId="urn:microsoft.com/office/officeart/2005/8/layout/default"/>
    <dgm:cxn modelId="{077333E8-5A19-48DB-A89F-55DD612D43B8}" type="presOf" srcId="{6E08ADC0-56BE-47A8-A317-12E4EB034BFB}" destId="{3B629AB8-6653-4928-B8EE-0C0826BF40B2}" srcOrd="0" destOrd="0" presId="urn:microsoft.com/office/officeart/2005/8/layout/default"/>
    <dgm:cxn modelId="{06CAF90F-4247-4276-BBE5-764A4AC84E98}" srcId="{034BF4FC-7AEB-448D-A238-2A5BAEA65E52}" destId="{EAD7FF49-4248-4400-83F1-AA604A427E17}" srcOrd="2" destOrd="0" parTransId="{C4963517-8CEC-41B8-BF45-D0063ED57491}" sibTransId="{0CA26D4D-1929-4D00-AD17-3CF13DB6D86C}"/>
    <dgm:cxn modelId="{7A2ADABF-BB07-4BD8-9BF9-C77C4B2EEC01}" type="presOf" srcId="{034BF4FC-7AEB-448D-A238-2A5BAEA65E52}" destId="{F53F40AC-D2DD-48BA-AC1E-7B2E04C1E5AE}" srcOrd="0" destOrd="0" presId="urn:microsoft.com/office/officeart/2005/8/layout/default"/>
    <dgm:cxn modelId="{C31C8DA1-5C6D-4AC7-9175-76708C7F9EA5}" srcId="{034BF4FC-7AEB-448D-A238-2A5BAEA65E52}" destId="{6E08ADC0-56BE-47A8-A317-12E4EB034BFB}" srcOrd="4" destOrd="0" parTransId="{A7F7A2CD-9EF0-45A9-AB46-8CDD2277983B}" sibTransId="{9139EB21-04F6-40D3-A055-BF1DC4D84DAE}"/>
    <dgm:cxn modelId="{B4C4B869-94A0-4B37-92EC-554C8F6F6999}" type="presOf" srcId="{EECC1009-A8B4-4A54-A5F2-1BD17CCA0974}" destId="{CC186AEF-9940-496C-B98D-D237E862ACE3}" srcOrd="0" destOrd="0" presId="urn:microsoft.com/office/officeart/2005/8/layout/default"/>
    <dgm:cxn modelId="{9A0FC738-E797-46AD-A76D-712F9DBE7C07}" type="presOf" srcId="{5021C92D-D416-43E9-8A5F-56E5775426C0}" destId="{00333ACD-F707-4229-ADB3-3AC05B0B6FB7}" srcOrd="0" destOrd="0" presId="urn:microsoft.com/office/officeart/2005/8/layout/default"/>
    <dgm:cxn modelId="{C3A08EA4-72D5-4827-BC45-891819CC0EF6}" type="presOf" srcId="{E540AE41-DBB8-4676-898C-59228AA17443}" destId="{9498C774-D0C6-4B91-8DD8-989C3B7DD9A5}" srcOrd="0" destOrd="0" presId="urn:microsoft.com/office/officeart/2005/8/layout/default"/>
    <dgm:cxn modelId="{7E000036-3439-4539-BE8A-CCA13C86FA3F}" type="presOf" srcId="{D49F22F9-3773-4106-960F-4E060877E243}" destId="{7CCFFFCC-3A4C-4F81-B954-CFF640772FF6}" srcOrd="0" destOrd="0" presId="urn:microsoft.com/office/officeart/2005/8/layout/default"/>
    <dgm:cxn modelId="{40FA2D9A-5E83-48F8-9F3A-83DC13C23BA1}" type="presOf" srcId="{EAD7FF49-4248-4400-83F1-AA604A427E17}" destId="{B813F375-E9A0-4076-BF96-D23FF247E7E5}" srcOrd="0" destOrd="0" presId="urn:microsoft.com/office/officeart/2005/8/layout/default"/>
    <dgm:cxn modelId="{CB4C33A9-DFA9-44A3-B633-9D66F5B46446}" srcId="{034BF4FC-7AEB-448D-A238-2A5BAEA65E52}" destId="{D49F22F9-3773-4106-960F-4E060877E243}" srcOrd="5" destOrd="0" parTransId="{B2072E71-A799-425A-9E63-7F858B1D07CF}" sibTransId="{C0BD394D-26D7-43C7-A077-34039FDDD57C}"/>
    <dgm:cxn modelId="{C4B0501F-10A8-4D3F-B24C-68461D554BE0}" type="presOf" srcId="{538110BB-3F2D-41C1-BFD6-5244DD13D3B2}" destId="{2DFD45FB-2722-459E-A0F1-401EA9614FDB}" srcOrd="0" destOrd="0" presId="urn:microsoft.com/office/officeart/2005/8/layout/default"/>
    <dgm:cxn modelId="{62D107AE-433F-4442-9EF2-82A9F6A75D99}" srcId="{034BF4FC-7AEB-448D-A238-2A5BAEA65E52}" destId="{4D6B0308-6D3F-4F66-9ACF-6FEE267C4EC6}" srcOrd="6" destOrd="0" parTransId="{076845B1-327B-48CC-9912-609FB7546172}" sibTransId="{06CBCF9D-3EE7-46E3-8618-DCDD206B648A}"/>
    <dgm:cxn modelId="{5CF54B20-038A-4CFD-B44C-6F96BB08BA48}" srcId="{034BF4FC-7AEB-448D-A238-2A5BAEA65E52}" destId="{538110BB-3F2D-41C1-BFD6-5244DD13D3B2}" srcOrd="7" destOrd="0" parTransId="{E9034896-5C1D-4080-98E1-B7DC2CC663B6}" sibTransId="{22A6C37D-EB1C-43F5-AD50-7BE41C014443}"/>
    <dgm:cxn modelId="{D2697C57-BD96-404D-9FC6-8F81009E3679}" srcId="{034BF4FC-7AEB-448D-A238-2A5BAEA65E52}" destId="{EECC1009-A8B4-4A54-A5F2-1BD17CCA0974}" srcOrd="1" destOrd="0" parTransId="{B8798406-8AAB-43FB-A885-0CE62A5BFAA3}" sibTransId="{A31F1CFC-F5B8-41C4-A404-D927A8918CFE}"/>
    <dgm:cxn modelId="{5CC83D42-62DF-4FCF-BA54-68EFFA87FF0F}" type="presParOf" srcId="{F53F40AC-D2DD-48BA-AC1E-7B2E04C1E5AE}" destId="{00333ACD-F707-4229-ADB3-3AC05B0B6FB7}" srcOrd="0" destOrd="0" presId="urn:microsoft.com/office/officeart/2005/8/layout/default"/>
    <dgm:cxn modelId="{9A05BAAE-6411-49D3-ADCE-192CD01A268B}" type="presParOf" srcId="{F53F40AC-D2DD-48BA-AC1E-7B2E04C1E5AE}" destId="{454789FE-B4B0-4DF3-BF8C-369B36DA0366}" srcOrd="1" destOrd="0" presId="urn:microsoft.com/office/officeart/2005/8/layout/default"/>
    <dgm:cxn modelId="{77BFD7B6-5788-40FA-8F00-D0DA6244824A}" type="presParOf" srcId="{F53F40AC-D2DD-48BA-AC1E-7B2E04C1E5AE}" destId="{CC186AEF-9940-496C-B98D-D237E862ACE3}" srcOrd="2" destOrd="0" presId="urn:microsoft.com/office/officeart/2005/8/layout/default"/>
    <dgm:cxn modelId="{71193AF1-D21C-4B3E-ADAB-726DE11212E7}" type="presParOf" srcId="{F53F40AC-D2DD-48BA-AC1E-7B2E04C1E5AE}" destId="{2C083C73-4EF1-44EB-9028-450D59915714}" srcOrd="3" destOrd="0" presId="urn:microsoft.com/office/officeart/2005/8/layout/default"/>
    <dgm:cxn modelId="{F2E1A179-E004-4E94-BBE8-0087A688205F}" type="presParOf" srcId="{F53F40AC-D2DD-48BA-AC1E-7B2E04C1E5AE}" destId="{B813F375-E9A0-4076-BF96-D23FF247E7E5}" srcOrd="4" destOrd="0" presId="urn:microsoft.com/office/officeart/2005/8/layout/default"/>
    <dgm:cxn modelId="{E51AB54B-EDDB-4043-AA36-EF27B63DC270}" type="presParOf" srcId="{F53F40AC-D2DD-48BA-AC1E-7B2E04C1E5AE}" destId="{A7EAD20A-7DF2-4BCF-B4CD-EAAB1B72E6F6}" srcOrd="5" destOrd="0" presId="urn:microsoft.com/office/officeart/2005/8/layout/default"/>
    <dgm:cxn modelId="{25AC0C7D-4980-4A30-9CDF-A7A14ABF3FCC}" type="presParOf" srcId="{F53F40AC-D2DD-48BA-AC1E-7B2E04C1E5AE}" destId="{9498C774-D0C6-4B91-8DD8-989C3B7DD9A5}" srcOrd="6" destOrd="0" presId="urn:microsoft.com/office/officeart/2005/8/layout/default"/>
    <dgm:cxn modelId="{E3338C80-12A8-4660-8DCC-90C700C92069}" type="presParOf" srcId="{F53F40AC-D2DD-48BA-AC1E-7B2E04C1E5AE}" destId="{7A35A68D-15B7-4017-A832-4AD978D78FB9}" srcOrd="7" destOrd="0" presId="urn:microsoft.com/office/officeart/2005/8/layout/default"/>
    <dgm:cxn modelId="{3F2EDF8E-3105-47C0-BB93-B16658DFB475}" type="presParOf" srcId="{F53F40AC-D2DD-48BA-AC1E-7B2E04C1E5AE}" destId="{3B629AB8-6653-4928-B8EE-0C0826BF40B2}" srcOrd="8" destOrd="0" presId="urn:microsoft.com/office/officeart/2005/8/layout/default"/>
    <dgm:cxn modelId="{C324498A-0E06-47D8-B963-3E99494A1D6F}" type="presParOf" srcId="{F53F40AC-D2DD-48BA-AC1E-7B2E04C1E5AE}" destId="{DE3C0AE8-D738-4E36-82FB-4AAB66118923}" srcOrd="9" destOrd="0" presId="urn:microsoft.com/office/officeart/2005/8/layout/default"/>
    <dgm:cxn modelId="{FC70151B-F6D9-4D3C-803C-12597604E6BF}" type="presParOf" srcId="{F53F40AC-D2DD-48BA-AC1E-7B2E04C1E5AE}" destId="{7CCFFFCC-3A4C-4F81-B954-CFF640772FF6}" srcOrd="10" destOrd="0" presId="urn:microsoft.com/office/officeart/2005/8/layout/default"/>
    <dgm:cxn modelId="{1976AEC4-B6BF-4FF6-A00D-15D7AA086375}" type="presParOf" srcId="{F53F40AC-D2DD-48BA-AC1E-7B2E04C1E5AE}" destId="{14FDC4FA-E1A2-4664-BD9A-8805DC344D1A}" srcOrd="11" destOrd="0" presId="urn:microsoft.com/office/officeart/2005/8/layout/default"/>
    <dgm:cxn modelId="{8C877F40-19A9-4520-9916-356D11374CCF}" type="presParOf" srcId="{F53F40AC-D2DD-48BA-AC1E-7B2E04C1E5AE}" destId="{37364729-5BAF-488A-8E84-B62302E623FD}" srcOrd="12" destOrd="0" presId="urn:microsoft.com/office/officeart/2005/8/layout/default"/>
    <dgm:cxn modelId="{55D326AB-21BD-4390-BDEC-06DADC57255D}" type="presParOf" srcId="{F53F40AC-D2DD-48BA-AC1E-7B2E04C1E5AE}" destId="{3F8E66A4-D23E-4268-9888-B4FBB8CBB48F}" srcOrd="13" destOrd="0" presId="urn:microsoft.com/office/officeart/2005/8/layout/default"/>
    <dgm:cxn modelId="{7C42053C-5854-452F-9E33-2F8CB7FC2FAD}" type="presParOf" srcId="{F53F40AC-D2DD-48BA-AC1E-7B2E04C1E5AE}" destId="{2DFD45FB-2722-459E-A0F1-401EA9614FDB}" srcOrd="14" destOrd="0" presId="urn:microsoft.com/office/officeart/2005/8/layout/default"/>
    <dgm:cxn modelId="{03DA1092-C5D0-4765-9CB2-D4ADDCCCC153}" type="presParOf" srcId="{F53F40AC-D2DD-48BA-AC1E-7B2E04C1E5AE}" destId="{EBC72F3F-DE05-4D80-B0FA-7F1EA32FBA5F}" srcOrd="15" destOrd="0" presId="urn:microsoft.com/office/officeart/2005/8/layout/default"/>
    <dgm:cxn modelId="{65CBD317-B5A7-4F65-9989-A2A616F7709C}" type="presParOf" srcId="{F53F40AC-D2DD-48BA-AC1E-7B2E04C1E5AE}" destId="{CFCAC67F-B635-4BA2-8122-C82AC6FF12E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4BF4FC-7AEB-448D-A238-2A5BAEA65E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21C92D-D416-43E9-8A5F-56E5775426C0}">
      <dgm:prSet phldrT="[Text]" custT="1"/>
      <dgm:spPr>
        <a:solidFill>
          <a:schemeClr val="accent5">
            <a:lumMod val="75000"/>
          </a:schemeClr>
        </a:solidFill>
        <a:ln>
          <a:solidFill>
            <a:schemeClr val="tx1"/>
          </a:solidFill>
        </a:ln>
      </dgm:spPr>
      <dgm:t>
        <a:bodyPr/>
        <a:lstStyle/>
        <a:p>
          <a:r>
            <a:rPr lang="en-IN" sz="1600" spc="-1" dirty="0" smtClean="0">
              <a:latin typeface="Arial"/>
            </a:rPr>
            <a:t>Keeps a record of all the orders put by the client</a:t>
          </a:r>
          <a:endParaRPr lang="en-US" sz="1600" dirty="0"/>
        </a:p>
      </dgm:t>
    </dgm:pt>
    <dgm:pt modelId="{B8501283-A025-4ABA-9B9C-7DB9E701D8F0}" type="parTrans" cxnId="{4C4751C4-BC9B-4D6D-AB49-06EC500850D4}">
      <dgm:prSet/>
      <dgm:spPr/>
      <dgm:t>
        <a:bodyPr/>
        <a:lstStyle/>
        <a:p>
          <a:endParaRPr lang="en-US" sz="1600"/>
        </a:p>
      </dgm:t>
    </dgm:pt>
    <dgm:pt modelId="{06C7DFE3-860A-42FD-A6D9-5850EFB28A16}" type="sibTrans" cxnId="{4C4751C4-BC9B-4D6D-AB49-06EC500850D4}">
      <dgm:prSet/>
      <dgm:spPr/>
      <dgm:t>
        <a:bodyPr/>
        <a:lstStyle/>
        <a:p>
          <a:endParaRPr lang="en-US" sz="1600"/>
        </a:p>
      </dgm:t>
    </dgm:pt>
    <dgm:pt modelId="{EECC1009-A8B4-4A54-A5F2-1BD17CCA0974}">
      <dgm:prSet phldrT="[Text]" custT="1"/>
      <dgm:spPr>
        <a:solidFill>
          <a:schemeClr val="accent4">
            <a:lumMod val="60000"/>
            <a:lumOff val="40000"/>
          </a:schemeClr>
        </a:solidFill>
        <a:ln>
          <a:solidFill>
            <a:schemeClr val="tx1"/>
          </a:solidFill>
        </a:ln>
      </dgm:spPr>
      <dgm:t>
        <a:bodyPr/>
        <a:lstStyle/>
        <a:p>
          <a:r>
            <a:rPr lang="en-IN" sz="1600" spc="-1" dirty="0" smtClean="0">
              <a:solidFill>
                <a:schemeClr val="tx1"/>
              </a:solidFill>
              <a:latin typeface="Arial"/>
            </a:rPr>
            <a:t>Check order details of past order</a:t>
          </a:r>
          <a:endParaRPr lang="en-US" sz="1600" dirty="0">
            <a:solidFill>
              <a:schemeClr val="tx1"/>
            </a:solidFill>
          </a:endParaRPr>
        </a:p>
      </dgm:t>
    </dgm:pt>
    <dgm:pt modelId="{B8798406-8AAB-43FB-A885-0CE62A5BFAA3}" type="parTrans" cxnId="{D2697C57-BD96-404D-9FC6-8F81009E3679}">
      <dgm:prSet/>
      <dgm:spPr/>
      <dgm:t>
        <a:bodyPr/>
        <a:lstStyle/>
        <a:p>
          <a:endParaRPr lang="en-US" sz="1600"/>
        </a:p>
      </dgm:t>
    </dgm:pt>
    <dgm:pt modelId="{A31F1CFC-F5B8-41C4-A404-D927A8918CFE}" type="sibTrans" cxnId="{D2697C57-BD96-404D-9FC6-8F81009E3679}">
      <dgm:prSet/>
      <dgm:spPr/>
      <dgm:t>
        <a:bodyPr/>
        <a:lstStyle/>
        <a:p>
          <a:endParaRPr lang="en-US" sz="1600"/>
        </a:p>
      </dgm:t>
    </dgm:pt>
    <dgm:pt modelId="{EAD7FF49-4248-4400-83F1-AA604A427E17}">
      <dgm:prSet phldrT="[Text]" custT="1"/>
      <dgm:spPr>
        <a:solidFill>
          <a:schemeClr val="accent5">
            <a:lumMod val="75000"/>
          </a:schemeClr>
        </a:solidFill>
        <a:ln>
          <a:solidFill>
            <a:schemeClr val="tx1"/>
          </a:solidFill>
        </a:ln>
      </dgm:spPr>
      <dgm:t>
        <a:bodyPr/>
        <a:lstStyle/>
        <a:p>
          <a:r>
            <a:rPr lang="en-IN" sz="1600" spc="-1" dirty="0" smtClean="0">
              <a:latin typeface="Arial"/>
            </a:rPr>
            <a:t>Modify the orders</a:t>
          </a:r>
          <a:endParaRPr lang="en-US" sz="1600" dirty="0"/>
        </a:p>
      </dgm:t>
    </dgm:pt>
    <dgm:pt modelId="{C4963517-8CEC-41B8-BF45-D0063ED57491}" type="parTrans" cxnId="{06CAF90F-4247-4276-BBE5-764A4AC84E98}">
      <dgm:prSet/>
      <dgm:spPr/>
      <dgm:t>
        <a:bodyPr/>
        <a:lstStyle/>
        <a:p>
          <a:endParaRPr lang="en-US" sz="1600"/>
        </a:p>
      </dgm:t>
    </dgm:pt>
    <dgm:pt modelId="{0CA26D4D-1929-4D00-AD17-3CF13DB6D86C}" type="sibTrans" cxnId="{06CAF90F-4247-4276-BBE5-764A4AC84E98}">
      <dgm:prSet/>
      <dgm:spPr/>
      <dgm:t>
        <a:bodyPr/>
        <a:lstStyle/>
        <a:p>
          <a:endParaRPr lang="en-US" sz="1600"/>
        </a:p>
      </dgm:t>
    </dgm:pt>
    <dgm:pt modelId="{E540AE41-DBB8-4676-898C-59228AA17443}">
      <dgm:prSet phldrT="[Text]" custT="1"/>
      <dgm:spPr>
        <a:solidFill>
          <a:schemeClr val="accent4">
            <a:lumMod val="60000"/>
            <a:lumOff val="40000"/>
          </a:schemeClr>
        </a:solidFill>
        <a:ln>
          <a:solidFill>
            <a:schemeClr val="tx1"/>
          </a:solidFill>
        </a:ln>
      </dgm:spPr>
      <dgm:t>
        <a:bodyPr/>
        <a:lstStyle/>
        <a:p>
          <a:r>
            <a:rPr lang="en-IN" sz="1600" spc="-1" dirty="0" smtClean="0">
              <a:solidFill>
                <a:schemeClr val="tx1"/>
              </a:solidFill>
              <a:latin typeface="Arial"/>
            </a:rPr>
            <a:t>Check Status of Order (Open / Completed / Rejected)</a:t>
          </a:r>
          <a:endParaRPr lang="en-US" sz="1600" dirty="0">
            <a:solidFill>
              <a:schemeClr val="tx1"/>
            </a:solidFill>
          </a:endParaRPr>
        </a:p>
      </dgm:t>
    </dgm:pt>
    <dgm:pt modelId="{59334A89-15B6-405B-A779-8E6B460CFD77}" type="parTrans" cxnId="{26D2F68D-5FE6-474B-886D-F05C5C986B1C}">
      <dgm:prSet/>
      <dgm:spPr/>
      <dgm:t>
        <a:bodyPr/>
        <a:lstStyle/>
        <a:p>
          <a:endParaRPr lang="en-US" sz="1600"/>
        </a:p>
      </dgm:t>
    </dgm:pt>
    <dgm:pt modelId="{8EBAEFE1-2E71-4A17-AD4B-5D14044B7FD2}" type="sibTrans" cxnId="{26D2F68D-5FE6-474B-886D-F05C5C986B1C}">
      <dgm:prSet/>
      <dgm:spPr/>
      <dgm:t>
        <a:bodyPr/>
        <a:lstStyle/>
        <a:p>
          <a:endParaRPr lang="en-US" sz="1600"/>
        </a:p>
      </dgm:t>
    </dgm:pt>
    <dgm:pt modelId="{F53F40AC-D2DD-48BA-AC1E-7B2E04C1E5AE}" type="pres">
      <dgm:prSet presAssocID="{034BF4FC-7AEB-448D-A238-2A5BAEA65E52}" presName="diagram" presStyleCnt="0">
        <dgm:presLayoutVars>
          <dgm:dir/>
          <dgm:resizeHandles val="exact"/>
        </dgm:presLayoutVars>
      </dgm:prSet>
      <dgm:spPr/>
      <dgm:t>
        <a:bodyPr/>
        <a:lstStyle/>
        <a:p>
          <a:endParaRPr lang="en-US"/>
        </a:p>
      </dgm:t>
    </dgm:pt>
    <dgm:pt modelId="{00333ACD-F707-4229-ADB3-3AC05B0B6FB7}" type="pres">
      <dgm:prSet presAssocID="{5021C92D-D416-43E9-8A5F-56E5775426C0}" presName="node" presStyleLbl="node1" presStyleIdx="0" presStyleCnt="4">
        <dgm:presLayoutVars>
          <dgm:bulletEnabled val="1"/>
        </dgm:presLayoutVars>
      </dgm:prSet>
      <dgm:spPr>
        <a:prstGeom prst="ellipse">
          <a:avLst/>
        </a:prstGeom>
      </dgm:spPr>
      <dgm:t>
        <a:bodyPr/>
        <a:lstStyle/>
        <a:p>
          <a:endParaRPr lang="en-US"/>
        </a:p>
      </dgm:t>
    </dgm:pt>
    <dgm:pt modelId="{454789FE-B4B0-4DF3-BF8C-369B36DA0366}" type="pres">
      <dgm:prSet presAssocID="{06C7DFE3-860A-42FD-A6D9-5850EFB28A16}" presName="sibTrans" presStyleCnt="0"/>
      <dgm:spPr/>
    </dgm:pt>
    <dgm:pt modelId="{CC186AEF-9940-496C-B98D-D237E862ACE3}" type="pres">
      <dgm:prSet presAssocID="{EECC1009-A8B4-4A54-A5F2-1BD17CCA0974}" presName="node" presStyleLbl="node1" presStyleIdx="1" presStyleCnt="4" custLinFactNeighborX="30640" custLinFactNeighborY="2084">
        <dgm:presLayoutVars>
          <dgm:bulletEnabled val="1"/>
        </dgm:presLayoutVars>
      </dgm:prSet>
      <dgm:spPr>
        <a:prstGeom prst="ellipse">
          <a:avLst/>
        </a:prstGeom>
      </dgm:spPr>
      <dgm:t>
        <a:bodyPr/>
        <a:lstStyle/>
        <a:p>
          <a:endParaRPr lang="en-US"/>
        </a:p>
      </dgm:t>
    </dgm:pt>
    <dgm:pt modelId="{2C083C73-4EF1-44EB-9028-450D59915714}" type="pres">
      <dgm:prSet presAssocID="{A31F1CFC-F5B8-41C4-A404-D927A8918CFE}" presName="sibTrans" presStyleCnt="0"/>
      <dgm:spPr/>
    </dgm:pt>
    <dgm:pt modelId="{B813F375-E9A0-4076-BF96-D23FF247E7E5}" type="pres">
      <dgm:prSet presAssocID="{EAD7FF49-4248-4400-83F1-AA604A427E17}" presName="node" presStyleLbl="node1" presStyleIdx="2" presStyleCnt="4" custLinFactX="-44037" custLinFactY="3317" custLinFactNeighborX="-100000" custLinFactNeighborY="100000">
        <dgm:presLayoutVars>
          <dgm:bulletEnabled val="1"/>
        </dgm:presLayoutVars>
      </dgm:prSet>
      <dgm:spPr>
        <a:prstGeom prst="ellipse">
          <a:avLst/>
        </a:prstGeom>
      </dgm:spPr>
      <dgm:t>
        <a:bodyPr/>
        <a:lstStyle/>
        <a:p>
          <a:endParaRPr lang="en-US"/>
        </a:p>
      </dgm:t>
    </dgm:pt>
    <dgm:pt modelId="{A7EAD20A-7DF2-4BCF-B4CD-EAAB1B72E6F6}" type="pres">
      <dgm:prSet presAssocID="{0CA26D4D-1929-4D00-AD17-3CF13DB6D86C}" presName="sibTrans" presStyleCnt="0"/>
      <dgm:spPr/>
    </dgm:pt>
    <dgm:pt modelId="{9498C774-D0C6-4B91-8DD8-989C3B7DD9A5}" type="pres">
      <dgm:prSet presAssocID="{E540AE41-DBB8-4676-898C-59228AA17443}" presName="node" presStyleLbl="node1" presStyleIdx="3" presStyleCnt="4" custLinFactX="24899" custLinFactNeighborX="100000" custLinFactNeighborY="-19579">
        <dgm:presLayoutVars>
          <dgm:bulletEnabled val="1"/>
        </dgm:presLayoutVars>
      </dgm:prSet>
      <dgm:spPr>
        <a:prstGeom prst="ellipse">
          <a:avLst/>
        </a:prstGeom>
      </dgm:spPr>
      <dgm:t>
        <a:bodyPr/>
        <a:lstStyle/>
        <a:p>
          <a:endParaRPr lang="en-US"/>
        </a:p>
      </dgm:t>
    </dgm:pt>
  </dgm:ptLst>
  <dgm:cxnLst>
    <dgm:cxn modelId="{B4C4B869-94A0-4B37-92EC-554C8F6F6999}" type="presOf" srcId="{EECC1009-A8B4-4A54-A5F2-1BD17CCA0974}" destId="{CC186AEF-9940-496C-B98D-D237E862ACE3}" srcOrd="0" destOrd="0" presId="urn:microsoft.com/office/officeart/2005/8/layout/default"/>
    <dgm:cxn modelId="{40FA2D9A-5E83-48F8-9F3A-83DC13C23BA1}" type="presOf" srcId="{EAD7FF49-4248-4400-83F1-AA604A427E17}" destId="{B813F375-E9A0-4076-BF96-D23FF247E7E5}" srcOrd="0" destOrd="0" presId="urn:microsoft.com/office/officeart/2005/8/layout/default"/>
    <dgm:cxn modelId="{7A2ADABF-BB07-4BD8-9BF9-C77C4B2EEC01}" type="presOf" srcId="{034BF4FC-7AEB-448D-A238-2A5BAEA65E52}" destId="{F53F40AC-D2DD-48BA-AC1E-7B2E04C1E5AE}" srcOrd="0" destOrd="0" presId="urn:microsoft.com/office/officeart/2005/8/layout/default"/>
    <dgm:cxn modelId="{4C4751C4-BC9B-4D6D-AB49-06EC500850D4}" srcId="{034BF4FC-7AEB-448D-A238-2A5BAEA65E52}" destId="{5021C92D-D416-43E9-8A5F-56E5775426C0}" srcOrd="0" destOrd="0" parTransId="{B8501283-A025-4ABA-9B9C-7DB9E701D8F0}" sibTransId="{06C7DFE3-860A-42FD-A6D9-5850EFB28A16}"/>
    <dgm:cxn modelId="{C3A08EA4-72D5-4827-BC45-891819CC0EF6}" type="presOf" srcId="{E540AE41-DBB8-4676-898C-59228AA17443}" destId="{9498C774-D0C6-4B91-8DD8-989C3B7DD9A5}" srcOrd="0" destOrd="0" presId="urn:microsoft.com/office/officeart/2005/8/layout/default"/>
    <dgm:cxn modelId="{26D2F68D-5FE6-474B-886D-F05C5C986B1C}" srcId="{034BF4FC-7AEB-448D-A238-2A5BAEA65E52}" destId="{E540AE41-DBB8-4676-898C-59228AA17443}" srcOrd="3" destOrd="0" parTransId="{59334A89-15B6-405B-A779-8E6B460CFD77}" sibTransId="{8EBAEFE1-2E71-4A17-AD4B-5D14044B7FD2}"/>
    <dgm:cxn modelId="{9A0FC738-E797-46AD-A76D-712F9DBE7C07}" type="presOf" srcId="{5021C92D-D416-43E9-8A5F-56E5775426C0}" destId="{00333ACD-F707-4229-ADB3-3AC05B0B6FB7}" srcOrd="0" destOrd="0" presId="urn:microsoft.com/office/officeart/2005/8/layout/default"/>
    <dgm:cxn modelId="{06CAF90F-4247-4276-BBE5-764A4AC84E98}" srcId="{034BF4FC-7AEB-448D-A238-2A5BAEA65E52}" destId="{EAD7FF49-4248-4400-83F1-AA604A427E17}" srcOrd="2" destOrd="0" parTransId="{C4963517-8CEC-41B8-BF45-D0063ED57491}" sibTransId="{0CA26D4D-1929-4D00-AD17-3CF13DB6D86C}"/>
    <dgm:cxn modelId="{D2697C57-BD96-404D-9FC6-8F81009E3679}" srcId="{034BF4FC-7AEB-448D-A238-2A5BAEA65E52}" destId="{EECC1009-A8B4-4A54-A5F2-1BD17CCA0974}" srcOrd="1" destOrd="0" parTransId="{B8798406-8AAB-43FB-A885-0CE62A5BFAA3}" sibTransId="{A31F1CFC-F5B8-41C4-A404-D927A8918CFE}"/>
    <dgm:cxn modelId="{5CC83D42-62DF-4FCF-BA54-68EFFA87FF0F}" type="presParOf" srcId="{F53F40AC-D2DD-48BA-AC1E-7B2E04C1E5AE}" destId="{00333ACD-F707-4229-ADB3-3AC05B0B6FB7}" srcOrd="0" destOrd="0" presId="urn:microsoft.com/office/officeart/2005/8/layout/default"/>
    <dgm:cxn modelId="{9A05BAAE-6411-49D3-ADCE-192CD01A268B}" type="presParOf" srcId="{F53F40AC-D2DD-48BA-AC1E-7B2E04C1E5AE}" destId="{454789FE-B4B0-4DF3-BF8C-369B36DA0366}" srcOrd="1" destOrd="0" presId="urn:microsoft.com/office/officeart/2005/8/layout/default"/>
    <dgm:cxn modelId="{77BFD7B6-5788-40FA-8F00-D0DA6244824A}" type="presParOf" srcId="{F53F40AC-D2DD-48BA-AC1E-7B2E04C1E5AE}" destId="{CC186AEF-9940-496C-B98D-D237E862ACE3}" srcOrd="2" destOrd="0" presId="urn:microsoft.com/office/officeart/2005/8/layout/default"/>
    <dgm:cxn modelId="{71193AF1-D21C-4B3E-ADAB-726DE11212E7}" type="presParOf" srcId="{F53F40AC-D2DD-48BA-AC1E-7B2E04C1E5AE}" destId="{2C083C73-4EF1-44EB-9028-450D59915714}" srcOrd="3" destOrd="0" presId="urn:microsoft.com/office/officeart/2005/8/layout/default"/>
    <dgm:cxn modelId="{F2E1A179-E004-4E94-BBE8-0087A688205F}" type="presParOf" srcId="{F53F40AC-D2DD-48BA-AC1E-7B2E04C1E5AE}" destId="{B813F375-E9A0-4076-BF96-D23FF247E7E5}" srcOrd="4" destOrd="0" presId="urn:microsoft.com/office/officeart/2005/8/layout/default"/>
    <dgm:cxn modelId="{E51AB54B-EDDB-4043-AA36-EF27B63DC270}" type="presParOf" srcId="{F53F40AC-D2DD-48BA-AC1E-7B2E04C1E5AE}" destId="{A7EAD20A-7DF2-4BCF-B4CD-EAAB1B72E6F6}" srcOrd="5" destOrd="0" presId="urn:microsoft.com/office/officeart/2005/8/layout/default"/>
    <dgm:cxn modelId="{25AC0C7D-4980-4A30-9CDF-A7A14ABF3FCC}" type="presParOf" srcId="{F53F40AC-D2DD-48BA-AC1E-7B2E04C1E5AE}" destId="{9498C774-D0C6-4B91-8DD8-989C3B7DD9A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8F2619-EDBA-48D7-AD79-122E4319DC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F023BF-D9CA-474E-967C-B35C0094EA3B}">
      <dgm:prSet phldrT="[Text]" custT="1"/>
      <dgm:spPr>
        <a:ln>
          <a:solidFill>
            <a:schemeClr val="tx1"/>
          </a:solidFill>
        </a:ln>
      </dgm:spPr>
      <dgm:t>
        <a:bodyPr/>
        <a:lstStyle/>
        <a:p>
          <a:r>
            <a:rPr lang="en-US" sz="2400" b="1" dirty="0" smtClean="0"/>
            <a:t>What is a Contract note?</a:t>
          </a:r>
          <a:endParaRPr lang="en-US" sz="2400" b="1" dirty="0"/>
        </a:p>
      </dgm:t>
    </dgm:pt>
    <dgm:pt modelId="{4B69DF76-340A-4ABF-AB87-DE7E5A478599}" type="parTrans" cxnId="{FB2917FB-F781-4075-A73B-7B2B257AFDA6}">
      <dgm:prSet/>
      <dgm:spPr/>
      <dgm:t>
        <a:bodyPr/>
        <a:lstStyle/>
        <a:p>
          <a:endParaRPr lang="en-US"/>
        </a:p>
      </dgm:t>
    </dgm:pt>
    <dgm:pt modelId="{671BA88F-8E82-460B-83BA-4499EED1BA99}" type="sibTrans" cxnId="{FB2917FB-F781-4075-A73B-7B2B257AFDA6}">
      <dgm:prSet/>
      <dgm:spPr/>
      <dgm:t>
        <a:bodyPr/>
        <a:lstStyle/>
        <a:p>
          <a:endParaRPr lang="en-US"/>
        </a:p>
      </dgm:t>
    </dgm:pt>
    <dgm:pt modelId="{DB17F7B6-D36F-4F6C-9655-F9D4A2F57527}">
      <dgm:prSet phldrT="[Text]" custT="1"/>
      <dgm:spPr/>
      <dgm:t>
        <a:bodyPr/>
        <a:lstStyle/>
        <a:p>
          <a:r>
            <a:rPr lang="en-US" sz="2000" dirty="0" smtClean="0"/>
            <a:t>Record of any transaction.</a:t>
          </a:r>
          <a:endParaRPr lang="en-US" sz="2000" dirty="0"/>
        </a:p>
      </dgm:t>
    </dgm:pt>
    <dgm:pt modelId="{424DC185-2A41-43C4-8D34-659BDC34CAD6}" type="parTrans" cxnId="{FA05EA07-9E7D-4B64-BD90-7125EA732405}">
      <dgm:prSet/>
      <dgm:spPr/>
      <dgm:t>
        <a:bodyPr/>
        <a:lstStyle/>
        <a:p>
          <a:endParaRPr lang="en-US"/>
        </a:p>
      </dgm:t>
    </dgm:pt>
    <dgm:pt modelId="{959E492D-E883-466E-A83B-BB3D1587177A}" type="sibTrans" cxnId="{FA05EA07-9E7D-4B64-BD90-7125EA732405}">
      <dgm:prSet/>
      <dgm:spPr/>
      <dgm:t>
        <a:bodyPr/>
        <a:lstStyle/>
        <a:p>
          <a:endParaRPr lang="en-US"/>
        </a:p>
      </dgm:t>
    </dgm:pt>
    <dgm:pt modelId="{47528107-0424-416C-9F1F-1F2EC9001BE7}">
      <dgm:prSet phldrT="[Text]" custT="1"/>
      <dgm:spPr>
        <a:ln>
          <a:solidFill>
            <a:schemeClr val="tx1"/>
          </a:solidFill>
        </a:ln>
      </dgm:spPr>
      <dgm:t>
        <a:bodyPr/>
        <a:lstStyle/>
        <a:p>
          <a:r>
            <a:rPr lang="en-US" sz="2400" b="1" dirty="0" smtClean="0"/>
            <a:t>How to receive a Contract Note?</a:t>
          </a:r>
          <a:endParaRPr lang="en-US" sz="2400" b="1" dirty="0"/>
        </a:p>
      </dgm:t>
    </dgm:pt>
    <dgm:pt modelId="{CEC6B0E9-1133-4CBB-BC39-9C3F6206916C}" type="parTrans" cxnId="{1943DC48-5398-4F86-8C70-05775590ACD7}">
      <dgm:prSet/>
      <dgm:spPr/>
      <dgm:t>
        <a:bodyPr/>
        <a:lstStyle/>
        <a:p>
          <a:endParaRPr lang="en-US"/>
        </a:p>
      </dgm:t>
    </dgm:pt>
    <dgm:pt modelId="{A0D3E510-03CF-41CD-A633-1CD386AB1F47}" type="sibTrans" cxnId="{1943DC48-5398-4F86-8C70-05775590ACD7}">
      <dgm:prSet/>
      <dgm:spPr/>
      <dgm:t>
        <a:bodyPr/>
        <a:lstStyle/>
        <a:p>
          <a:endParaRPr lang="en-US"/>
        </a:p>
      </dgm:t>
    </dgm:pt>
    <dgm:pt modelId="{501F0BE7-0463-43CD-9C8E-E1290A8B8BCF}">
      <dgm:prSet phldrT="[Text]" custT="1"/>
      <dgm:spPr/>
      <dgm:t>
        <a:bodyPr/>
        <a:lstStyle/>
        <a:p>
          <a:r>
            <a:rPr lang="en-IN" sz="2000" spc="-1" dirty="0" smtClean="0">
              <a:latin typeface="Arial" panose="020B0604020202020204" pitchFamily="34" charset="0"/>
              <a:cs typeface="Arial" panose="020B0604020202020204" pitchFamily="34" charset="0"/>
            </a:rPr>
            <a:t>W</a:t>
          </a:r>
          <a:r>
            <a:rPr lang="en-US" sz="2000" spc="-1" dirty="0" smtClean="0">
              <a:latin typeface="Arial" panose="020B0604020202020204" pitchFamily="34" charset="0"/>
              <a:cs typeface="Arial" panose="020B0604020202020204" pitchFamily="34" charset="0"/>
            </a:rPr>
            <a:t>ithin 24 hours from the date of trade execution. </a:t>
          </a:r>
          <a:endParaRPr lang="en-US" sz="2000" dirty="0"/>
        </a:p>
      </dgm:t>
    </dgm:pt>
    <dgm:pt modelId="{D3C2DEA9-A322-4C24-8C96-A64CCEB15086}" type="parTrans" cxnId="{BFD37342-94FD-4450-9192-95126295E9F4}">
      <dgm:prSet/>
      <dgm:spPr/>
      <dgm:t>
        <a:bodyPr/>
        <a:lstStyle/>
        <a:p>
          <a:endParaRPr lang="en-US"/>
        </a:p>
      </dgm:t>
    </dgm:pt>
    <dgm:pt modelId="{5F772571-13A2-43F7-95B7-9A7B1E0B10E4}" type="sibTrans" cxnId="{BFD37342-94FD-4450-9192-95126295E9F4}">
      <dgm:prSet/>
      <dgm:spPr/>
      <dgm:t>
        <a:bodyPr/>
        <a:lstStyle/>
        <a:p>
          <a:endParaRPr lang="en-US"/>
        </a:p>
      </dgm:t>
    </dgm:pt>
    <dgm:pt modelId="{10977BE8-94BC-415D-BAB1-C0279D20EE90}">
      <dgm:prSet phldrT="[Text]" custT="1"/>
      <dgm:spPr/>
      <dgm:t>
        <a:bodyPr/>
        <a:lstStyle/>
        <a:p>
          <a:r>
            <a:rPr lang="en-US" sz="2000" dirty="0" smtClean="0"/>
            <a:t>Confirmation of trade done.</a:t>
          </a:r>
          <a:endParaRPr lang="en-US" sz="2000" dirty="0"/>
        </a:p>
      </dgm:t>
    </dgm:pt>
    <dgm:pt modelId="{48154F55-1C1E-4C76-9347-AB696E1D2E64}" type="parTrans" cxnId="{B3DA3D21-4DE0-4749-A646-3C0C42A7F6F5}">
      <dgm:prSet/>
      <dgm:spPr/>
      <dgm:t>
        <a:bodyPr/>
        <a:lstStyle/>
        <a:p>
          <a:endParaRPr lang="en-US"/>
        </a:p>
      </dgm:t>
    </dgm:pt>
    <dgm:pt modelId="{0890EA86-F90D-49A1-B71A-1D62143A2913}" type="sibTrans" cxnId="{B3DA3D21-4DE0-4749-A646-3C0C42A7F6F5}">
      <dgm:prSet/>
      <dgm:spPr/>
      <dgm:t>
        <a:bodyPr/>
        <a:lstStyle/>
        <a:p>
          <a:endParaRPr lang="en-US"/>
        </a:p>
      </dgm:t>
    </dgm:pt>
    <dgm:pt modelId="{EB9850D7-AD2E-4AE9-95CF-0033D9825B81}">
      <dgm:prSet phldrT="[Text]" custT="1"/>
      <dgm:spPr/>
      <dgm:t>
        <a:bodyPr/>
        <a:lstStyle/>
        <a:p>
          <a:r>
            <a:rPr lang="en-US" sz="2000" dirty="0" smtClean="0"/>
            <a:t>In case of discrepancy, contact your broker immediately.</a:t>
          </a:r>
          <a:endParaRPr lang="en-US" sz="2600" dirty="0"/>
        </a:p>
      </dgm:t>
    </dgm:pt>
    <dgm:pt modelId="{434CFD25-78DC-4863-834A-3752A603945F}" type="parTrans" cxnId="{5E22B5BA-9A8A-4646-A07A-9B478F31BBDE}">
      <dgm:prSet/>
      <dgm:spPr/>
      <dgm:t>
        <a:bodyPr/>
        <a:lstStyle/>
        <a:p>
          <a:endParaRPr lang="en-US"/>
        </a:p>
      </dgm:t>
    </dgm:pt>
    <dgm:pt modelId="{4FA8F8F2-EBB1-4B99-9AA6-9129FF564FDD}" type="sibTrans" cxnId="{5E22B5BA-9A8A-4646-A07A-9B478F31BBDE}">
      <dgm:prSet/>
      <dgm:spPr/>
      <dgm:t>
        <a:bodyPr/>
        <a:lstStyle/>
        <a:p>
          <a:endParaRPr lang="en-US"/>
        </a:p>
      </dgm:t>
    </dgm:pt>
    <dgm:pt modelId="{0B06B3F2-3362-4EDF-8528-710A8C9C9A1E}">
      <dgm:prSet custT="1"/>
      <dgm:spPr>
        <a:ln>
          <a:solidFill>
            <a:schemeClr val="tx1"/>
          </a:solidFill>
        </a:ln>
      </dgm:spPr>
      <dgm:t>
        <a:bodyPr/>
        <a:lstStyle/>
        <a:p>
          <a:r>
            <a:rPr lang="en-US" sz="2400" b="1" dirty="0" smtClean="0"/>
            <a:t>What does a Contract Note contain?</a:t>
          </a:r>
          <a:endParaRPr lang="en-US" sz="2400" b="1" dirty="0"/>
        </a:p>
      </dgm:t>
    </dgm:pt>
    <dgm:pt modelId="{778AAF4D-4AD6-4345-8FA9-843DF0096D84}" type="parTrans" cxnId="{FF0EAF33-8AF1-4824-9A8C-D1AE36BB922D}">
      <dgm:prSet/>
      <dgm:spPr/>
      <dgm:t>
        <a:bodyPr/>
        <a:lstStyle/>
        <a:p>
          <a:endParaRPr lang="en-US"/>
        </a:p>
      </dgm:t>
    </dgm:pt>
    <dgm:pt modelId="{E8351416-87B2-461A-B934-C454CED511EE}" type="sibTrans" cxnId="{FF0EAF33-8AF1-4824-9A8C-D1AE36BB922D}">
      <dgm:prSet/>
      <dgm:spPr/>
      <dgm:t>
        <a:bodyPr/>
        <a:lstStyle/>
        <a:p>
          <a:endParaRPr lang="en-US"/>
        </a:p>
      </dgm:t>
    </dgm:pt>
    <dgm:pt modelId="{0A1239DF-81E0-42D8-B63E-07E212CB0114}">
      <dgm:prSet custT="1"/>
      <dgm:spPr/>
      <dgm:t>
        <a:bodyPr/>
        <a:lstStyle/>
        <a:p>
          <a:r>
            <a:rPr lang="en-US" sz="2000" dirty="0" smtClean="0"/>
            <a:t>Details of transaction.</a:t>
          </a:r>
          <a:endParaRPr lang="en-US" sz="2000" dirty="0"/>
        </a:p>
      </dgm:t>
    </dgm:pt>
    <dgm:pt modelId="{0AE566E9-3902-4DFF-AC20-0FD47CE9F3AB}" type="parTrans" cxnId="{AAC7C36F-36D1-4052-8678-D2367F5F4B3E}">
      <dgm:prSet/>
      <dgm:spPr/>
      <dgm:t>
        <a:bodyPr/>
        <a:lstStyle/>
        <a:p>
          <a:endParaRPr lang="en-US"/>
        </a:p>
      </dgm:t>
    </dgm:pt>
    <dgm:pt modelId="{17B3B900-93DD-494F-A9A6-BCEB6F2C8320}" type="sibTrans" cxnId="{AAC7C36F-36D1-4052-8678-D2367F5F4B3E}">
      <dgm:prSet/>
      <dgm:spPr/>
      <dgm:t>
        <a:bodyPr/>
        <a:lstStyle/>
        <a:p>
          <a:endParaRPr lang="en-US"/>
        </a:p>
      </dgm:t>
    </dgm:pt>
    <dgm:pt modelId="{70ECD515-C9DF-4689-ADF6-98DCA23913F3}">
      <dgm:prSet custT="1"/>
      <dgm:spPr/>
      <dgm:t>
        <a:bodyPr/>
        <a:lstStyle/>
        <a:p>
          <a:r>
            <a:rPr lang="en-US" sz="2000" dirty="0" smtClean="0"/>
            <a:t>Date, Time, Price, Quantity, Trade ID, various charges/ levies, etc.</a:t>
          </a:r>
          <a:endParaRPr lang="en-US" sz="2000" dirty="0"/>
        </a:p>
      </dgm:t>
    </dgm:pt>
    <dgm:pt modelId="{6D1A29BA-4116-43DF-9087-C9A96FEF9BFF}" type="parTrans" cxnId="{AC882812-6C07-44D7-B572-22247EC6CB2E}">
      <dgm:prSet/>
      <dgm:spPr/>
      <dgm:t>
        <a:bodyPr/>
        <a:lstStyle/>
        <a:p>
          <a:endParaRPr lang="en-US"/>
        </a:p>
      </dgm:t>
    </dgm:pt>
    <dgm:pt modelId="{A7C3B6A6-D21F-4FF2-90C5-0D35527CEA3A}" type="sibTrans" cxnId="{AC882812-6C07-44D7-B572-22247EC6CB2E}">
      <dgm:prSet/>
      <dgm:spPr/>
      <dgm:t>
        <a:bodyPr/>
        <a:lstStyle/>
        <a:p>
          <a:endParaRPr lang="en-US"/>
        </a:p>
      </dgm:t>
    </dgm:pt>
    <dgm:pt modelId="{167BBCB6-3477-4C29-BF31-814DC29B3FDB}">
      <dgm:prSet custT="1"/>
      <dgm:spPr/>
      <dgm:t>
        <a:bodyPr/>
        <a:lstStyle/>
        <a:p>
          <a:r>
            <a:rPr lang="en-US" sz="2000" spc="-1" dirty="0" smtClean="0">
              <a:latin typeface="Arial" panose="020B0604020202020204" pitchFamily="34" charset="0"/>
              <a:cs typeface="Arial" panose="020B0604020202020204" pitchFamily="34" charset="0"/>
            </a:rPr>
            <a:t>E-Contract Note sent to registered email ID.</a:t>
          </a:r>
          <a:endParaRPr lang="en-US" sz="2000" spc="-1" dirty="0">
            <a:latin typeface="Arial" panose="020B0604020202020204" pitchFamily="34" charset="0"/>
            <a:cs typeface="Arial" panose="020B0604020202020204" pitchFamily="34" charset="0"/>
          </a:endParaRPr>
        </a:p>
      </dgm:t>
    </dgm:pt>
    <dgm:pt modelId="{F7164A1F-7DB7-4A01-ABBB-96171EDCBD37}" type="parTrans" cxnId="{580FC10F-2219-4B46-B3E3-196DEE030958}">
      <dgm:prSet/>
      <dgm:spPr/>
      <dgm:t>
        <a:bodyPr/>
        <a:lstStyle/>
        <a:p>
          <a:endParaRPr lang="en-US"/>
        </a:p>
      </dgm:t>
    </dgm:pt>
    <dgm:pt modelId="{E6A11705-10A7-4F57-B9AF-D5F100E57B05}" type="sibTrans" cxnId="{580FC10F-2219-4B46-B3E3-196DEE030958}">
      <dgm:prSet/>
      <dgm:spPr/>
      <dgm:t>
        <a:bodyPr/>
        <a:lstStyle/>
        <a:p>
          <a:endParaRPr lang="en-US"/>
        </a:p>
      </dgm:t>
    </dgm:pt>
    <dgm:pt modelId="{7628A158-830F-4EA5-A14E-D8EEF02FAA9A}">
      <dgm:prSet custT="1"/>
      <dgm:spPr/>
      <dgm:t>
        <a:bodyPr/>
        <a:lstStyle/>
        <a:p>
          <a:r>
            <a:rPr lang="en-US" sz="2000" spc="-1" dirty="0" smtClean="0">
              <a:latin typeface="Arial" panose="020B0604020202020204" pitchFamily="34" charset="0"/>
              <a:cs typeface="Arial" panose="020B0604020202020204" pitchFamily="34" charset="0"/>
            </a:rPr>
            <a:t>Can opt for Physical Contract Note.</a:t>
          </a:r>
          <a:endParaRPr lang="en-US" sz="2000" spc="-1" dirty="0">
            <a:latin typeface="Arial" panose="020B0604020202020204" pitchFamily="34" charset="0"/>
            <a:cs typeface="Arial" panose="020B0604020202020204" pitchFamily="34" charset="0"/>
          </a:endParaRPr>
        </a:p>
      </dgm:t>
    </dgm:pt>
    <dgm:pt modelId="{DEFEF1CC-ECA0-4110-808D-7BC58CBCEAEF}" type="parTrans" cxnId="{609C3277-1C91-4ACD-B8C5-5E277535FF5F}">
      <dgm:prSet/>
      <dgm:spPr/>
      <dgm:t>
        <a:bodyPr/>
        <a:lstStyle/>
        <a:p>
          <a:endParaRPr lang="en-US"/>
        </a:p>
      </dgm:t>
    </dgm:pt>
    <dgm:pt modelId="{EE397A8B-AF6F-4906-A91D-57BEE325F8C3}" type="sibTrans" cxnId="{609C3277-1C91-4ACD-B8C5-5E277535FF5F}">
      <dgm:prSet/>
      <dgm:spPr/>
      <dgm:t>
        <a:bodyPr/>
        <a:lstStyle/>
        <a:p>
          <a:endParaRPr lang="en-US"/>
        </a:p>
      </dgm:t>
    </dgm:pt>
    <dgm:pt modelId="{6F453F05-7D82-463A-A686-D4467D849933}">
      <dgm:prSet custT="1"/>
      <dgm:spPr/>
      <dgm:t>
        <a:bodyPr/>
        <a:lstStyle/>
        <a:p>
          <a:r>
            <a:rPr lang="en-US" sz="2000" spc="-1" dirty="0" smtClean="0">
              <a:latin typeface="Arial" panose="020B0604020202020204" pitchFamily="34" charset="0"/>
              <a:cs typeface="Arial" panose="020B0604020202020204" pitchFamily="34" charset="0"/>
            </a:rPr>
            <a:t>Quarterly statement of funds and securities .</a:t>
          </a:r>
          <a:endParaRPr lang="en-IN" sz="2000" spc="-1" dirty="0">
            <a:latin typeface="Arial" panose="020B0604020202020204" pitchFamily="34" charset="0"/>
            <a:cs typeface="Arial" panose="020B0604020202020204" pitchFamily="34" charset="0"/>
          </a:endParaRPr>
        </a:p>
      </dgm:t>
    </dgm:pt>
    <dgm:pt modelId="{6ACF85C3-7F2A-4BEE-BA92-80ECA5103C7C}" type="parTrans" cxnId="{67FA2639-43D0-44A1-BF94-DA07322F2302}">
      <dgm:prSet/>
      <dgm:spPr/>
      <dgm:t>
        <a:bodyPr/>
        <a:lstStyle/>
        <a:p>
          <a:endParaRPr lang="en-US"/>
        </a:p>
      </dgm:t>
    </dgm:pt>
    <dgm:pt modelId="{AF37A61A-85CB-417C-8077-8F8F5C09B0E8}" type="sibTrans" cxnId="{67FA2639-43D0-44A1-BF94-DA07322F2302}">
      <dgm:prSet/>
      <dgm:spPr/>
      <dgm:t>
        <a:bodyPr/>
        <a:lstStyle/>
        <a:p>
          <a:endParaRPr lang="en-US"/>
        </a:p>
      </dgm:t>
    </dgm:pt>
    <dgm:pt modelId="{540984A9-5CD7-4F13-BD7E-5B9A23D9461A}" type="pres">
      <dgm:prSet presAssocID="{B98F2619-EDBA-48D7-AD79-122E4319DCBA}" presName="linear" presStyleCnt="0">
        <dgm:presLayoutVars>
          <dgm:animLvl val="lvl"/>
          <dgm:resizeHandles val="exact"/>
        </dgm:presLayoutVars>
      </dgm:prSet>
      <dgm:spPr/>
      <dgm:t>
        <a:bodyPr/>
        <a:lstStyle/>
        <a:p>
          <a:endParaRPr lang="en-US"/>
        </a:p>
      </dgm:t>
    </dgm:pt>
    <dgm:pt modelId="{12B57494-141E-488A-A4CE-43FB14708ADD}" type="pres">
      <dgm:prSet presAssocID="{11F023BF-D9CA-474E-967C-B35C0094EA3B}" presName="parentText" presStyleLbl="node1" presStyleIdx="0" presStyleCnt="3" custScaleY="47227">
        <dgm:presLayoutVars>
          <dgm:chMax val="0"/>
          <dgm:bulletEnabled val="1"/>
        </dgm:presLayoutVars>
      </dgm:prSet>
      <dgm:spPr/>
      <dgm:t>
        <a:bodyPr/>
        <a:lstStyle/>
        <a:p>
          <a:endParaRPr lang="en-US"/>
        </a:p>
      </dgm:t>
    </dgm:pt>
    <dgm:pt modelId="{9CD09173-1239-4CC1-B3A5-332945DD1428}" type="pres">
      <dgm:prSet presAssocID="{11F023BF-D9CA-474E-967C-B35C0094EA3B}" presName="childText" presStyleLbl="revTx" presStyleIdx="0" presStyleCnt="3">
        <dgm:presLayoutVars>
          <dgm:bulletEnabled val="1"/>
        </dgm:presLayoutVars>
      </dgm:prSet>
      <dgm:spPr/>
      <dgm:t>
        <a:bodyPr/>
        <a:lstStyle/>
        <a:p>
          <a:endParaRPr lang="en-US"/>
        </a:p>
      </dgm:t>
    </dgm:pt>
    <dgm:pt modelId="{BC1390A1-2D08-4BAD-B2D4-94C527A0CE1C}" type="pres">
      <dgm:prSet presAssocID="{0B06B3F2-3362-4EDF-8528-710A8C9C9A1E}" presName="parentText" presStyleLbl="node1" presStyleIdx="1" presStyleCnt="3" custScaleY="44396" custLinFactNeighborY="12004">
        <dgm:presLayoutVars>
          <dgm:chMax val="0"/>
          <dgm:bulletEnabled val="1"/>
        </dgm:presLayoutVars>
      </dgm:prSet>
      <dgm:spPr/>
      <dgm:t>
        <a:bodyPr/>
        <a:lstStyle/>
        <a:p>
          <a:endParaRPr lang="en-US"/>
        </a:p>
      </dgm:t>
    </dgm:pt>
    <dgm:pt modelId="{DB1C430F-4595-4225-AE24-C56832F7872D}" type="pres">
      <dgm:prSet presAssocID="{0B06B3F2-3362-4EDF-8528-710A8C9C9A1E}" presName="childText" presStyleLbl="revTx" presStyleIdx="1" presStyleCnt="3" custLinFactNeighborY="17080">
        <dgm:presLayoutVars>
          <dgm:bulletEnabled val="1"/>
        </dgm:presLayoutVars>
      </dgm:prSet>
      <dgm:spPr/>
      <dgm:t>
        <a:bodyPr/>
        <a:lstStyle/>
        <a:p>
          <a:endParaRPr lang="en-US"/>
        </a:p>
      </dgm:t>
    </dgm:pt>
    <dgm:pt modelId="{B99FD1F0-D9E8-4D76-AC30-C21D4B8756FD}" type="pres">
      <dgm:prSet presAssocID="{47528107-0424-416C-9F1F-1F2EC9001BE7}" presName="parentText" presStyleLbl="node1" presStyleIdx="2" presStyleCnt="3" custScaleY="39936" custLinFactNeighborY="-3416">
        <dgm:presLayoutVars>
          <dgm:chMax val="0"/>
          <dgm:bulletEnabled val="1"/>
        </dgm:presLayoutVars>
      </dgm:prSet>
      <dgm:spPr/>
      <dgm:t>
        <a:bodyPr/>
        <a:lstStyle/>
        <a:p>
          <a:endParaRPr lang="en-US"/>
        </a:p>
      </dgm:t>
    </dgm:pt>
    <dgm:pt modelId="{3BE18F3F-B208-41B8-86D1-17738C67E58E}" type="pres">
      <dgm:prSet presAssocID="{47528107-0424-416C-9F1F-1F2EC9001BE7}" presName="childText" presStyleLbl="revTx" presStyleIdx="2" presStyleCnt="3" custLinFactY="2117" custLinFactNeighborX="-245" custLinFactNeighborY="100000">
        <dgm:presLayoutVars>
          <dgm:bulletEnabled val="1"/>
        </dgm:presLayoutVars>
      </dgm:prSet>
      <dgm:spPr/>
      <dgm:t>
        <a:bodyPr/>
        <a:lstStyle/>
        <a:p>
          <a:endParaRPr lang="en-US"/>
        </a:p>
      </dgm:t>
    </dgm:pt>
  </dgm:ptLst>
  <dgm:cxnLst>
    <dgm:cxn modelId="{E116F890-99A5-4B69-A8DE-DE6A5E6DC730}" type="presOf" srcId="{B98F2619-EDBA-48D7-AD79-122E4319DCBA}" destId="{540984A9-5CD7-4F13-BD7E-5B9A23D9461A}" srcOrd="0" destOrd="0" presId="urn:microsoft.com/office/officeart/2005/8/layout/vList2"/>
    <dgm:cxn modelId="{1943DC48-5398-4F86-8C70-05775590ACD7}" srcId="{B98F2619-EDBA-48D7-AD79-122E4319DCBA}" destId="{47528107-0424-416C-9F1F-1F2EC9001BE7}" srcOrd="2" destOrd="0" parTransId="{CEC6B0E9-1133-4CBB-BC39-9C3F6206916C}" sibTransId="{A0D3E510-03CF-41CD-A633-1CD386AB1F47}"/>
    <dgm:cxn modelId="{F5957968-9B74-4A08-8CA6-DDD43DE01255}" type="presOf" srcId="{0B06B3F2-3362-4EDF-8528-710A8C9C9A1E}" destId="{BC1390A1-2D08-4BAD-B2D4-94C527A0CE1C}" srcOrd="0" destOrd="0" presId="urn:microsoft.com/office/officeart/2005/8/layout/vList2"/>
    <dgm:cxn modelId="{609C3277-1C91-4ACD-B8C5-5E277535FF5F}" srcId="{47528107-0424-416C-9F1F-1F2EC9001BE7}" destId="{7628A158-830F-4EA5-A14E-D8EEF02FAA9A}" srcOrd="2" destOrd="0" parTransId="{DEFEF1CC-ECA0-4110-808D-7BC58CBCEAEF}" sibTransId="{EE397A8B-AF6F-4906-A91D-57BEE325F8C3}"/>
    <dgm:cxn modelId="{AC882812-6C07-44D7-B572-22247EC6CB2E}" srcId="{0B06B3F2-3362-4EDF-8528-710A8C9C9A1E}" destId="{70ECD515-C9DF-4689-ADF6-98DCA23913F3}" srcOrd="1" destOrd="0" parTransId="{6D1A29BA-4116-43DF-9087-C9A96FEF9BFF}" sibTransId="{A7C3B6A6-D21F-4FF2-90C5-0D35527CEA3A}"/>
    <dgm:cxn modelId="{7ADE9661-682B-4358-8396-D756086F6278}" type="presOf" srcId="{47528107-0424-416C-9F1F-1F2EC9001BE7}" destId="{B99FD1F0-D9E8-4D76-AC30-C21D4B8756FD}" srcOrd="0" destOrd="0" presId="urn:microsoft.com/office/officeart/2005/8/layout/vList2"/>
    <dgm:cxn modelId="{FA05EA07-9E7D-4B64-BD90-7125EA732405}" srcId="{11F023BF-D9CA-474E-967C-B35C0094EA3B}" destId="{DB17F7B6-D36F-4F6C-9655-F9D4A2F57527}" srcOrd="0" destOrd="0" parTransId="{424DC185-2A41-43C4-8D34-659BDC34CAD6}" sibTransId="{959E492D-E883-466E-A83B-BB3D1587177A}"/>
    <dgm:cxn modelId="{BFD37342-94FD-4450-9192-95126295E9F4}" srcId="{47528107-0424-416C-9F1F-1F2EC9001BE7}" destId="{501F0BE7-0463-43CD-9C8E-E1290A8B8BCF}" srcOrd="0" destOrd="0" parTransId="{D3C2DEA9-A322-4C24-8C96-A64CCEB15086}" sibTransId="{5F772571-13A2-43F7-95B7-9A7B1E0B10E4}"/>
    <dgm:cxn modelId="{AAC7C36F-36D1-4052-8678-D2367F5F4B3E}" srcId="{0B06B3F2-3362-4EDF-8528-710A8C9C9A1E}" destId="{0A1239DF-81E0-42D8-B63E-07E212CB0114}" srcOrd="0" destOrd="0" parTransId="{0AE566E9-3902-4DFF-AC20-0FD47CE9F3AB}" sibTransId="{17B3B900-93DD-494F-A9A6-BCEB6F2C8320}"/>
    <dgm:cxn modelId="{580FC10F-2219-4B46-B3E3-196DEE030958}" srcId="{47528107-0424-416C-9F1F-1F2EC9001BE7}" destId="{167BBCB6-3477-4C29-BF31-814DC29B3FDB}" srcOrd="1" destOrd="0" parTransId="{F7164A1F-7DB7-4A01-ABBB-96171EDCBD37}" sibTransId="{E6A11705-10A7-4F57-B9AF-D5F100E57B05}"/>
    <dgm:cxn modelId="{3DD2F240-04C2-4BDB-8ACC-42491674BB3E}" type="presOf" srcId="{10977BE8-94BC-415D-BAB1-C0279D20EE90}" destId="{9CD09173-1239-4CC1-B3A5-332945DD1428}" srcOrd="0" destOrd="1" presId="urn:microsoft.com/office/officeart/2005/8/layout/vList2"/>
    <dgm:cxn modelId="{AE8B7A70-45D8-4B77-A80A-FF5B75C36194}" type="presOf" srcId="{DB17F7B6-D36F-4F6C-9655-F9D4A2F57527}" destId="{9CD09173-1239-4CC1-B3A5-332945DD1428}" srcOrd="0" destOrd="0" presId="urn:microsoft.com/office/officeart/2005/8/layout/vList2"/>
    <dgm:cxn modelId="{F212715D-1AA9-4CC0-9ABA-734967A900D0}" type="presOf" srcId="{6F453F05-7D82-463A-A686-D4467D849933}" destId="{3BE18F3F-B208-41B8-86D1-17738C67E58E}" srcOrd="0" destOrd="3" presId="urn:microsoft.com/office/officeart/2005/8/layout/vList2"/>
    <dgm:cxn modelId="{5E22B5BA-9A8A-4646-A07A-9B478F31BBDE}" srcId="{11F023BF-D9CA-474E-967C-B35C0094EA3B}" destId="{EB9850D7-AD2E-4AE9-95CF-0033D9825B81}" srcOrd="2" destOrd="0" parTransId="{434CFD25-78DC-4863-834A-3752A603945F}" sibTransId="{4FA8F8F2-EBB1-4B99-9AA6-9129FF564FDD}"/>
    <dgm:cxn modelId="{BB711B30-D33B-47EE-90F1-9166C001C6F3}" type="presOf" srcId="{0A1239DF-81E0-42D8-B63E-07E212CB0114}" destId="{DB1C430F-4595-4225-AE24-C56832F7872D}" srcOrd="0" destOrd="0" presId="urn:microsoft.com/office/officeart/2005/8/layout/vList2"/>
    <dgm:cxn modelId="{0D0951AA-907E-4B1D-9817-7822E103A6F0}" type="presOf" srcId="{70ECD515-C9DF-4689-ADF6-98DCA23913F3}" destId="{DB1C430F-4595-4225-AE24-C56832F7872D}" srcOrd="0" destOrd="1" presId="urn:microsoft.com/office/officeart/2005/8/layout/vList2"/>
    <dgm:cxn modelId="{F35F1886-223F-4CA1-AACD-6223DD658044}" type="presOf" srcId="{11F023BF-D9CA-474E-967C-B35C0094EA3B}" destId="{12B57494-141E-488A-A4CE-43FB14708ADD}" srcOrd="0" destOrd="0" presId="urn:microsoft.com/office/officeart/2005/8/layout/vList2"/>
    <dgm:cxn modelId="{67FA2639-43D0-44A1-BF94-DA07322F2302}" srcId="{47528107-0424-416C-9F1F-1F2EC9001BE7}" destId="{6F453F05-7D82-463A-A686-D4467D849933}" srcOrd="3" destOrd="0" parTransId="{6ACF85C3-7F2A-4BEE-BA92-80ECA5103C7C}" sibTransId="{AF37A61A-85CB-417C-8077-8F8F5C09B0E8}"/>
    <dgm:cxn modelId="{1851FDBB-7763-4DF6-8F27-DF70A0CA344E}" type="presOf" srcId="{7628A158-830F-4EA5-A14E-D8EEF02FAA9A}" destId="{3BE18F3F-B208-41B8-86D1-17738C67E58E}" srcOrd="0" destOrd="2" presId="urn:microsoft.com/office/officeart/2005/8/layout/vList2"/>
    <dgm:cxn modelId="{FCD13BFD-6893-4E01-83C6-7660D00D1F89}" type="presOf" srcId="{501F0BE7-0463-43CD-9C8E-E1290A8B8BCF}" destId="{3BE18F3F-B208-41B8-86D1-17738C67E58E}" srcOrd="0" destOrd="0" presId="urn:microsoft.com/office/officeart/2005/8/layout/vList2"/>
    <dgm:cxn modelId="{5131C63F-A42C-4C4E-8AB7-03C4491CFFD9}" type="presOf" srcId="{EB9850D7-AD2E-4AE9-95CF-0033D9825B81}" destId="{9CD09173-1239-4CC1-B3A5-332945DD1428}" srcOrd="0" destOrd="2" presId="urn:microsoft.com/office/officeart/2005/8/layout/vList2"/>
    <dgm:cxn modelId="{B683B57D-A471-4C2C-B9D9-C5D88CD9F4BD}" type="presOf" srcId="{167BBCB6-3477-4C29-BF31-814DC29B3FDB}" destId="{3BE18F3F-B208-41B8-86D1-17738C67E58E}" srcOrd="0" destOrd="1" presId="urn:microsoft.com/office/officeart/2005/8/layout/vList2"/>
    <dgm:cxn modelId="{FB2917FB-F781-4075-A73B-7B2B257AFDA6}" srcId="{B98F2619-EDBA-48D7-AD79-122E4319DCBA}" destId="{11F023BF-D9CA-474E-967C-B35C0094EA3B}" srcOrd="0" destOrd="0" parTransId="{4B69DF76-340A-4ABF-AB87-DE7E5A478599}" sibTransId="{671BA88F-8E82-460B-83BA-4499EED1BA99}"/>
    <dgm:cxn modelId="{B3DA3D21-4DE0-4749-A646-3C0C42A7F6F5}" srcId="{11F023BF-D9CA-474E-967C-B35C0094EA3B}" destId="{10977BE8-94BC-415D-BAB1-C0279D20EE90}" srcOrd="1" destOrd="0" parTransId="{48154F55-1C1E-4C76-9347-AB696E1D2E64}" sibTransId="{0890EA86-F90D-49A1-B71A-1D62143A2913}"/>
    <dgm:cxn modelId="{FF0EAF33-8AF1-4824-9A8C-D1AE36BB922D}" srcId="{B98F2619-EDBA-48D7-AD79-122E4319DCBA}" destId="{0B06B3F2-3362-4EDF-8528-710A8C9C9A1E}" srcOrd="1" destOrd="0" parTransId="{778AAF4D-4AD6-4345-8FA9-843DF0096D84}" sibTransId="{E8351416-87B2-461A-B934-C454CED511EE}"/>
    <dgm:cxn modelId="{ED372C29-7464-4200-B7A3-5F05E4FE35CF}" type="presParOf" srcId="{540984A9-5CD7-4F13-BD7E-5B9A23D9461A}" destId="{12B57494-141E-488A-A4CE-43FB14708ADD}" srcOrd="0" destOrd="0" presId="urn:microsoft.com/office/officeart/2005/8/layout/vList2"/>
    <dgm:cxn modelId="{DBED7A41-CF3B-466D-8946-BFC151E55BC6}" type="presParOf" srcId="{540984A9-5CD7-4F13-BD7E-5B9A23D9461A}" destId="{9CD09173-1239-4CC1-B3A5-332945DD1428}" srcOrd="1" destOrd="0" presId="urn:microsoft.com/office/officeart/2005/8/layout/vList2"/>
    <dgm:cxn modelId="{A34869B0-01BC-4041-9FC2-711582CD9FD0}" type="presParOf" srcId="{540984A9-5CD7-4F13-BD7E-5B9A23D9461A}" destId="{BC1390A1-2D08-4BAD-B2D4-94C527A0CE1C}" srcOrd="2" destOrd="0" presId="urn:microsoft.com/office/officeart/2005/8/layout/vList2"/>
    <dgm:cxn modelId="{8F107F4C-6297-47FB-AC85-C794CD3D9611}" type="presParOf" srcId="{540984A9-5CD7-4F13-BD7E-5B9A23D9461A}" destId="{DB1C430F-4595-4225-AE24-C56832F7872D}" srcOrd="3" destOrd="0" presId="urn:microsoft.com/office/officeart/2005/8/layout/vList2"/>
    <dgm:cxn modelId="{5796FA44-19C3-4DCE-BF5F-5B9A85ADA119}" type="presParOf" srcId="{540984A9-5CD7-4F13-BD7E-5B9A23D9461A}" destId="{B99FD1F0-D9E8-4D76-AC30-C21D4B8756FD}" srcOrd="4" destOrd="0" presId="urn:microsoft.com/office/officeart/2005/8/layout/vList2"/>
    <dgm:cxn modelId="{791AC233-85B5-4895-B317-2C4AB9EF53C3}" type="presParOf" srcId="{540984A9-5CD7-4F13-BD7E-5B9A23D9461A}" destId="{3BE18F3F-B208-41B8-86D1-17738C67E58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5812-7957-49F6-8DD8-1865CE3D60E2}">
      <dsp:nvSpPr>
        <dsp:cNvPr id="0" name=""/>
        <dsp:cNvSpPr/>
      </dsp:nvSpPr>
      <dsp:spPr>
        <a:xfrm>
          <a:off x="539418" y="147"/>
          <a:ext cx="3486736" cy="2092042"/>
        </a:xfrm>
        <a:prstGeom prst="rect">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pc="-1" dirty="0" smtClean="0">
              <a:solidFill>
                <a:schemeClr val="tx1"/>
              </a:solidFill>
              <a:latin typeface="Arial" panose="020B0604020202020204" pitchFamily="34" charset="0"/>
              <a:ea typeface="Calibri"/>
              <a:cs typeface="Arial" panose="020B0604020202020204" pitchFamily="34" charset="0"/>
            </a:rPr>
            <a:t>Investment without analysis is like driving on a highway blindfolded. </a:t>
          </a:r>
        </a:p>
      </dsp:txBody>
      <dsp:txXfrm>
        <a:off x="539418" y="147"/>
        <a:ext cx="3486736" cy="2092042"/>
      </dsp:txXfrm>
    </dsp:sp>
    <dsp:sp modelId="{8C2D656C-6DD4-4D06-ADEF-B2F1F9880B9F}">
      <dsp:nvSpPr>
        <dsp:cNvPr id="0" name=""/>
        <dsp:cNvSpPr/>
      </dsp:nvSpPr>
      <dsp:spPr>
        <a:xfrm>
          <a:off x="4914248" y="147"/>
          <a:ext cx="3486736" cy="2092042"/>
        </a:xfrm>
        <a:prstGeom prst="rect">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pc="-1" dirty="0" smtClean="0">
              <a:solidFill>
                <a:schemeClr val="tx1"/>
              </a:solidFill>
              <a:latin typeface="Arial" panose="020B0604020202020204" pitchFamily="34" charset="0"/>
              <a:ea typeface="Calibri"/>
              <a:cs typeface="Arial" panose="020B0604020202020204" pitchFamily="34" charset="0"/>
            </a:rPr>
            <a:t>Pro active approach enabling investors to know about the prospective investment.</a:t>
          </a:r>
        </a:p>
      </dsp:txBody>
      <dsp:txXfrm>
        <a:off x="4914248" y="147"/>
        <a:ext cx="3486736" cy="2092042"/>
      </dsp:txXfrm>
    </dsp:sp>
    <dsp:sp modelId="{0F178B92-8A59-42F5-BC06-272E2A664D91}">
      <dsp:nvSpPr>
        <dsp:cNvPr id="0" name=""/>
        <dsp:cNvSpPr/>
      </dsp:nvSpPr>
      <dsp:spPr>
        <a:xfrm>
          <a:off x="2457124" y="2440863"/>
          <a:ext cx="3486736" cy="2092042"/>
        </a:xfrm>
        <a:prstGeom prst="rect">
          <a:avLst/>
        </a:prstGeom>
        <a:solidFill>
          <a:schemeClr val="bg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pc="-1" dirty="0" smtClean="0">
              <a:solidFill>
                <a:schemeClr val="tx1"/>
              </a:solidFill>
              <a:latin typeface="Arial" panose="020B0604020202020204" pitchFamily="34" charset="0"/>
              <a:ea typeface="Calibri"/>
              <a:cs typeface="Arial" panose="020B0604020202020204" pitchFamily="34" charset="0"/>
            </a:rPr>
            <a:t>Better understanding about the past performance and secure future growth of the investment</a:t>
          </a:r>
          <a:endParaRPr lang="en-US" sz="2700" kern="1200" dirty="0">
            <a:solidFill>
              <a:schemeClr val="tx1"/>
            </a:solidFill>
          </a:endParaRPr>
        </a:p>
      </dsp:txBody>
      <dsp:txXfrm>
        <a:off x="2457124" y="2440863"/>
        <a:ext cx="3486736" cy="20920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5E3B0-BA45-4362-A119-13371754F23C}">
      <dsp:nvSpPr>
        <dsp:cNvPr id="0" name=""/>
        <dsp:cNvSpPr/>
      </dsp:nvSpPr>
      <dsp:spPr>
        <a:xfrm>
          <a:off x="1651338" y="53"/>
          <a:ext cx="1833577" cy="1100146"/>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Client Code</a:t>
          </a:r>
          <a:endParaRPr lang="en-US" sz="1800" kern="1200" dirty="0"/>
        </a:p>
      </dsp:txBody>
      <dsp:txXfrm>
        <a:off x="1919859" y="161166"/>
        <a:ext cx="1296535" cy="777920"/>
      </dsp:txXfrm>
    </dsp:sp>
    <dsp:sp modelId="{024ECA43-88D6-4CE8-B742-F635EA12F566}">
      <dsp:nvSpPr>
        <dsp:cNvPr id="0" name=""/>
        <dsp:cNvSpPr/>
      </dsp:nvSpPr>
      <dsp:spPr>
        <a:xfrm>
          <a:off x="3668273" y="53"/>
          <a:ext cx="1833577" cy="1100146"/>
        </a:xfrm>
        <a:prstGeom prst="ellipse">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Client PAN</a:t>
          </a:r>
          <a:endParaRPr lang="en-US" sz="1800" kern="1200" dirty="0"/>
        </a:p>
      </dsp:txBody>
      <dsp:txXfrm>
        <a:off x="3936794" y="161166"/>
        <a:ext cx="1296535" cy="777920"/>
      </dsp:txXfrm>
    </dsp:sp>
    <dsp:sp modelId="{C70520DD-AC61-4A07-A2BA-5F0A8FA55A4D}">
      <dsp:nvSpPr>
        <dsp:cNvPr id="0" name=""/>
        <dsp:cNvSpPr/>
      </dsp:nvSpPr>
      <dsp:spPr>
        <a:xfrm>
          <a:off x="5685208" y="53"/>
          <a:ext cx="1833577" cy="1100146"/>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Trade Date</a:t>
          </a:r>
          <a:endParaRPr lang="en-US" sz="1800" kern="1200" dirty="0"/>
        </a:p>
      </dsp:txBody>
      <dsp:txXfrm>
        <a:off x="5953729" y="161166"/>
        <a:ext cx="1296535" cy="777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5E3B0-BA45-4362-A119-13371754F23C}">
      <dsp:nvSpPr>
        <dsp:cNvPr id="0" name=""/>
        <dsp:cNvSpPr/>
      </dsp:nvSpPr>
      <dsp:spPr>
        <a:xfrm>
          <a:off x="3134" y="33955"/>
          <a:ext cx="1697010" cy="1018206"/>
        </a:xfrm>
        <a:prstGeom prst="ellipse">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Order No.</a:t>
          </a:r>
          <a:endParaRPr lang="en-US" sz="1600" kern="1200" dirty="0"/>
        </a:p>
      </dsp:txBody>
      <dsp:txXfrm>
        <a:off x="251655" y="183068"/>
        <a:ext cx="1199968" cy="719980"/>
      </dsp:txXfrm>
    </dsp:sp>
    <dsp:sp modelId="{024ECA43-88D6-4CE8-B742-F635EA12F566}">
      <dsp:nvSpPr>
        <dsp:cNvPr id="0" name=""/>
        <dsp:cNvSpPr/>
      </dsp:nvSpPr>
      <dsp:spPr>
        <a:xfrm>
          <a:off x="1869845" y="33955"/>
          <a:ext cx="1697010" cy="1018206"/>
        </a:xfrm>
        <a:prstGeom prst="ellipse">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Trade No.</a:t>
          </a:r>
          <a:endParaRPr lang="en-US" sz="1600" kern="1200" dirty="0">
            <a:solidFill>
              <a:schemeClr val="tx1"/>
            </a:solidFill>
          </a:endParaRPr>
        </a:p>
      </dsp:txBody>
      <dsp:txXfrm>
        <a:off x="2118366" y="183068"/>
        <a:ext cx="1199968" cy="719980"/>
      </dsp:txXfrm>
    </dsp:sp>
    <dsp:sp modelId="{C70520DD-AC61-4A07-A2BA-5F0A8FA55A4D}">
      <dsp:nvSpPr>
        <dsp:cNvPr id="0" name=""/>
        <dsp:cNvSpPr/>
      </dsp:nvSpPr>
      <dsp:spPr>
        <a:xfrm>
          <a:off x="3736557" y="33955"/>
          <a:ext cx="1697010" cy="1018206"/>
        </a:xfrm>
        <a:prstGeom prst="ellipse">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Trade Time</a:t>
          </a:r>
          <a:endParaRPr lang="en-US" sz="1600" kern="1200" dirty="0"/>
        </a:p>
      </dsp:txBody>
      <dsp:txXfrm>
        <a:off x="3985078" y="183068"/>
        <a:ext cx="1199968" cy="719980"/>
      </dsp:txXfrm>
    </dsp:sp>
    <dsp:sp modelId="{7298FF31-588C-4BCA-9F26-6FDC51BC01B4}">
      <dsp:nvSpPr>
        <dsp:cNvPr id="0" name=""/>
        <dsp:cNvSpPr/>
      </dsp:nvSpPr>
      <dsp:spPr>
        <a:xfrm>
          <a:off x="5603268" y="33955"/>
          <a:ext cx="1697010" cy="1018206"/>
        </a:xfrm>
        <a:prstGeom prst="ellipse">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Scrip Code/ ISIN/ Contract Details</a:t>
          </a:r>
          <a:endParaRPr lang="en-US" sz="1400" kern="1200" dirty="0">
            <a:solidFill>
              <a:schemeClr val="tx1"/>
            </a:solidFill>
          </a:endParaRPr>
        </a:p>
      </dsp:txBody>
      <dsp:txXfrm>
        <a:off x="5851789" y="183068"/>
        <a:ext cx="1199968" cy="719980"/>
      </dsp:txXfrm>
    </dsp:sp>
    <dsp:sp modelId="{8180B53A-8A96-4CDF-9C49-118C61C0DCB5}">
      <dsp:nvSpPr>
        <dsp:cNvPr id="0" name=""/>
        <dsp:cNvSpPr/>
      </dsp:nvSpPr>
      <dsp:spPr>
        <a:xfrm>
          <a:off x="7469980" y="33955"/>
          <a:ext cx="1697010" cy="1018206"/>
        </a:xfrm>
        <a:prstGeom prst="ellipse">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Traded Price</a:t>
          </a:r>
          <a:endParaRPr lang="en-US" sz="1600" kern="1200" dirty="0"/>
        </a:p>
      </dsp:txBody>
      <dsp:txXfrm>
        <a:off x="7718501" y="183068"/>
        <a:ext cx="1199968" cy="719980"/>
      </dsp:txXfrm>
    </dsp:sp>
    <dsp:sp modelId="{469F7FAF-6F8E-4B95-BC37-62AC316A3E19}">
      <dsp:nvSpPr>
        <dsp:cNvPr id="0" name=""/>
        <dsp:cNvSpPr/>
      </dsp:nvSpPr>
      <dsp:spPr>
        <a:xfrm>
          <a:off x="936490" y="1221863"/>
          <a:ext cx="1697010" cy="1018206"/>
        </a:xfrm>
        <a:prstGeom prst="ellipse">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Trade Quantity</a:t>
          </a:r>
          <a:endParaRPr lang="en-US" sz="1600" kern="1200" dirty="0">
            <a:solidFill>
              <a:schemeClr val="tx1"/>
            </a:solidFill>
          </a:endParaRPr>
        </a:p>
      </dsp:txBody>
      <dsp:txXfrm>
        <a:off x="1185011" y="1370976"/>
        <a:ext cx="1199968" cy="719980"/>
      </dsp:txXfrm>
    </dsp:sp>
    <dsp:sp modelId="{B9620B86-D51C-441C-8B2C-556257436E02}">
      <dsp:nvSpPr>
        <dsp:cNvPr id="0" name=""/>
        <dsp:cNvSpPr/>
      </dsp:nvSpPr>
      <dsp:spPr>
        <a:xfrm>
          <a:off x="2803201" y="1221863"/>
          <a:ext cx="1697010" cy="1018206"/>
        </a:xfrm>
        <a:prstGeom prst="ellipse">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Brokerage &amp; Charges (as per </a:t>
          </a:r>
          <a:r>
            <a:rPr lang="en-US" sz="1400" kern="1200" dirty="0" err="1" smtClean="0"/>
            <a:t>Tarriff</a:t>
          </a:r>
          <a:r>
            <a:rPr lang="en-US" sz="1400" kern="1200" dirty="0" smtClean="0"/>
            <a:t> Sheet)</a:t>
          </a:r>
          <a:endParaRPr lang="en-US" sz="1400" kern="1200" dirty="0"/>
        </a:p>
      </dsp:txBody>
      <dsp:txXfrm>
        <a:off x="3051722" y="1370976"/>
        <a:ext cx="1199968" cy="719980"/>
      </dsp:txXfrm>
    </dsp:sp>
    <dsp:sp modelId="{A5E2F36B-205E-4CE6-902D-E3A6DAD7EC50}">
      <dsp:nvSpPr>
        <dsp:cNvPr id="0" name=""/>
        <dsp:cNvSpPr/>
      </dsp:nvSpPr>
      <dsp:spPr>
        <a:xfrm>
          <a:off x="4669913" y="1221863"/>
          <a:ext cx="1697010" cy="1018206"/>
        </a:xfrm>
        <a:prstGeom prst="ellipse">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Net Rate</a:t>
          </a:r>
          <a:endParaRPr lang="en-US" sz="1600" kern="1200" dirty="0">
            <a:solidFill>
              <a:schemeClr val="tx1"/>
            </a:solidFill>
          </a:endParaRPr>
        </a:p>
      </dsp:txBody>
      <dsp:txXfrm>
        <a:off x="4918434" y="1370976"/>
        <a:ext cx="1199968" cy="719980"/>
      </dsp:txXfrm>
    </dsp:sp>
    <dsp:sp modelId="{E447D6CF-F37D-44AA-8C28-59DDB4F603EB}">
      <dsp:nvSpPr>
        <dsp:cNvPr id="0" name=""/>
        <dsp:cNvSpPr/>
      </dsp:nvSpPr>
      <dsp:spPr>
        <a:xfrm>
          <a:off x="6536624" y="1221863"/>
          <a:ext cx="1697010" cy="1018206"/>
        </a:xfrm>
        <a:prstGeom prst="ellipse">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Brought forward Position (only in derivatives)</a:t>
          </a:r>
          <a:endParaRPr lang="en-US" sz="1400" kern="1200" dirty="0"/>
        </a:p>
      </dsp:txBody>
      <dsp:txXfrm>
        <a:off x="6785145" y="1370976"/>
        <a:ext cx="1199968" cy="719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0694-9AFF-4572-86A9-13FD98838117}">
      <dsp:nvSpPr>
        <dsp:cNvPr id="0" name=""/>
        <dsp:cNvSpPr/>
      </dsp:nvSpPr>
      <dsp:spPr>
        <a:xfrm>
          <a:off x="341445" y="276024"/>
          <a:ext cx="4210234" cy="3928752"/>
        </a:xfrm>
        <a:prstGeom prst="rect">
          <a:avLst/>
        </a:prstGeom>
        <a:solidFill>
          <a:schemeClr val="accent4">
            <a:lumMod val="7500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u="sng" kern="1200" dirty="0" smtClean="0"/>
        </a:p>
        <a:p>
          <a:pPr lvl="0" algn="ctr" defTabSz="1066800">
            <a:lnSpc>
              <a:spcPct val="90000"/>
            </a:lnSpc>
            <a:spcBef>
              <a:spcPct val="0"/>
            </a:spcBef>
            <a:spcAft>
              <a:spcPct val="35000"/>
            </a:spcAft>
          </a:pPr>
          <a:r>
            <a:rPr lang="en-US" sz="2400" b="1" u="sng" kern="1200" dirty="0" smtClean="0"/>
            <a:t>PAY-IN OF FUNDS:</a:t>
          </a:r>
        </a:p>
        <a:p>
          <a:pPr lvl="0" algn="ctr" defTabSz="1066800">
            <a:lnSpc>
              <a:spcPct val="90000"/>
            </a:lnSpc>
            <a:spcBef>
              <a:spcPct val="0"/>
            </a:spcBef>
            <a:spcAft>
              <a:spcPct val="35000"/>
            </a:spcAft>
          </a:pPr>
          <a:r>
            <a:rPr lang="en-US" sz="2400" kern="1200" dirty="0" smtClean="0"/>
            <a:t>- </a:t>
          </a:r>
          <a:r>
            <a:rPr lang="en-US" sz="1800" b="1" kern="1200" dirty="0" smtClean="0"/>
            <a:t>Stocks</a:t>
          </a:r>
          <a:r>
            <a:rPr lang="en-US" sz="1800" kern="1200" dirty="0" smtClean="0"/>
            <a:t>: Before T+2</a:t>
          </a:r>
        </a:p>
        <a:p>
          <a:pPr lvl="0" algn="ctr" defTabSz="1066800">
            <a:lnSpc>
              <a:spcPct val="90000"/>
            </a:lnSpc>
            <a:spcBef>
              <a:spcPct val="0"/>
            </a:spcBef>
            <a:spcAft>
              <a:spcPct val="35000"/>
            </a:spcAft>
          </a:pPr>
          <a:r>
            <a:rPr lang="en-US" sz="1800" kern="1200" dirty="0" smtClean="0"/>
            <a:t>- </a:t>
          </a:r>
          <a:r>
            <a:rPr lang="en-US" sz="1800" b="1" kern="1200" dirty="0" smtClean="0"/>
            <a:t>Derivatives</a:t>
          </a:r>
          <a:r>
            <a:rPr lang="en-US" sz="1800" kern="1200" dirty="0" smtClean="0"/>
            <a:t>: Before T+1</a:t>
          </a:r>
        </a:p>
        <a:p>
          <a:pPr lvl="0" algn="ctr" defTabSz="1066800">
            <a:lnSpc>
              <a:spcPct val="90000"/>
            </a:lnSpc>
            <a:spcBef>
              <a:spcPct val="0"/>
            </a:spcBef>
            <a:spcAft>
              <a:spcPct val="35000"/>
            </a:spcAft>
          </a:pPr>
          <a:r>
            <a:rPr lang="en-US" sz="1800" kern="1200" dirty="0" smtClean="0"/>
            <a:t>- Only </a:t>
          </a:r>
          <a:r>
            <a:rPr lang="en-US" sz="1800" kern="1200" dirty="0" err="1" smtClean="0"/>
            <a:t>Cheque</a:t>
          </a:r>
          <a:r>
            <a:rPr lang="en-US" sz="1800" kern="1200" dirty="0" smtClean="0"/>
            <a:t> / NEFT / RTGS to TM</a:t>
          </a:r>
        </a:p>
        <a:p>
          <a:pPr lvl="0" algn="ctr" defTabSz="1066800">
            <a:lnSpc>
              <a:spcPct val="90000"/>
            </a:lnSpc>
            <a:spcBef>
              <a:spcPct val="0"/>
            </a:spcBef>
            <a:spcAft>
              <a:spcPct val="35000"/>
            </a:spcAft>
          </a:pPr>
          <a:r>
            <a:rPr lang="en-US" sz="1800" kern="1200" dirty="0" smtClean="0"/>
            <a:t>- Transfer from the bank account linked with client code only</a:t>
          </a:r>
        </a:p>
        <a:p>
          <a:pPr lvl="0" algn="ctr" defTabSz="1066800">
            <a:lnSpc>
              <a:spcPct val="90000"/>
            </a:lnSpc>
            <a:spcBef>
              <a:spcPct val="0"/>
            </a:spcBef>
            <a:spcAft>
              <a:spcPct val="35000"/>
            </a:spcAft>
          </a:pPr>
          <a:r>
            <a:rPr lang="en-US" sz="1800" kern="1200" dirty="0" smtClean="0"/>
            <a:t>- In 3-in-1 Accounts, funds are automatically deducted from linked Bank Account</a:t>
          </a:r>
        </a:p>
        <a:p>
          <a:pPr lvl="0" algn="ctr" defTabSz="1066800">
            <a:lnSpc>
              <a:spcPct val="90000"/>
            </a:lnSpc>
            <a:spcBef>
              <a:spcPct val="0"/>
            </a:spcBef>
            <a:spcAft>
              <a:spcPct val="35000"/>
            </a:spcAft>
          </a:pPr>
          <a:r>
            <a:rPr lang="en-US" sz="1800" kern="1200" dirty="0" smtClean="0"/>
            <a:t>- Confirmation to be obtained from the TM for receipt of funds</a:t>
          </a:r>
          <a:endParaRPr lang="en-US" sz="1800" kern="1200" dirty="0"/>
        </a:p>
      </dsp:txBody>
      <dsp:txXfrm>
        <a:off x="341445" y="276024"/>
        <a:ext cx="4210234" cy="3928752"/>
      </dsp:txXfrm>
    </dsp:sp>
    <dsp:sp modelId="{298B4E24-E78A-4432-9E29-2C76F8184A1B}">
      <dsp:nvSpPr>
        <dsp:cNvPr id="0" name=""/>
        <dsp:cNvSpPr/>
      </dsp:nvSpPr>
      <dsp:spPr>
        <a:xfrm>
          <a:off x="4559710" y="272858"/>
          <a:ext cx="4191497" cy="3935084"/>
        </a:xfrm>
        <a:prstGeom prst="rect">
          <a:avLst/>
        </a:prstGeom>
        <a:solidFill>
          <a:schemeClr val="accent4">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solidFill>
                <a:schemeClr val="tx1"/>
              </a:solidFill>
            </a:rPr>
            <a:t>PAY OUT OF SECURITIES:</a:t>
          </a:r>
        </a:p>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r>
            <a:rPr lang="en-US" sz="1800" kern="1200" dirty="0" smtClean="0">
              <a:solidFill>
                <a:schemeClr val="tx1"/>
              </a:solidFill>
            </a:rPr>
            <a:t>- Shares should be received in Beneficiary Account of investor within 24 hours of payout.</a:t>
          </a: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a:solidFill>
              <a:schemeClr val="tx1"/>
            </a:solidFill>
          </a:endParaRPr>
        </a:p>
      </dsp:txBody>
      <dsp:txXfrm>
        <a:off x="4559710" y="272858"/>
        <a:ext cx="4191497" cy="39350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10694-9AFF-4572-86A9-13FD98838117}">
      <dsp:nvSpPr>
        <dsp:cNvPr id="0" name=""/>
        <dsp:cNvSpPr/>
      </dsp:nvSpPr>
      <dsp:spPr>
        <a:xfrm>
          <a:off x="341445" y="276024"/>
          <a:ext cx="4210234" cy="3928752"/>
        </a:xfrm>
        <a:prstGeom prst="rect">
          <a:avLst/>
        </a:prstGeom>
        <a:solidFill>
          <a:schemeClr val="accent2">
            <a:lumMod val="75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solidFill>
                <a:schemeClr val="bg1"/>
              </a:solidFill>
            </a:rPr>
            <a:t>PAY-OUT OF FUNDS:</a:t>
          </a:r>
        </a:p>
        <a:p>
          <a:pPr lvl="0" algn="ctr" defTabSz="1066800">
            <a:lnSpc>
              <a:spcPct val="90000"/>
            </a:lnSpc>
            <a:spcBef>
              <a:spcPct val="0"/>
            </a:spcBef>
            <a:spcAft>
              <a:spcPct val="35000"/>
            </a:spcAft>
          </a:pPr>
          <a:endParaRPr lang="en-US" sz="2400" b="1" u="sng" kern="1200" dirty="0" smtClean="0">
            <a:solidFill>
              <a:schemeClr val="bg1"/>
            </a:solidFill>
          </a:endParaRPr>
        </a:p>
        <a:p>
          <a:pPr lvl="0" algn="ctr" defTabSz="1066800">
            <a:lnSpc>
              <a:spcPct val="90000"/>
            </a:lnSpc>
            <a:spcBef>
              <a:spcPct val="0"/>
            </a:spcBef>
            <a:spcAft>
              <a:spcPct val="35000"/>
            </a:spcAft>
          </a:pPr>
          <a:r>
            <a:rPr lang="en-US" sz="1800" kern="1200" dirty="0" smtClean="0">
              <a:solidFill>
                <a:schemeClr val="bg1"/>
              </a:solidFill>
            </a:rPr>
            <a:t>- </a:t>
          </a:r>
          <a:r>
            <a:rPr lang="en-US" sz="1800" b="1" kern="1200" dirty="0" smtClean="0">
              <a:solidFill>
                <a:schemeClr val="bg1"/>
              </a:solidFill>
            </a:rPr>
            <a:t>Stocks</a:t>
          </a:r>
          <a:r>
            <a:rPr lang="en-US" sz="1800" kern="1200" dirty="0" smtClean="0">
              <a:solidFill>
                <a:schemeClr val="bg1"/>
              </a:solidFill>
            </a:rPr>
            <a:t>: On T+2</a:t>
          </a:r>
        </a:p>
        <a:p>
          <a:pPr lvl="0" algn="ctr" defTabSz="1066800">
            <a:lnSpc>
              <a:spcPct val="90000"/>
            </a:lnSpc>
            <a:spcBef>
              <a:spcPct val="0"/>
            </a:spcBef>
            <a:spcAft>
              <a:spcPct val="35000"/>
            </a:spcAft>
          </a:pPr>
          <a:r>
            <a:rPr lang="en-US" sz="1800" kern="1200" dirty="0" smtClean="0">
              <a:solidFill>
                <a:schemeClr val="bg1"/>
              </a:solidFill>
            </a:rPr>
            <a:t>- </a:t>
          </a:r>
          <a:r>
            <a:rPr lang="en-US" sz="1800" b="1" kern="1200" dirty="0" smtClean="0">
              <a:solidFill>
                <a:schemeClr val="bg1"/>
              </a:solidFill>
            </a:rPr>
            <a:t>Derivatives</a:t>
          </a:r>
          <a:r>
            <a:rPr lang="en-US" sz="1800" kern="1200" dirty="0" smtClean="0">
              <a:solidFill>
                <a:schemeClr val="bg1"/>
              </a:solidFill>
            </a:rPr>
            <a:t>: On T+1</a:t>
          </a:r>
        </a:p>
        <a:p>
          <a:pPr lvl="0" algn="ctr" defTabSz="1066800">
            <a:lnSpc>
              <a:spcPct val="90000"/>
            </a:lnSpc>
            <a:spcBef>
              <a:spcPct val="0"/>
            </a:spcBef>
            <a:spcAft>
              <a:spcPct val="35000"/>
            </a:spcAft>
          </a:pPr>
          <a:endParaRPr lang="en-US" sz="1800" kern="1200" dirty="0" smtClean="0">
            <a:solidFill>
              <a:schemeClr val="bg1"/>
            </a:solidFill>
          </a:endParaRPr>
        </a:p>
        <a:p>
          <a:pPr lvl="0" algn="ctr" defTabSz="1066800">
            <a:lnSpc>
              <a:spcPct val="90000"/>
            </a:lnSpc>
            <a:spcBef>
              <a:spcPct val="0"/>
            </a:spcBef>
            <a:spcAft>
              <a:spcPct val="35000"/>
            </a:spcAft>
          </a:pPr>
          <a:r>
            <a:rPr lang="en-US" sz="1800" kern="1200" dirty="0" smtClean="0">
              <a:solidFill>
                <a:schemeClr val="bg1"/>
              </a:solidFill>
            </a:rPr>
            <a:t>- Stock Broker to transfer funds to the client (investor) within 24 hours of payout.</a:t>
          </a:r>
          <a:endParaRPr lang="en-US" sz="1800" kern="1200" dirty="0">
            <a:solidFill>
              <a:schemeClr val="bg1"/>
            </a:solidFill>
          </a:endParaRPr>
        </a:p>
      </dsp:txBody>
      <dsp:txXfrm>
        <a:off x="341445" y="276024"/>
        <a:ext cx="4210234" cy="3928752"/>
      </dsp:txXfrm>
    </dsp:sp>
    <dsp:sp modelId="{298B4E24-E78A-4432-9E29-2C76F8184A1B}">
      <dsp:nvSpPr>
        <dsp:cNvPr id="0" name=""/>
        <dsp:cNvSpPr/>
      </dsp:nvSpPr>
      <dsp:spPr>
        <a:xfrm>
          <a:off x="4559710" y="272858"/>
          <a:ext cx="4191497" cy="3935084"/>
        </a:xfrm>
        <a:prstGeom prst="rect">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r>
            <a:rPr lang="en-US" sz="2400" b="1" u="sng" kern="1200" dirty="0" smtClean="0">
              <a:solidFill>
                <a:schemeClr val="tx1"/>
              </a:solidFill>
            </a:rPr>
            <a:t>PAY-IN OF SECURITIES:</a:t>
          </a:r>
        </a:p>
        <a:p>
          <a:pPr lvl="0" algn="ctr" defTabSz="1066800">
            <a:lnSpc>
              <a:spcPct val="90000"/>
            </a:lnSpc>
            <a:spcBef>
              <a:spcPct val="0"/>
            </a:spcBef>
            <a:spcAft>
              <a:spcPct val="35000"/>
            </a:spcAft>
          </a:pPr>
          <a:endParaRPr lang="en-US" sz="2400" b="1" u="sng" kern="1200" dirty="0" smtClean="0">
            <a:solidFill>
              <a:schemeClr val="tx1"/>
            </a:solidFill>
          </a:endParaRPr>
        </a:p>
        <a:p>
          <a:pPr lvl="0" algn="ctr" defTabSz="1066800">
            <a:lnSpc>
              <a:spcPct val="90000"/>
            </a:lnSpc>
            <a:spcBef>
              <a:spcPct val="0"/>
            </a:spcBef>
            <a:spcAft>
              <a:spcPct val="35000"/>
            </a:spcAft>
          </a:pPr>
          <a:r>
            <a:rPr lang="en-US" sz="1800" kern="1200" dirty="0" smtClean="0">
              <a:solidFill>
                <a:schemeClr val="tx1"/>
              </a:solidFill>
            </a:rPr>
            <a:t>- Investor is advised to confirm the availability of shares prior to executing sale of shares.</a:t>
          </a: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r>
            <a:rPr lang="en-US" sz="1800" kern="1200" dirty="0" smtClean="0">
              <a:solidFill>
                <a:schemeClr val="tx1"/>
              </a:solidFill>
            </a:rPr>
            <a:t>- In case POA has not been given, ensure transfer of shares by giving a filled in DIS Slip</a:t>
          </a: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smtClean="0">
            <a:solidFill>
              <a:schemeClr val="tx1"/>
            </a:solidFill>
          </a:endParaRPr>
        </a:p>
        <a:p>
          <a:pPr lvl="0" algn="ctr" defTabSz="1066800">
            <a:lnSpc>
              <a:spcPct val="90000"/>
            </a:lnSpc>
            <a:spcBef>
              <a:spcPct val="0"/>
            </a:spcBef>
            <a:spcAft>
              <a:spcPct val="35000"/>
            </a:spcAft>
          </a:pPr>
          <a:endParaRPr lang="en-US" sz="1800" kern="1200" dirty="0">
            <a:solidFill>
              <a:schemeClr val="tx1"/>
            </a:solidFill>
          </a:endParaRPr>
        </a:p>
      </dsp:txBody>
      <dsp:txXfrm>
        <a:off x="4559710" y="272858"/>
        <a:ext cx="4191497" cy="39350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9139A-D28E-4FDD-934D-3B11059109B6}">
      <dsp:nvSpPr>
        <dsp:cNvPr id="0" name=""/>
        <dsp:cNvSpPr/>
      </dsp:nvSpPr>
      <dsp:spPr>
        <a:xfrm>
          <a:off x="0" y="3816"/>
          <a:ext cx="9151620" cy="452417"/>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1">
                  <a:lumMod val="50000"/>
                </a:schemeClr>
              </a:solidFill>
            </a:rPr>
            <a:t>Credit of shares happens on T+2 day</a:t>
          </a:r>
          <a:endParaRPr lang="en-US" sz="2000" kern="1200" dirty="0">
            <a:solidFill>
              <a:schemeClr val="accent1">
                <a:lumMod val="50000"/>
              </a:schemeClr>
            </a:solidFill>
          </a:endParaRPr>
        </a:p>
      </dsp:txBody>
      <dsp:txXfrm>
        <a:off x="13251" y="17067"/>
        <a:ext cx="9125118" cy="425915"/>
      </dsp:txXfrm>
    </dsp:sp>
    <dsp:sp modelId="{B2330F16-91B9-4848-A534-2AE5CFE3CE8F}">
      <dsp:nvSpPr>
        <dsp:cNvPr id="0" name=""/>
        <dsp:cNvSpPr/>
      </dsp:nvSpPr>
      <dsp:spPr>
        <a:xfrm rot="5400000">
          <a:off x="4470073" y="470332"/>
          <a:ext cx="211473" cy="253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499680" y="491479"/>
        <a:ext cx="152260" cy="148031"/>
      </dsp:txXfrm>
    </dsp:sp>
    <dsp:sp modelId="{D87CF5C8-213F-4DEF-9D8E-1B5F5837BDA1}">
      <dsp:nvSpPr>
        <dsp:cNvPr id="0" name=""/>
        <dsp:cNvSpPr/>
      </dsp:nvSpPr>
      <dsp:spPr>
        <a:xfrm>
          <a:off x="0" y="738199"/>
          <a:ext cx="9151620" cy="712665"/>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1">
                  <a:lumMod val="50000"/>
                </a:schemeClr>
              </a:solidFill>
            </a:rPr>
            <a:t>Shares debited from Seller Client A/C: Around 11 AM.</a:t>
          </a:r>
        </a:p>
        <a:p>
          <a:pPr lvl="0" algn="ctr" defTabSz="889000">
            <a:lnSpc>
              <a:spcPct val="90000"/>
            </a:lnSpc>
            <a:spcBef>
              <a:spcPct val="0"/>
            </a:spcBef>
            <a:spcAft>
              <a:spcPct val="35000"/>
            </a:spcAft>
          </a:pPr>
          <a:r>
            <a:rPr lang="en-US" sz="2000" kern="1200" dirty="0" smtClean="0">
              <a:solidFill>
                <a:schemeClr val="accent1">
                  <a:lumMod val="50000"/>
                </a:schemeClr>
              </a:solidFill>
            </a:rPr>
            <a:t>Subsequently shares come to Pool A/C of Broker</a:t>
          </a:r>
          <a:endParaRPr lang="en-US" sz="2000" kern="1200" dirty="0">
            <a:solidFill>
              <a:schemeClr val="accent1">
                <a:lumMod val="50000"/>
              </a:schemeClr>
            </a:solidFill>
          </a:endParaRPr>
        </a:p>
      </dsp:txBody>
      <dsp:txXfrm>
        <a:off x="20873" y="759072"/>
        <a:ext cx="9109874" cy="670919"/>
      </dsp:txXfrm>
    </dsp:sp>
    <dsp:sp modelId="{3636FFD8-10C7-4927-8AD2-35FCE51F72BE}">
      <dsp:nvSpPr>
        <dsp:cNvPr id="0" name=""/>
        <dsp:cNvSpPr/>
      </dsp:nvSpPr>
      <dsp:spPr>
        <a:xfrm rot="5400000">
          <a:off x="4470073" y="1464962"/>
          <a:ext cx="211473" cy="253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499680" y="1486109"/>
        <a:ext cx="152260" cy="148031"/>
      </dsp:txXfrm>
    </dsp:sp>
    <dsp:sp modelId="{1B399A67-3AD2-4849-B8AB-5BADFB017D1E}">
      <dsp:nvSpPr>
        <dsp:cNvPr id="0" name=""/>
        <dsp:cNvSpPr/>
      </dsp:nvSpPr>
      <dsp:spPr>
        <a:xfrm>
          <a:off x="0" y="1732829"/>
          <a:ext cx="9151620" cy="503729"/>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1">
                  <a:lumMod val="50000"/>
                </a:schemeClr>
              </a:solidFill>
            </a:rPr>
            <a:t>Broker credit these shares to Account of Buyer by EOD.</a:t>
          </a:r>
          <a:endParaRPr lang="en-US" sz="2000" kern="1200" dirty="0">
            <a:solidFill>
              <a:schemeClr val="accent1">
                <a:lumMod val="50000"/>
              </a:schemeClr>
            </a:solidFill>
          </a:endParaRPr>
        </a:p>
      </dsp:txBody>
      <dsp:txXfrm>
        <a:off x="14754" y="1747583"/>
        <a:ext cx="9122112" cy="474221"/>
      </dsp:txXfrm>
    </dsp:sp>
    <dsp:sp modelId="{DA176A37-99EF-4A27-B48A-673698AE3792}">
      <dsp:nvSpPr>
        <dsp:cNvPr id="0" name=""/>
        <dsp:cNvSpPr/>
      </dsp:nvSpPr>
      <dsp:spPr>
        <a:xfrm rot="5400000">
          <a:off x="4470073" y="2250657"/>
          <a:ext cx="211473" cy="253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499680" y="2271804"/>
        <a:ext cx="152260" cy="148031"/>
      </dsp:txXfrm>
    </dsp:sp>
    <dsp:sp modelId="{2778DB05-077D-4486-BB65-C3137BAD3A88}">
      <dsp:nvSpPr>
        <dsp:cNvPr id="0" name=""/>
        <dsp:cNvSpPr/>
      </dsp:nvSpPr>
      <dsp:spPr>
        <a:xfrm>
          <a:off x="0" y="2518523"/>
          <a:ext cx="9151620" cy="563929"/>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1">
                  <a:lumMod val="50000"/>
                </a:schemeClr>
              </a:solidFill>
            </a:rPr>
            <a:t>Investor should insist that shares be transferred to his own </a:t>
          </a:r>
          <a:r>
            <a:rPr lang="en-US" sz="2000" kern="1200" dirty="0" err="1" smtClean="0">
              <a:solidFill>
                <a:schemeClr val="accent1">
                  <a:lumMod val="50000"/>
                </a:schemeClr>
              </a:solidFill>
            </a:rPr>
            <a:t>Demat</a:t>
          </a:r>
          <a:r>
            <a:rPr lang="en-US" sz="2000" kern="1200" dirty="0" smtClean="0">
              <a:solidFill>
                <a:schemeClr val="accent1">
                  <a:lumMod val="50000"/>
                </a:schemeClr>
              </a:solidFill>
            </a:rPr>
            <a:t> A/C and avoid leaving shares in Stock Broker’s Pool Account.</a:t>
          </a:r>
          <a:endParaRPr lang="en-US" sz="2000" kern="1200" dirty="0">
            <a:solidFill>
              <a:schemeClr val="accent1">
                <a:lumMod val="50000"/>
              </a:schemeClr>
            </a:solidFill>
          </a:endParaRPr>
        </a:p>
      </dsp:txBody>
      <dsp:txXfrm>
        <a:off x="16517" y="2535040"/>
        <a:ext cx="9118586" cy="530895"/>
      </dsp:txXfrm>
    </dsp:sp>
    <dsp:sp modelId="{83CB9834-0335-430D-BCE2-B9793D2476DB}">
      <dsp:nvSpPr>
        <dsp:cNvPr id="0" name=""/>
        <dsp:cNvSpPr/>
      </dsp:nvSpPr>
      <dsp:spPr>
        <a:xfrm rot="5400000">
          <a:off x="4470073" y="3096550"/>
          <a:ext cx="211473" cy="253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499680" y="3117697"/>
        <a:ext cx="152260" cy="148031"/>
      </dsp:txXfrm>
    </dsp:sp>
    <dsp:sp modelId="{111806F3-FDA6-4013-8402-FE944D4B826E}">
      <dsp:nvSpPr>
        <dsp:cNvPr id="0" name=""/>
        <dsp:cNvSpPr/>
      </dsp:nvSpPr>
      <dsp:spPr>
        <a:xfrm>
          <a:off x="0" y="3364417"/>
          <a:ext cx="9151620" cy="563929"/>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accent1">
                  <a:lumMod val="50000"/>
                </a:schemeClr>
              </a:solidFill>
            </a:rPr>
            <a:t>On T+3 day, client should check his Demat A/C for the receipt of shares</a:t>
          </a:r>
          <a:endParaRPr lang="en-US" sz="2000" kern="1200" dirty="0">
            <a:solidFill>
              <a:schemeClr val="accent1">
                <a:lumMod val="50000"/>
              </a:schemeClr>
            </a:solidFill>
          </a:endParaRPr>
        </a:p>
      </dsp:txBody>
      <dsp:txXfrm>
        <a:off x="16517" y="3380934"/>
        <a:ext cx="9118586" cy="5308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7494-141E-488A-A4CE-43FB14708ADD}">
      <dsp:nvSpPr>
        <dsp:cNvPr id="0" name=""/>
        <dsp:cNvSpPr/>
      </dsp:nvSpPr>
      <dsp:spPr>
        <a:xfrm>
          <a:off x="0" y="165804"/>
          <a:ext cx="9041304" cy="5658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What is a Delivery Instruction Slip (DIS)?</a:t>
          </a:r>
          <a:endParaRPr lang="en-US" sz="2400" kern="1200" dirty="0"/>
        </a:p>
      </dsp:txBody>
      <dsp:txXfrm>
        <a:off x="27621" y="193425"/>
        <a:ext cx="8986062" cy="510575"/>
      </dsp:txXfrm>
    </dsp:sp>
    <dsp:sp modelId="{9CD09173-1239-4CC1-B3A5-332945DD1428}">
      <dsp:nvSpPr>
        <dsp:cNvPr id="0" name=""/>
        <dsp:cNvSpPr/>
      </dsp:nvSpPr>
      <dsp:spPr>
        <a:xfrm>
          <a:off x="0" y="731622"/>
          <a:ext cx="904130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Like a “</a:t>
          </a:r>
          <a:r>
            <a:rPr lang="en-US" sz="2000" kern="1200" dirty="0" err="1" smtClean="0"/>
            <a:t>Cheque</a:t>
          </a:r>
          <a:r>
            <a:rPr lang="en-US" sz="2000" kern="1200" dirty="0" smtClean="0"/>
            <a:t> Book” for a DEMAT Account.</a:t>
          </a:r>
          <a:endParaRPr lang="en-US" sz="2000" kern="1200" dirty="0"/>
        </a:p>
        <a:p>
          <a:pPr marL="228600" lvl="1" indent="-228600" algn="l" defTabSz="889000">
            <a:lnSpc>
              <a:spcPct val="90000"/>
            </a:lnSpc>
            <a:spcBef>
              <a:spcPct val="0"/>
            </a:spcBef>
            <a:spcAft>
              <a:spcPct val="20000"/>
            </a:spcAft>
            <a:buChar char="••"/>
          </a:pPr>
          <a:r>
            <a:rPr lang="en-US" sz="2000" kern="1200" dirty="0" smtClean="0"/>
            <a:t>Issued by DP when you open a </a:t>
          </a:r>
          <a:r>
            <a:rPr lang="en-US" sz="2000" kern="1200" dirty="0" err="1" smtClean="0"/>
            <a:t>Demat</a:t>
          </a:r>
          <a:r>
            <a:rPr lang="en-US" sz="2000" kern="1200" dirty="0" smtClean="0"/>
            <a:t> A/C.</a:t>
          </a:r>
        </a:p>
        <a:p>
          <a:pPr marL="228600" lvl="1" indent="-228600" algn="l" defTabSz="889000">
            <a:lnSpc>
              <a:spcPct val="90000"/>
            </a:lnSpc>
            <a:spcBef>
              <a:spcPct val="0"/>
            </a:spcBef>
            <a:spcAft>
              <a:spcPct val="20000"/>
            </a:spcAft>
            <a:buChar char="••"/>
          </a:pPr>
          <a:r>
            <a:rPr lang="en-US" sz="2000" kern="1200" dirty="0" smtClean="0"/>
            <a:t>Client needs to fill, sign and submit the DIS to transfer shares.</a:t>
          </a:r>
        </a:p>
      </dsp:txBody>
      <dsp:txXfrm>
        <a:off x="0" y="731622"/>
        <a:ext cx="9041304" cy="1059840"/>
      </dsp:txXfrm>
    </dsp:sp>
    <dsp:sp modelId="{BC1390A1-2D08-4BAD-B2D4-94C527A0CE1C}">
      <dsp:nvSpPr>
        <dsp:cNvPr id="0" name=""/>
        <dsp:cNvSpPr/>
      </dsp:nvSpPr>
      <dsp:spPr>
        <a:xfrm>
          <a:off x="0" y="1918685"/>
          <a:ext cx="9041304" cy="531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Types of DIS</a:t>
          </a:r>
        </a:p>
      </dsp:txBody>
      <dsp:txXfrm>
        <a:off x="25965" y="1944650"/>
        <a:ext cx="8989374" cy="479969"/>
      </dsp:txXfrm>
    </dsp:sp>
    <dsp:sp modelId="{DB1C430F-4595-4225-AE24-C56832F7872D}">
      <dsp:nvSpPr>
        <dsp:cNvPr id="0" name=""/>
        <dsp:cNvSpPr/>
      </dsp:nvSpPr>
      <dsp:spPr>
        <a:xfrm>
          <a:off x="0" y="2527993"/>
          <a:ext cx="904130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Intra Depository (CDSL to CDSL or NSDL to NSDL).</a:t>
          </a:r>
          <a:endParaRPr lang="en-US" sz="2000" kern="1200" dirty="0"/>
        </a:p>
        <a:p>
          <a:pPr marL="228600" lvl="1" indent="-228600" algn="l" defTabSz="889000">
            <a:lnSpc>
              <a:spcPct val="90000"/>
            </a:lnSpc>
            <a:spcBef>
              <a:spcPct val="0"/>
            </a:spcBef>
            <a:spcAft>
              <a:spcPct val="20000"/>
            </a:spcAft>
            <a:buChar char="••"/>
          </a:pPr>
          <a:r>
            <a:rPr lang="en-US" sz="2000" kern="1200" dirty="0" smtClean="0"/>
            <a:t>Inter Depository (CDSL to NSDL or vice versa).</a:t>
          </a:r>
        </a:p>
      </dsp:txBody>
      <dsp:txXfrm>
        <a:off x="0" y="2527993"/>
        <a:ext cx="9041304" cy="1059840"/>
      </dsp:txXfrm>
    </dsp:sp>
    <dsp:sp modelId="{B99FD1F0-D9E8-4D76-AC30-C21D4B8756FD}">
      <dsp:nvSpPr>
        <dsp:cNvPr id="0" name=""/>
        <dsp:cNvSpPr/>
      </dsp:nvSpPr>
      <dsp:spPr>
        <a:xfrm>
          <a:off x="0" y="3346997"/>
          <a:ext cx="9041304" cy="4784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Purpose</a:t>
          </a:r>
          <a:endParaRPr lang="en-US" sz="2400" kern="1200" dirty="0"/>
        </a:p>
      </dsp:txBody>
      <dsp:txXfrm>
        <a:off x="23357" y="3370354"/>
        <a:ext cx="8994590" cy="431751"/>
      </dsp:txXfrm>
    </dsp:sp>
    <dsp:sp modelId="{3BE18F3F-B208-41B8-86D1-17738C67E58E}">
      <dsp:nvSpPr>
        <dsp:cNvPr id="0" name=""/>
        <dsp:cNvSpPr/>
      </dsp:nvSpPr>
      <dsp:spPr>
        <a:xfrm>
          <a:off x="0" y="4027471"/>
          <a:ext cx="904130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Used by the DP to debit the client account for the said number of shares. </a:t>
          </a:r>
          <a:endParaRPr lang="en-US" sz="2000" kern="1200" dirty="0"/>
        </a:p>
      </dsp:txBody>
      <dsp:txXfrm>
        <a:off x="0" y="4027471"/>
        <a:ext cx="9041304" cy="10598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90CB6-03B2-4F0A-A980-FE847648CD27}">
      <dsp:nvSpPr>
        <dsp:cNvPr id="0" name=""/>
        <dsp:cNvSpPr/>
      </dsp:nvSpPr>
      <dsp:spPr>
        <a:xfrm>
          <a:off x="3551040" y="169786"/>
          <a:ext cx="1882174" cy="9175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On buying a Stock, investor may</a:t>
          </a:r>
          <a:endParaRPr lang="en-US" sz="1800" b="1" kern="1200" dirty="0"/>
        </a:p>
      </dsp:txBody>
      <dsp:txXfrm>
        <a:off x="3595832" y="214578"/>
        <a:ext cx="1792590" cy="827981"/>
      </dsp:txXfrm>
    </dsp:sp>
    <dsp:sp modelId="{55DB6635-A92B-419D-A8F1-998B9ADB4D1C}">
      <dsp:nvSpPr>
        <dsp:cNvPr id="0" name=""/>
        <dsp:cNvSpPr/>
      </dsp:nvSpPr>
      <dsp:spPr>
        <a:xfrm rot="2824274">
          <a:off x="4756895" y="1459267"/>
          <a:ext cx="1015883" cy="0"/>
        </a:xfrm>
        <a:custGeom>
          <a:avLst/>
          <a:gdLst/>
          <a:ahLst/>
          <a:cxnLst/>
          <a:rect l="0" t="0" r="0" b="0"/>
          <a:pathLst>
            <a:path>
              <a:moveTo>
                <a:pt x="0" y="0"/>
              </a:moveTo>
              <a:lnTo>
                <a:pt x="101588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4B9ED7-B905-40F3-B460-BBA043A1B27C}">
      <dsp:nvSpPr>
        <dsp:cNvPr id="0" name=""/>
        <dsp:cNvSpPr/>
      </dsp:nvSpPr>
      <dsp:spPr>
        <a:xfrm>
          <a:off x="5267874" y="1831182"/>
          <a:ext cx="1740680" cy="11340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Buy it on margin or pay only a % of its price (called margin)</a:t>
          </a:r>
          <a:endParaRPr lang="en-US" sz="1600" kern="1200" dirty="0"/>
        </a:p>
      </dsp:txBody>
      <dsp:txXfrm>
        <a:off x="5323232" y="1886540"/>
        <a:ext cx="1629964" cy="1023292"/>
      </dsp:txXfrm>
    </dsp:sp>
    <dsp:sp modelId="{7C8C849C-2D7C-4578-B9D1-9EE2743F6AB2}">
      <dsp:nvSpPr>
        <dsp:cNvPr id="0" name=""/>
        <dsp:cNvSpPr/>
      </dsp:nvSpPr>
      <dsp:spPr>
        <a:xfrm rot="7677588">
          <a:off x="3372328" y="1459274"/>
          <a:ext cx="943437" cy="0"/>
        </a:xfrm>
        <a:custGeom>
          <a:avLst/>
          <a:gdLst/>
          <a:ahLst/>
          <a:cxnLst/>
          <a:rect l="0" t="0" r="0" b="0"/>
          <a:pathLst>
            <a:path>
              <a:moveTo>
                <a:pt x="0" y="0"/>
              </a:moveTo>
              <a:lnTo>
                <a:pt x="943437"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1359493-0BC6-40C1-AB67-511F9871E46B}">
      <dsp:nvSpPr>
        <dsp:cNvPr id="0" name=""/>
        <dsp:cNvSpPr/>
      </dsp:nvSpPr>
      <dsp:spPr>
        <a:xfrm>
          <a:off x="2241196" y="1831197"/>
          <a:ext cx="1740680" cy="11340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Pay Entire price upfront</a:t>
          </a:r>
          <a:endParaRPr lang="en-US" sz="2200" kern="1200" dirty="0"/>
        </a:p>
      </dsp:txBody>
      <dsp:txXfrm>
        <a:off x="2296554" y="1886555"/>
        <a:ext cx="1629964" cy="10232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B8BE8-5B5A-4353-ACC2-C8D70E952DB2}">
      <dsp:nvSpPr>
        <dsp:cNvPr id="0" name=""/>
        <dsp:cNvSpPr/>
      </dsp:nvSpPr>
      <dsp:spPr>
        <a:xfrm>
          <a:off x="0" y="3181"/>
          <a:ext cx="9144000" cy="7438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Investor wants to Pledge his stocks to obtain margins.</a:t>
          </a:r>
          <a:endParaRPr lang="en-US" sz="1800" kern="1200" dirty="0"/>
        </a:p>
      </dsp:txBody>
      <dsp:txXfrm>
        <a:off x="21787" y="24968"/>
        <a:ext cx="9100426" cy="700294"/>
      </dsp:txXfrm>
    </dsp:sp>
    <dsp:sp modelId="{74C9179A-E9C6-43BC-BE68-5297C8A4D752}">
      <dsp:nvSpPr>
        <dsp:cNvPr id="0" name=""/>
        <dsp:cNvSpPr/>
      </dsp:nvSpPr>
      <dsp:spPr>
        <a:xfrm rot="5400000">
          <a:off x="4432524" y="765646"/>
          <a:ext cx="278950" cy="33474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471578" y="793541"/>
        <a:ext cx="200844" cy="195265"/>
      </dsp:txXfrm>
    </dsp:sp>
    <dsp:sp modelId="{E531A581-0FFD-4ED5-8356-1E3F59119CB7}">
      <dsp:nvSpPr>
        <dsp:cNvPr id="0" name=""/>
        <dsp:cNvSpPr/>
      </dsp:nvSpPr>
      <dsp:spPr>
        <a:xfrm>
          <a:off x="0" y="1118984"/>
          <a:ext cx="9144000" cy="7438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Securities transferred from investor’s </a:t>
          </a:r>
          <a:r>
            <a:rPr lang="en-US" sz="1600" kern="1200" dirty="0" err="1" smtClean="0"/>
            <a:t>demat</a:t>
          </a:r>
          <a:r>
            <a:rPr lang="en-US" sz="1600" kern="1200" dirty="0" smtClean="0"/>
            <a:t> account to Stock Broker’s </a:t>
          </a:r>
          <a:r>
            <a:rPr lang="en-US" sz="1600" kern="1200" dirty="0" err="1" smtClean="0"/>
            <a:t>Demat</a:t>
          </a:r>
          <a:r>
            <a:rPr lang="en-US" sz="1600" kern="1200" dirty="0" smtClean="0"/>
            <a:t> Account </a:t>
          </a:r>
        </a:p>
        <a:p>
          <a:pPr lvl="0" algn="ctr" defTabSz="711200">
            <a:lnSpc>
              <a:spcPct val="90000"/>
            </a:lnSpc>
            <a:spcBef>
              <a:spcPct val="0"/>
            </a:spcBef>
            <a:spcAft>
              <a:spcPct val="35000"/>
            </a:spcAft>
          </a:pPr>
          <a:r>
            <a:rPr lang="en-US" sz="1600" kern="1200" dirty="0" smtClean="0"/>
            <a:t>- Through Title transfer collateral arrangements  or Power of Attorney in respect of client’s </a:t>
          </a:r>
          <a:r>
            <a:rPr lang="en-US" sz="1600" kern="1200" dirty="0" err="1" smtClean="0"/>
            <a:t>demat</a:t>
          </a:r>
          <a:r>
            <a:rPr lang="en-US" sz="1600" kern="1200" dirty="0" smtClean="0"/>
            <a:t> account </a:t>
          </a:r>
          <a:endParaRPr lang="en-US" sz="1600" kern="1200" dirty="0"/>
        </a:p>
      </dsp:txBody>
      <dsp:txXfrm>
        <a:off x="21787" y="1140771"/>
        <a:ext cx="9100426" cy="700294"/>
      </dsp:txXfrm>
    </dsp:sp>
    <dsp:sp modelId="{90099408-CC07-404E-8981-24912D56F964}">
      <dsp:nvSpPr>
        <dsp:cNvPr id="0" name=""/>
        <dsp:cNvSpPr/>
      </dsp:nvSpPr>
      <dsp:spPr>
        <a:xfrm rot="5400000">
          <a:off x="4432524" y="1881449"/>
          <a:ext cx="278950" cy="33474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471578" y="1909344"/>
        <a:ext cx="200844" cy="195265"/>
      </dsp:txXfrm>
    </dsp:sp>
    <dsp:sp modelId="{69DB41B8-6139-4169-AABA-F82061686E1D}">
      <dsp:nvSpPr>
        <dsp:cNvPr id="0" name=""/>
        <dsp:cNvSpPr/>
      </dsp:nvSpPr>
      <dsp:spPr>
        <a:xfrm>
          <a:off x="0" y="2234787"/>
          <a:ext cx="9144000" cy="7438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Stock Broker pledges these securities to Clearing Corporation.</a:t>
          </a:r>
          <a:endParaRPr lang="en-US" sz="1800" kern="1200" dirty="0"/>
        </a:p>
      </dsp:txBody>
      <dsp:txXfrm>
        <a:off x="21787" y="2256574"/>
        <a:ext cx="9100426" cy="700294"/>
      </dsp:txXfrm>
    </dsp:sp>
    <dsp:sp modelId="{7D345D05-14AF-49BA-BCD7-8A667B82A308}">
      <dsp:nvSpPr>
        <dsp:cNvPr id="0" name=""/>
        <dsp:cNvSpPr/>
      </dsp:nvSpPr>
      <dsp:spPr>
        <a:xfrm rot="5400000">
          <a:off x="4432524" y="2997253"/>
          <a:ext cx="278950" cy="33474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471578" y="3025148"/>
        <a:ext cx="200844" cy="195265"/>
      </dsp:txXfrm>
    </dsp:sp>
    <dsp:sp modelId="{E6817C3F-9566-45D5-A898-751D99333371}">
      <dsp:nvSpPr>
        <dsp:cNvPr id="0" name=""/>
        <dsp:cNvSpPr/>
      </dsp:nvSpPr>
      <dsp:spPr>
        <a:xfrm>
          <a:off x="0" y="3350590"/>
          <a:ext cx="9144000" cy="7438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u="sng" kern="1200" dirty="0" smtClean="0"/>
            <a:t>Transfer of ownership</a:t>
          </a:r>
          <a:r>
            <a:rPr lang="en-US" sz="1600" kern="1200" dirty="0" smtClean="0"/>
            <a:t> of the securities (called “Title” in legal language) takes place and this is called the “Transfer of Title” method.</a:t>
          </a:r>
          <a:endParaRPr lang="en-US" sz="1600" kern="1200" dirty="0"/>
        </a:p>
      </dsp:txBody>
      <dsp:txXfrm>
        <a:off x="21787" y="3372377"/>
        <a:ext cx="9100426" cy="700294"/>
      </dsp:txXfrm>
    </dsp:sp>
    <dsp:sp modelId="{D963AE2A-C8CD-4A05-864E-37F726D4D953}">
      <dsp:nvSpPr>
        <dsp:cNvPr id="0" name=""/>
        <dsp:cNvSpPr/>
      </dsp:nvSpPr>
      <dsp:spPr>
        <a:xfrm rot="5400000">
          <a:off x="4432524" y="4113056"/>
          <a:ext cx="278950" cy="33474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471578" y="4140951"/>
        <a:ext cx="200844" cy="195265"/>
      </dsp:txXfrm>
    </dsp:sp>
    <dsp:sp modelId="{2FBEE4E7-C071-47C9-BFA7-E2C9B2F86134}">
      <dsp:nvSpPr>
        <dsp:cNvPr id="0" name=""/>
        <dsp:cNvSpPr/>
      </dsp:nvSpPr>
      <dsp:spPr>
        <a:xfrm>
          <a:off x="0" y="4466393"/>
          <a:ext cx="9144000" cy="7438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This method is </a:t>
          </a:r>
          <a:r>
            <a:rPr lang="en-US" sz="1600" b="1" u="sng" kern="1200" smtClean="0"/>
            <a:t>prone of misuse</a:t>
          </a:r>
          <a:r>
            <a:rPr lang="en-US" sz="1600" kern="1200" smtClean="0"/>
            <a:t> by Stock Brokers since there is a transfer of ownership and the entire cycle is based solely on trust.</a:t>
          </a:r>
          <a:endParaRPr lang="en-US" sz="1600" kern="1200" dirty="0"/>
        </a:p>
      </dsp:txBody>
      <dsp:txXfrm>
        <a:off x="21787" y="4488180"/>
        <a:ext cx="9100426" cy="7002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62542-3D81-4878-A247-2BC2BBCF6EF5}">
      <dsp:nvSpPr>
        <dsp:cNvPr id="0" name=""/>
        <dsp:cNvSpPr/>
      </dsp:nvSpPr>
      <dsp:spPr>
        <a:xfrm>
          <a:off x="987116" y="-15858"/>
          <a:ext cx="3054967" cy="3054967"/>
        </a:xfrm>
        <a:prstGeom prst="circularArrow">
          <a:avLst>
            <a:gd name="adj1" fmla="val 5544"/>
            <a:gd name="adj2" fmla="val 330680"/>
            <a:gd name="adj3" fmla="val 13857179"/>
            <a:gd name="adj4" fmla="val 1733670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9223B-64CF-43BA-8BE0-19E208812099}">
      <dsp:nvSpPr>
        <dsp:cNvPr id="0" name=""/>
        <dsp:cNvSpPr/>
      </dsp:nvSpPr>
      <dsp:spPr>
        <a:xfrm>
          <a:off x="1824558" y="623"/>
          <a:ext cx="1380083" cy="6900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Receive Confirmation Link</a:t>
          </a:r>
        </a:p>
      </dsp:txBody>
      <dsp:txXfrm>
        <a:off x="1858243" y="34308"/>
        <a:ext cx="1312713" cy="622671"/>
      </dsp:txXfrm>
    </dsp:sp>
    <dsp:sp modelId="{399F966E-AD82-4052-A25F-A9EA63B58D90}">
      <dsp:nvSpPr>
        <dsp:cNvPr id="0" name=""/>
        <dsp:cNvSpPr/>
      </dsp:nvSpPr>
      <dsp:spPr>
        <a:xfrm>
          <a:off x="3039516" y="1081056"/>
          <a:ext cx="1380083" cy="6900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noProof="1">
              <a:latin typeface="Arial" panose="020B0604020202020204" pitchFamily="34" charset="0"/>
              <a:cs typeface="Arial" panose="020B0604020202020204" pitchFamily="34" charset="0"/>
            </a:rPr>
            <a:t>Click the Link</a:t>
          </a:r>
          <a:endParaRPr lang="en-US" sz="1200" b="1" kern="1200" dirty="0">
            <a:latin typeface="Arial" panose="020B0604020202020204" pitchFamily="34" charset="0"/>
            <a:cs typeface="Arial" panose="020B0604020202020204" pitchFamily="34" charset="0"/>
          </a:endParaRPr>
        </a:p>
      </dsp:txBody>
      <dsp:txXfrm>
        <a:off x="3073201" y="1114741"/>
        <a:ext cx="1312713" cy="622671"/>
      </dsp:txXfrm>
    </dsp:sp>
    <dsp:sp modelId="{CAE2C1AC-9EAC-4AAE-BA71-13283974BB94}">
      <dsp:nvSpPr>
        <dsp:cNvPr id="0" name=""/>
        <dsp:cNvSpPr/>
      </dsp:nvSpPr>
      <dsp:spPr>
        <a:xfrm>
          <a:off x="3039527" y="2325777"/>
          <a:ext cx="1380083" cy="69004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noProof="1">
              <a:latin typeface="Arial" panose="020B0604020202020204" pitchFamily="34" charset="0"/>
              <a:cs typeface="Arial" panose="020B0604020202020204" pitchFamily="34" charset="0"/>
            </a:rPr>
            <a:t>Authenticate with PAN</a:t>
          </a:r>
          <a:endParaRPr lang="en-US" sz="1200" b="1" kern="1200" dirty="0">
            <a:latin typeface="Arial" panose="020B0604020202020204" pitchFamily="34" charset="0"/>
            <a:cs typeface="Arial" panose="020B0604020202020204" pitchFamily="34" charset="0"/>
          </a:endParaRPr>
        </a:p>
      </dsp:txBody>
      <dsp:txXfrm>
        <a:off x="3073212" y="2359462"/>
        <a:ext cx="1312713" cy="622671"/>
      </dsp:txXfrm>
    </dsp:sp>
    <dsp:sp modelId="{4887B30B-C6CF-4F84-8D46-2B8D7CBC7DD9}">
      <dsp:nvSpPr>
        <dsp:cNvPr id="0" name=""/>
        <dsp:cNvSpPr/>
      </dsp:nvSpPr>
      <dsp:spPr>
        <a:xfrm>
          <a:off x="922330" y="2357958"/>
          <a:ext cx="1380083" cy="69004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Receive OTP</a:t>
          </a:r>
        </a:p>
      </dsp:txBody>
      <dsp:txXfrm>
        <a:off x="956015" y="2391643"/>
        <a:ext cx="1312713" cy="622671"/>
      </dsp:txXfrm>
    </dsp:sp>
    <dsp:sp modelId="{0D21E901-F2BE-4262-8399-26B2B4B8267D}">
      <dsp:nvSpPr>
        <dsp:cNvPr id="0" name=""/>
        <dsp:cNvSpPr/>
      </dsp:nvSpPr>
      <dsp:spPr>
        <a:xfrm>
          <a:off x="558265" y="1038737"/>
          <a:ext cx="1380083" cy="69004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Confirm Pledge</a:t>
          </a:r>
        </a:p>
      </dsp:txBody>
      <dsp:txXfrm>
        <a:off x="591950" y="1072422"/>
        <a:ext cx="1312713" cy="6226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62542-3D81-4878-A247-2BC2BBCF6EF5}">
      <dsp:nvSpPr>
        <dsp:cNvPr id="0" name=""/>
        <dsp:cNvSpPr/>
      </dsp:nvSpPr>
      <dsp:spPr>
        <a:xfrm>
          <a:off x="988724" y="-148940"/>
          <a:ext cx="3051751" cy="3051751"/>
        </a:xfrm>
        <a:prstGeom prst="circularArrow">
          <a:avLst>
            <a:gd name="adj1" fmla="val 5689"/>
            <a:gd name="adj2" fmla="val 340510"/>
            <a:gd name="adj3" fmla="val 12552263"/>
            <a:gd name="adj4" fmla="val 18177332"/>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9223B-64CF-43BA-8BE0-19E208812099}">
      <dsp:nvSpPr>
        <dsp:cNvPr id="0" name=""/>
        <dsp:cNvSpPr/>
      </dsp:nvSpPr>
      <dsp:spPr>
        <a:xfrm>
          <a:off x="1470942" y="502"/>
          <a:ext cx="2087314" cy="10436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Submit Closure Instruction</a:t>
          </a:r>
          <a:endParaRPr lang="en-US" sz="2000" kern="1200" dirty="0"/>
        </a:p>
      </dsp:txBody>
      <dsp:txXfrm>
        <a:off x="1521889" y="51449"/>
        <a:ext cx="1985420" cy="941763"/>
      </dsp:txXfrm>
    </dsp:sp>
    <dsp:sp modelId="{399F966E-AD82-4052-A25F-A9EA63B58D90}">
      <dsp:nvSpPr>
        <dsp:cNvPr id="0" name=""/>
        <dsp:cNvSpPr/>
      </dsp:nvSpPr>
      <dsp:spPr>
        <a:xfrm>
          <a:off x="2627570" y="2003840"/>
          <a:ext cx="2087314" cy="10436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1"/>
            <a:t>Confimation by Pledgee</a:t>
          </a:r>
          <a:endParaRPr lang="en-US" sz="2000" kern="1200" dirty="0"/>
        </a:p>
      </dsp:txBody>
      <dsp:txXfrm>
        <a:off x="2678517" y="2054787"/>
        <a:ext cx="1985420" cy="941763"/>
      </dsp:txXfrm>
    </dsp:sp>
    <dsp:sp modelId="{CAE2C1AC-9EAC-4AAE-BA71-13283974BB94}">
      <dsp:nvSpPr>
        <dsp:cNvPr id="0" name=""/>
        <dsp:cNvSpPr/>
      </dsp:nvSpPr>
      <dsp:spPr>
        <a:xfrm>
          <a:off x="314314" y="2003840"/>
          <a:ext cx="2087314" cy="10436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noProof="1"/>
            <a:t>Instruction by Broker</a:t>
          </a:r>
          <a:endParaRPr lang="en-US" sz="2000" kern="1200" dirty="0"/>
        </a:p>
      </dsp:txBody>
      <dsp:txXfrm>
        <a:off x="365261" y="2054787"/>
        <a:ext cx="1985420" cy="941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3163E-C021-4875-951D-A2F82B2EFE98}">
      <dsp:nvSpPr>
        <dsp:cNvPr id="0" name=""/>
        <dsp:cNvSpPr/>
      </dsp:nvSpPr>
      <dsp:spPr>
        <a:xfrm>
          <a:off x="0" y="605237"/>
          <a:ext cx="2455532" cy="1473319"/>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Stock Exchange Website</a:t>
          </a:r>
          <a:endParaRPr lang="en-US" sz="2100" kern="1200" dirty="0"/>
        </a:p>
      </dsp:txBody>
      <dsp:txXfrm>
        <a:off x="359604" y="821000"/>
        <a:ext cx="1736324" cy="1041793"/>
      </dsp:txXfrm>
    </dsp:sp>
    <dsp:sp modelId="{FBF470DC-00F4-4D7F-BAB3-02D6AB91CDFA}">
      <dsp:nvSpPr>
        <dsp:cNvPr id="0" name=""/>
        <dsp:cNvSpPr/>
      </dsp:nvSpPr>
      <dsp:spPr>
        <a:xfrm>
          <a:off x="2701085" y="605237"/>
          <a:ext cx="2455532" cy="1473319"/>
        </a:xfrm>
        <a:prstGeom prst="ellipse">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Company Website</a:t>
          </a:r>
          <a:endParaRPr lang="en-US" sz="2100" kern="1200" dirty="0">
            <a:solidFill>
              <a:schemeClr val="tx1"/>
            </a:solidFill>
          </a:endParaRPr>
        </a:p>
      </dsp:txBody>
      <dsp:txXfrm>
        <a:off x="3060689" y="821000"/>
        <a:ext cx="1736324" cy="1041793"/>
      </dsp:txXfrm>
    </dsp:sp>
    <dsp:sp modelId="{687D4E3B-4B61-4225-83AF-987519CE5069}">
      <dsp:nvSpPr>
        <dsp:cNvPr id="0" name=""/>
        <dsp:cNvSpPr/>
      </dsp:nvSpPr>
      <dsp:spPr>
        <a:xfrm>
          <a:off x="5402170" y="605237"/>
          <a:ext cx="2455532" cy="1473319"/>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Industry Research</a:t>
          </a:r>
          <a:endParaRPr lang="en-US" sz="2100" kern="1200" dirty="0"/>
        </a:p>
      </dsp:txBody>
      <dsp:txXfrm>
        <a:off x="5761774" y="821000"/>
        <a:ext cx="1736324" cy="1041793"/>
      </dsp:txXfrm>
    </dsp:sp>
    <dsp:sp modelId="{1D80AD06-27F8-41BC-823A-D853FB2AEE9E}">
      <dsp:nvSpPr>
        <dsp:cNvPr id="0" name=""/>
        <dsp:cNvSpPr/>
      </dsp:nvSpPr>
      <dsp:spPr>
        <a:xfrm>
          <a:off x="1350542" y="2324110"/>
          <a:ext cx="2455532" cy="1473319"/>
        </a:xfrm>
        <a:prstGeom prst="ellipse">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Newspapers/ Magazines</a:t>
          </a:r>
          <a:endParaRPr lang="en-US" sz="2100" kern="1200" dirty="0">
            <a:solidFill>
              <a:schemeClr val="tx1"/>
            </a:solidFill>
          </a:endParaRPr>
        </a:p>
      </dsp:txBody>
      <dsp:txXfrm>
        <a:off x="1710146" y="2539873"/>
        <a:ext cx="1736324" cy="1041793"/>
      </dsp:txXfrm>
    </dsp:sp>
    <dsp:sp modelId="{B655F507-6913-4C82-ACE3-9D903FCC8C6D}">
      <dsp:nvSpPr>
        <dsp:cNvPr id="0" name=""/>
        <dsp:cNvSpPr/>
      </dsp:nvSpPr>
      <dsp:spPr>
        <a:xfrm>
          <a:off x="4051628" y="2324110"/>
          <a:ext cx="2455532" cy="1473319"/>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Social Media</a:t>
          </a:r>
          <a:endParaRPr lang="en-US" sz="2100" kern="1200" dirty="0"/>
        </a:p>
      </dsp:txBody>
      <dsp:txXfrm>
        <a:off x="4411232" y="2539873"/>
        <a:ext cx="1736324" cy="1041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F12A-F34B-40EA-B465-C2F2462D3482}">
      <dsp:nvSpPr>
        <dsp:cNvPr id="0" name=""/>
        <dsp:cNvSpPr/>
      </dsp:nvSpPr>
      <dsp:spPr>
        <a:xfrm>
          <a:off x="0" y="0"/>
          <a:ext cx="6980529" cy="86763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pc="-1" dirty="0" smtClean="0">
              <a:latin typeface="Arial"/>
            </a:rPr>
            <a:t>Visit the Designated Branch of the Stock broker and make an entry in the visitor’s register at the premises of the Stock Broker.</a:t>
          </a:r>
          <a:endParaRPr lang="en-US" sz="1700" kern="1200" dirty="0"/>
        </a:p>
      </dsp:txBody>
      <dsp:txXfrm>
        <a:off x="25412" y="25412"/>
        <a:ext cx="5942770" cy="816811"/>
      </dsp:txXfrm>
    </dsp:sp>
    <dsp:sp modelId="{E400722D-ED7C-4B21-A48F-19DFCEF3A0B2}">
      <dsp:nvSpPr>
        <dsp:cNvPr id="0" name=""/>
        <dsp:cNvSpPr/>
      </dsp:nvSpPr>
      <dsp:spPr>
        <a:xfrm>
          <a:off x="521273" y="988139"/>
          <a:ext cx="6980529" cy="86763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pc="-1" dirty="0" smtClean="0">
              <a:latin typeface="Arial"/>
            </a:rPr>
            <a:t>Get quote for the scrip you want to trade on. </a:t>
          </a:r>
          <a:endParaRPr lang="en-US" sz="1700" kern="1200" dirty="0"/>
        </a:p>
      </dsp:txBody>
      <dsp:txXfrm>
        <a:off x="546685" y="1013551"/>
        <a:ext cx="5844469" cy="816811"/>
      </dsp:txXfrm>
    </dsp:sp>
    <dsp:sp modelId="{FC629AB1-D48C-46DB-AC18-9B40B4846830}">
      <dsp:nvSpPr>
        <dsp:cNvPr id="0" name=""/>
        <dsp:cNvSpPr/>
      </dsp:nvSpPr>
      <dsp:spPr>
        <a:xfrm>
          <a:off x="1042546" y="1976279"/>
          <a:ext cx="6980529" cy="86763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pc="-1" dirty="0" smtClean="0">
              <a:latin typeface="Arial"/>
            </a:rPr>
            <a:t>Mention scrip, price, quantity, type of order you want to place, the exchange on which you want to execute, while placing order to the Stock broker.</a:t>
          </a:r>
          <a:endParaRPr lang="en-US" sz="1700" kern="1200" dirty="0"/>
        </a:p>
      </dsp:txBody>
      <dsp:txXfrm>
        <a:off x="1067958" y="2001691"/>
        <a:ext cx="5844469" cy="816811"/>
      </dsp:txXfrm>
    </dsp:sp>
    <dsp:sp modelId="{12F00D1A-A36D-4124-815A-B1497B0BDB30}">
      <dsp:nvSpPr>
        <dsp:cNvPr id="0" name=""/>
        <dsp:cNvSpPr/>
      </dsp:nvSpPr>
      <dsp:spPr>
        <a:xfrm>
          <a:off x="1563819" y="2964419"/>
          <a:ext cx="6980529" cy="86763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pc="-1" dirty="0" smtClean="0">
              <a:latin typeface="Arial"/>
            </a:rPr>
            <a:t>Provide proof of placement of order to the Trading Member.</a:t>
          </a:r>
        </a:p>
        <a:p>
          <a:pPr lvl="0" algn="l" defTabSz="755650">
            <a:lnSpc>
              <a:spcPct val="90000"/>
            </a:lnSpc>
            <a:spcBef>
              <a:spcPct val="0"/>
            </a:spcBef>
            <a:spcAft>
              <a:spcPct val="35000"/>
            </a:spcAft>
          </a:pPr>
          <a:r>
            <a:rPr lang="en-US" sz="1700" kern="1200" spc="-1" dirty="0" smtClean="0">
              <a:latin typeface="Arial"/>
            </a:rPr>
            <a:t>Verify trades at the end of the trading session.</a:t>
          </a:r>
          <a:endParaRPr lang="en-US" sz="1700" kern="1200" dirty="0"/>
        </a:p>
      </dsp:txBody>
      <dsp:txXfrm>
        <a:off x="1589231" y="2989831"/>
        <a:ext cx="5844469" cy="816811"/>
      </dsp:txXfrm>
    </dsp:sp>
    <dsp:sp modelId="{C059B1D6-F88A-481A-8F46-8A2A1090CC71}">
      <dsp:nvSpPr>
        <dsp:cNvPr id="0" name=""/>
        <dsp:cNvSpPr/>
      </dsp:nvSpPr>
      <dsp:spPr>
        <a:xfrm>
          <a:off x="2085093" y="3952559"/>
          <a:ext cx="6980529" cy="86763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IN" sz="1700" kern="1200" spc="-1" dirty="0" smtClean="0">
              <a:latin typeface="Arial"/>
            </a:rPr>
            <a:t>Trades are subject to payment of </a:t>
          </a:r>
          <a:r>
            <a:rPr lang="en-IN" sz="1700" b="1" u="sng" kern="1200" spc="-1" dirty="0" smtClean="0">
              <a:latin typeface="Arial"/>
            </a:rPr>
            <a:t>Margins</a:t>
          </a:r>
          <a:r>
            <a:rPr lang="en-IN" sz="1700" kern="1200" spc="-1" dirty="0" smtClean="0">
              <a:latin typeface="Arial"/>
            </a:rPr>
            <a:t> (Explained in later slides).</a:t>
          </a:r>
          <a:endParaRPr lang="en-US" sz="1700" kern="1200" spc="-1" dirty="0">
            <a:latin typeface="Arial"/>
          </a:endParaRPr>
        </a:p>
      </dsp:txBody>
      <dsp:txXfrm>
        <a:off x="2110505" y="3977971"/>
        <a:ext cx="5844469" cy="816811"/>
      </dsp:txXfrm>
    </dsp:sp>
    <dsp:sp modelId="{BA5986A6-5670-4C4A-96FE-A461E7AB7E7E}">
      <dsp:nvSpPr>
        <dsp:cNvPr id="0" name=""/>
        <dsp:cNvSpPr/>
      </dsp:nvSpPr>
      <dsp:spPr>
        <a:xfrm>
          <a:off x="6416566" y="633855"/>
          <a:ext cx="563962" cy="5639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6543457" y="633855"/>
        <a:ext cx="310180" cy="424381"/>
      </dsp:txXfrm>
    </dsp:sp>
    <dsp:sp modelId="{3CEDF4F4-7285-4EA0-A418-0E5D5AB6BB81}">
      <dsp:nvSpPr>
        <dsp:cNvPr id="0" name=""/>
        <dsp:cNvSpPr/>
      </dsp:nvSpPr>
      <dsp:spPr>
        <a:xfrm>
          <a:off x="6937840" y="1621995"/>
          <a:ext cx="563962" cy="5639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7064731" y="1621995"/>
        <a:ext cx="310180" cy="424381"/>
      </dsp:txXfrm>
    </dsp:sp>
    <dsp:sp modelId="{AC9B1376-1814-4F9D-909C-FBC3E9FEC9BF}">
      <dsp:nvSpPr>
        <dsp:cNvPr id="0" name=""/>
        <dsp:cNvSpPr/>
      </dsp:nvSpPr>
      <dsp:spPr>
        <a:xfrm>
          <a:off x="7459113" y="2595675"/>
          <a:ext cx="563962" cy="5639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7586004" y="2595675"/>
        <a:ext cx="310180" cy="424381"/>
      </dsp:txXfrm>
    </dsp:sp>
    <dsp:sp modelId="{F727B91C-9EC6-423C-BB7B-1949D119BEAF}">
      <dsp:nvSpPr>
        <dsp:cNvPr id="0" name=""/>
        <dsp:cNvSpPr/>
      </dsp:nvSpPr>
      <dsp:spPr>
        <a:xfrm>
          <a:off x="7980386" y="3593455"/>
          <a:ext cx="563962" cy="5639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8107277" y="3593455"/>
        <a:ext cx="310180" cy="424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2366E-0573-4095-9B27-67CC3009D532}">
      <dsp:nvSpPr>
        <dsp:cNvPr id="0" name=""/>
        <dsp:cNvSpPr/>
      </dsp:nvSpPr>
      <dsp:spPr>
        <a:xfrm>
          <a:off x="0" y="3524"/>
          <a:ext cx="9319690" cy="467896"/>
        </a:xfrm>
        <a:prstGeom prst="roundRect">
          <a:avLst>
            <a:gd name="adj" fmla="val 10000"/>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spc="-1" dirty="0" smtClean="0">
              <a:solidFill>
                <a:schemeClr val="tx1"/>
              </a:solidFill>
              <a:latin typeface="Arial"/>
            </a:rPr>
            <a:t>Call the </a:t>
          </a:r>
          <a:r>
            <a:rPr lang="en-IN" sz="1400" b="1" u="sng" kern="1200" spc="-1" dirty="0" smtClean="0">
              <a:solidFill>
                <a:schemeClr val="tx1"/>
              </a:solidFill>
              <a:latin typeface="Arial"/>
            </a:rPr>
            <a:t>phone number</a:t>
          </a:r>
          <a:r>
            <a:rPr lang="en-IN" sz="1400" kern="1200" spc="-1" dirty="0" smtClean="0">
              <a:solidFill>
                <a:schemeClr val="tx1"/>
              </a:solidFill>
              <a:latin typeface="Arial"/>
            </a:rPr>
            <a:t> given by the Stock Broker for placing of Orders from the Mobile number registered with the Stock broker</a:t>
          </a:r>
          <a:endParaRPr lang="en-US" sz="1400" kern="1200" dirty="0">
            <a:solidFill>
              <a:schemeClr val="tx1"/>
            </a:solidFill>
          </a:endParaRPr>
        </a:p>
      </dsp:txBody>
      <dsp:txXfrm>
        <a:off x="13704" y="17228"/>
        <a:ext cx="9292282" cy="440488"/>
      </dsp:txXfrm>
    </dsp:sp>
    <dsp:sp modelId="{CC0AD81A-9566-4CEB-98C2-EA2F13D78101}">
      <dsp:nvSpPr>
        <dsp:cNvPr id="0" name=""/>
        <dsp:cNvSpPr/>
      </dsp:nvSpPr>
      <dsp:spPr>
        <a:xfrm rot="5400000">
          <a:off x="4572114" y="483118"/>
          <a:ext cx="175461" cy="210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96679" y="500664"/>
        <a:ext cx="126331" cy="122823"/>
      </dsp:txXfrm>
    </dsp:sp>
    <dsp:sp modelId="{F27EAF8A-474B-47EA-9A5C-DB1769C7BB59}">
      <dsp:nvSpPr>
        <dsp:cNvPr id="0" name=""/>
        <dsp:cNvSpPr/>
      </dsp:nvSpPr>
      <dsp:spPr>
        <a:xfrm>
          <a:off x="0" y="705369"/>
          <a:ext cx="9319690" cy="467896"/>
        </a:xfrm>
        <a:prstGeom prst="roundRect">
          <a:avLst>
            <a:gd name="adj" fmla="val 10000"/>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spc="-1" dirty="0" smtClean="0">
              <a:solidFill>
                <a:schemeClr val="tx1"/>
              </a:solidFill>
              <a:latin typeface="Arial"/>
            </a:rPr>
            <a:t>Call should connect to the “</a:t>
          </a:r>
          <a:r>
            <a:rPr lang="en-IN" sz="1400" b="1" u="sng" kern="1200" spc="-1" dirty="0" smtClean="0">
              <a:solidFill>
                <a:schemeClr val="tx1"/>
              </a:solidFill>
              <a:latin typeface="Arial"/>
            </a:rPr>
            <a:t>Call &amp; Trade</a:t>
          </a:r>
          <a:r>
            <a:rPr lang="en-IN" sz="1400" kern="1200" spc="-1" dirty="0" smtClean="0">
              <a:solidFill>
                <a:schemeClr val="tx1"/>
              </a:solidFill>
              <a:latin typeface="Arial"/>
            </a:rPr>
            <a:t>” facility desk of the Stock Broker </a:t>
          </a:r>
          <a:endParaRPr lang="en-US" sz="1400" kern="1200" dirty="0">
            <a:solidFill>
              <a:schemeClr val="tx1"/>
            </a:solidFill>
          </a:endParaRPr>
        </a:p>
      </dsp:txBody>
      <dsp:txXfrm>
        <a:off x="13704" y="719073"/>
        <a:ext cx="9292282" cy="440488"/>
      </dsp:txXfrm>
    </dsp:sp>
    <dsp:sp modelId="{DC243833-EA93-4A0C-8E91-6517BCE41629}">
      <dsp:nvSpPr>
        <dsp:cNvPr id="0" name=""/>
        <dsp:cNvSpPr/>
      </dsp:nvSpPr>
      <dsp:spPr>
        <a:xfrm rot="5400000">
          <a:off x="4572114" y="1184963"/>
          <a:ext cx="175461" cy="210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596679" y="1202509"/>
        <a:ext cx="126331" cy="122823"/>
      </dsp:txXfrm>
    </dsp:sp>
    <dsp:sp modelId="{5F29EDCC-6928-436A-B745-63336AE73A2B}">
      <dsp:nvSpPr>
        <dsp:cNvPr id="0" name=""/>
        <dsp:cNvSpPr/>
      </dsp:nvSpPr>
      <dsp:spPr>
        <a:xfrm>
          <a:off x="0" y="1407214"/>
          <a:ext cx="9319690" cy="467896"/>
        </a:xfrm>
        <a:prstGeom prst="roundRect">
          <a:avLst>
            <a:gd name="adj" fmla="val 10000"/>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spc="-1" dirty="0" smtClean="0">
              <a:solidFill>
                <a:schemeClr val="tx1"/>
              </a:solidFill>
              <a:latin typeface="Arial"/>
            </a:rPr>
            <a:t>Confirm identity details</a:t>
          </a:r>
          <a:r>
            <a:rPr lang="en-IN" sz="1400" kern="1200" spc="-1" dirty="0" smtClean="0">
              <a:solidFill>
                <a:schemeClr val="tx1"/>
              </a:solidFill>
              <a:latin typeface="Arial"/>
            </a:rPr>
            <a:t> – Name, Date of birth, PAN number </a:t>
          </a:r>
          <a:r>
            <a:rPr lang="en-IN" sz="1400" kern="1200" spc="-1" dirty="0" err="1" smtClean="0">
              <a:solidFill>
                <a:schemeClr val="tx1"/>
              </a:solidFill>
              <a:latin typeface="Arial"/>
            </a:rPr>
            <a:t>etc</a:t>
          </a:r>
          <a:endParaRPr lang="en-US" sz="1400" kern="1200" dirty="0">
            <a:solidFill>
              <a:schemeClr val="tx1"/>
            </a:solidFill>
          </a:endParaRPr>
        </a:p>
      </dsp:txBody>
      <dsp:txXfrm>
        <a:off x="13704" y="1420918"/>
        <a:ext cx="9292282" cy="440488"/>
      </dsp:txXfrm>
    </dsp:sp>
    <dsp:sp modelId="{359E9C02-ECCC-44DC-89DD-34D2AADBCF08}">
      <dsp:nvSpPr>
        <dsp:cNvPr id="0" name=""/>
        <dsp:cNvSpPr/>
      </dsp:nvSpPr>
      <dsp:spPr>
        <a:xfrm rot="5400000">
          <a:off x="4572114" y="1886808"/>
          <a:ext cx="175461" cy="210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596679" y="1904354"/>
        <a:ext cx="126331" cy="122823"/>
      </dsp:txXfrm>
    </dsp:sp>
    <dsp:sp modelId="{3BD5BE65-8FAB-45C7-B496-F4A60218206F}">
      <dsp:nvSpPr>
        <dsp:cNvPr id="0" name=""/>
        <dsp:cNvSpPr/>
      </dsp:nvSpPr>
      <dsp:spPr>
        <a:xfrm>
          <a:off x="0" y="2109059"/>
          <a:ext cx="9319690" cy="467896"/>
        </a:xfrm>
        <a:prstGeom prst="roundRect">
          <a:avLst>
            <a:gd name="adj" fmla="val 10000"/>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u="sng" kern="1200" spc="-1" dirty="0" smtClean="0">
              <a:solidFill>
                <a:schemeClr val="tx1"/>
              </a:solidFill>
              <a:latin typeface="Arial"/>
            </a:rPr>
            <a:t>Place your Order</a:t>
          </a:r>
          <a:r>
            <a:rPr lang="en-IN" sz="1400" kern="1200" spc="-1" dirty="0" smtClean="0">
              <a:solidFill>
                <a:schemeClr val="tx1"/>
              </a:solidFill>
              <a:latin typeface="Arial"/>
            </a:rPr>
            <a:t> – Scrip details, Quantity, Type of order </a:t>
          </a:r>
          <a:r>
            <a:rPr lang="en-IN" sz="1400" kern="1200" spc="-1" dirty="0" err="1" smtClean="0">
              <a:solidFill>
                <a:schemeClr val="tx1"/>
              </a:solidFill>
              <a:latin typeface="Arial"/>
            </a:rPr>
            <a:t>etc</a:t>
          </a:r>
          <a:endParaRPr lang="en-IN" sz="1400" kern="1200" spc="-1" dirty="0" smtClean="0">
            <a:solidFill>
              <a:schemeClr val="tx1"/>
            </a:solidFill>
            <a:latin typeface="Arial"/>
          </a:endParaRPr>
        </a:p>
      </dsp:txBody>
      <dsp:txXfrm>
        <a:off x="13704" y="2122763"/>
        <a:ext cx="9292282" cy="440488"/>
      </dsp:txXfrm>
    </dsp:sp>
    <dsp:sp modelId="{9219D803-0A28-4E4E-8795-D696FF6ABCF3}">
      <dsp:nvSpPr>
        <dsp:cNvPr id="0" name=""/>
        <dsp:cNvSpPr/>
      </dsp:nvSpPr>
      <dsp:spPr>
        <a:xfrm rot="5400000">
          <a:off x="4572114" y="2588653"/>
          <a:ext cx="175461" cy="210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596679" y="2606199"/>
        <a:ext cx="126331" cy="122823"/>
      </dsp:txXfrm>
    </dsp:sp>
    <dsp:sp modelId="{89774758-A189-4C94-8EAD-9A478FCC094A}">
      <dsp:nvSpPr>
        <dsp:cNvPr id="0" name=""/>
        <dsp:cNvSpPr/>
      </dsp:nvSpPr>
      <dsp:spPr>
        <a:xfrm>
          <a:off x="0" y="2810904"/>
          <a:ext cx="9319690" cy="467896"/>
        </a:xfrm>
        <a:prstGeom prst="roundRect">
          <a:avLst>
            <a:gd name="adj" fmla="val 10000"/>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spc="-1" dirty="0" smtClean="0">
              <a:solidFill>
                <a:schemeClr val="tx1"/>
              </a:solidFill>
              <a:latin typeface="Arial"/>
            </a:rPr>
            <a:t>Trading account will be updated on successful execution of the order.</a:t>
          </a:r>
          <a:endParaRPr lang="en-IN" sz="1400" kern="1200" dirty="0">
            <a:solidFill>
              <a:schemeClr val="tx1"/>
            </a:solidFill>
          </a:endParaRPr>
        </a:p>
      </dsp:txBody>
      <dsp:txXfrm>
        <a:off x="13704" y="2824608"/>
        <a:ext cx="9292282" cy="440488"/>
      </dsp:txXfrm>
    </dsp:sp>
    <dsp:sp modelId="{54B7B82C-EE1B-4A92-970A-60420EBDABC3}">
      <dsp:nvSpPr>
        <dsp:cNvPr id="0" name=""/>
        <dsp:cNvSpPr/>
      </dsp:nvSpPr>
      <dsp:spPr>
        <a:xfrm rot="5400000">
          <a:off x="4572114" y="3290498"/>
          <a:ext cx="175461" cy="2105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4596679" y="3308044"/>
        <a:ext cx="126331" cy="122823"/>
      </dsp:txXfrm>
    </dsp:sp>
    <dsp:sp modelId="{2D6C08B6-CB2B-4D5D-9ADA-7C5EF1E60B21}">
      <dsp:nvSpPr>
        <dsp:cNvPr id="0" name=""/>
        <dsp:cNvSpPr/>
      </dsp:nvSpPr>
      <dsp:spPr>
        <a:xfrm>
          <a:off x="0" y="3512749"/>
          <a:ext cx="9319690" cy="467896"/>
        </a:xfrm>
        <a:prstGeom prst="roundRect">
          <a:avLst>
            <a:gd name="adj" fmla="val 10000"/>
          </a:avLst>
        </a:prstGeom>
        <a:solidFill>
          <a:schemeClr val="accent1">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spc="-1" dirty="0" smtClean="0">
              <a:solidFill>
                <a:schemeClr val="tx1"/>
              </a:solidFill>
              <a:latin typeface="Arial"/>
            </a:rPr>
            <a:t>Trades are subject to payment of </a:t>
          </a:r>
          <a:r>
            <a:rPr lang="en-IN" sz="1400" b="1" u="sng" kern="1200" spc="-1" dirty="0" smtClean="0">
              <a:solidFill>
                <a:schemeClr val="tx1"/>
              </a:solidFill>
              <a:latin typeface="Arial"/>
            </a:rPr>
            <a:t>Margins</a:t>
          </a:r>
          <a:r>
            <a:rPr lang="en-IN" sz="1400" kern="1200" spc="-1" dirty="0" smtClean="0">
              <a:solidFill>
                <a:schemeClr val="tx1"/>
              </a:solidFill>
              <a:latin typeface="Arial"/>
            </a:rPr>
            <a:t> (Explained in later slides)</a:t>
          </a:r>
          <a:endParaRPr lang="en-IN" sz="1400" kern="1200" spc="-1" dirty="0">
            <a:solidFill>
              <a:schemeClr val="tx1"/>
            </a:solidFill>
            <a:latin typeface="Arial"/>
          </a:endParaRPr>
        </a:p>
      </dsp:txBody>
      <dsp:txXfrm>
        <a:off x="13704" y="3526453"/>
        <a:ext cx="9292282" cy="440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52B7D-FB2E-4079-B640-278788373ABB}">
      <dsp:nvSpPr>
        <dsp:cNvPr id="0" name=""/>
        <dsp:cNvSpPr/>
      </dsp:nvSpPr>
      <dsp:spPr>
        <a:xfrm>
          <a:off x="4346" y="1268345"/>
          <a:ext cx="2529940" cy="1160099"/>
        </a:xfrm>
        <a:prstGeom prst="chevr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pc="-1" dirty="0" smtClean="0">
              <a:latin typeface="Arial"/>
            </a:rPr>
            <a:t>Select “Email based trading” in the Account Opening Form.</a:t>
          </a:r>
          <a:endParaRPr lang="en-US" sz="1400" kern="1200" dirty="0"/>
        </a:p>
      </dsp:txBody>
      <dsp:txXfrm>
        <a:off x="584396" y="1268345"/>
        <a:ext cx="1369841" cy="1160099"/>
      </dsp:txXfrm>
    </dsp:sp>
    <dsp:sp modelId="{8CF9903E-B470-439A-97A3-CD4100F1FE27}">
      <dsp:nvSpPr>
        <dsp:cNvPr id="0" name=""/>
        <dsp:cNvSpPr/>
      </dsp:nvSpPr>
      <dsp:spPr>
        <a:xfrm>
          <a:off x="2281292" y="1268345"/>
          <a:ext cx="2529940" cy="1160099"/>
        </a:xfrm>
        <a:prstGeom prst="chevr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spc="-1" dirty="0" smtClean="0">
              <a:latin typeface="Arial"/>
            </a:rPr>
            <a:t>Send Email with details of trade – name of scrip, Price, Order Type, Quantity, etc.</a:t>
          </a:r>
          <a:endParaRPr lang="en-US" sz="1400" kern="1200" dirty="0"/>
        </a:p>
      </dsp:txBody>
      <dsp:txXfrm>
        <a:off x="2861342" y="1268345"/>
        <a:ext cx="1369841" cy="1160099"/>
      </dsp:txXfrm>
    </dsp:sp>
    <dsp:sp modelId="{167D2660-D08D-4FBF-88BA-E98DCCB6C2D5}">
      <dsp:nvSpPr>
        <dsp:cNvPr id="0" name=""/>
        <dsp:cNvSpPr/>
      </dsp:nvSpPr>
      <dsp:spPr>
        <a:xfrm>
          <a:off x="4558239" y="1268345"/>
          <a:ext cx="2529940" cy="1160099"/>
        </a:xfrm>
        <a:prstGeom prst="chevr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0" kern="1200" spc="-1" dirty="0" smtClean="0">
              <a:latin typeface="Arial"/>
            </a:rPr>
            <a:t>Email must be sent from the same email ID as provided in the KYC form</a:t>
          </a:r>
          <a:endParaRPr lang="en-US" sz="1400" kern="1200" dirty="0"/>
        </a:p>
      </dsp:txBody>
      <dsp:txXfrm>
        <a:off x="5138289" y="1268345"/>
        <a:ext cx="1369841" cy="1160099"/>
      </dsp:txXfrm>
    </dsp:sp>
    <dsp:sp modelId="{D49A487E-ED80-45C8-9B7C-A376DEE5BA8F}">
      <dsp:nvSpPr>
        <dsp:cNvPr id="0" name=""/>
        <dsp:cNvSpPr/>
      </dsp:nvSpPr>
      <dsp:spPr>
        <a:xfrm>
          <a:off x="6835186" y="1268345"/>
          <a:ext cx="2529940" cy="1160099"/>
        </a:xfrm>
        <a:prstGeom prst="chevron">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IN" sz="1400" kern="1200" spc="-1" dirty="0" smtClean="0">
              <a:latin typeface="Arial"/>
            </a:rPr>
            <a:t>Trades are subject to payment of </a:t>
          </a:r>
          <a:r>
            <a:rPr lang="en-IN" sz="1400" b="1" u="sng" kern="1200" spc="-1" dirty="0" smtClean="0">
              <a:latin typeface="Arial"/>
            </a:rPr>
            <a:t>Margins</a:t>
          </a:r>
          <a:r>
            <a:rPr lang="en-IN" sz="1400" kern="1200" spc="-1" dirty="0" smtClean="0">
              <a:latin typeface="Arial"/>
            </a:rPr>
            <a:t> (Explained in later slides)</a:t>
          </a:r>
          <a:endParaRPr lang="en-IN" sz="1400" kern="1200" spc="-1" dirty="0">
            <a:latin typeface="Arial"/>
          </a:endParaRPr>
        </a:p>
      </dsp:txBody>
      <dsp:txXfrm>
        <a:off x="7415236" y="1268345"/>
        <a:ext cx="1369841" cy="1160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2366E-0573-4095-9B27-67CC3009D532}">
      <dsp:nvSpPr>
        <dsp:cNvPr id="0" name=""/>
        <dsp:cNvSpPr/>
      </dsp:nvSpPr>
      <dsp:spPr>
        <a:xfrm>
          <a:off x="2" y="3975"/>
          <a:ext cx="9319684" cy="527726"/>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1" dirty="0" smtClean="0">
              <a:solidFill>
                <a:schemeClr val="tx1"/>
              </a:solidFill>
              <a:latin typeface="Arial"/>
            </a:rPr>
            <a:t>Link your Trading, </a:t>
          </a:r>
          <a:r>
            <a:rPr lang="en-US" sz="1600" kern="1200" spc="-1" dirty="0" err="1" smtClean="0">
              <a:solidFill>
                <a:schemeClr val="tx1"/>
              </a:solidFill>
              <a:latin typeface="Arial"/>
            </a:rPr>
            <a:t>Demat</a:t>
          </a:r>
          <a:r>
            <a:rPr lang="en-US" sz="1600" kern="1200" spc="-1" dirty="0" smtClean="0">
              <a:solidFill>
                <a:schemeClr val="tx1"/>
              </a:solidFill>
              <a:latin typeface="Arial"/>
            </a:rPr>
            <a:t> and Bank Account.</a:t>
          </a:r>
        </a:p>
      </dsp:txBody>
      <dsp:txXfrm>
        <a:off x="15459" y="19432"/>
        <a:ext cx="9288770" cy="496812"/>
      </dsp:txXfrm>
    </dsp:sp>
    <dsp:sp modelId="{CC0AD81A-9566-4CEB-98C2-EA2F13D78101}">
      <dsp:nvSpPr>
        <dsp:cNvPr id="0" name=""/>
        <dsp:cNvSpPr/>
      </dsp:nvSpPr>
      <dsp:spPr>
        <a:xfrm rot="5400000">
          <a:off x="4560896" y="544894"/>
          <a:ext cx="197897" cy="237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588602" y="564684"/>
        <a:ext cx="142486" cy="138528"/>
      </dsp:txXfrm>
    </dsp:sp>
    <dsp:sp modelId="{F27EAF8A-474B-47EA-9A5C-DB1769C7BB59}">
      <dsp:nvSpPr>
        <dsp:cNvPr id="0" name=""/>
        <dsp:cNvSpPr/>
      </dsp:nvSpPr>
      <dsp:spPr>
        <a:xfrm>
          <a:off x="2" y="795564"/>
          <a:ext cx="9319684" cy="527726"/>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1" dirty="0" smtClean="0">
              <a:solidFill>
                <a:schemeClr val="tx1"/>
              </a:solidFill>
              <a:latin typeface="Arial"/>
            </a:rPr>
            <a:t>Sign the IBT (Internet based trading) agreement after checking the costs involved and the facilities provided.</a:t>
          </a:r>
        </a:p>
      </dsp:txBody>
      <dsp:txXfrm>
        <a:off x="15459" y="811021"/>
        <a:ext cx="9288770" cy="496812"/>
      </dsp:txXfrm>
    </dsp:sp>
    <dsp:sp modelId="{DC243833-EA93-4A0C-8E91-6517BCE41629}">
      <dsp:nvSpPr>
        <dsp:cNvPr id="0" name=""/>
        <dsp:cNvSpPr/>
      </dsp:nvSpPr>
      <dsp:spPr>
        <a:xfrm rot="5400000">
          <a:off x="4560896" y="1336483"/>
          <a:ext cx="197897" cy="237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588602" y="1356273"/>
        <a:ext cx="142486" cy="138528"/>
      </dsp:txXfrm>
    </dsp:sp>
    <dsp:sp modelId="{5F29EDCC-6928-436A-B745-63336AE73A2B}">
      <dsp:nvSpPr>
        <dsp:cNvPr id="0" name=""/>
        <dsp:cNvSpPr/>
      </dsp:nvSpPr>
      <dsp:spPr>
        <a:xfrm>
          <a:off x="2" y="1587153"/>
          <a:ext cx="9319684" cy="527726"/>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spc="-1" dirty="0" smtClean="0">
              <a:solidFill>
                <a:schemeClr val="tx1"/>
              </a:solidFill>
              <a:latin typeface="Arial"/>
            </a:rPr>
            <a:t>Visit website of the Stockbroker / Install the Online Trading app.</a:t>
          </a:r>
        </a:p>
      </dsp:txBody>
      <dsp:txXfrm>
        <a:off x="15459" y="1602610"/>
        <a:ext cx="9288770" cy="496812"/>
      </dsp:txXfrm>
    </dsp:sp>
    <dsp:sp modelId="{359E9C02-ECCC-44DC-89DD-34D2AADBCF08}">
      <dsp:nvSpPr>
        <dsp:cNvPr id="0" name=""/>
        <dsp:cNvSpPr/>
      </dsp:nvSpPr>
      <dsp:spPr>
        <a:xfrm rot="5400000">
          <a:off x="4560896" y="2128072"/>
          <a:ext cx="197897" cy="237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endParaRPr>
        </a:p>
      </dsp:txBody>
      <dsp:txXfrm rot="-5400000">
        <a:off x="4588602" y="2147862"/>
        <a:ext cx="142486" cy="138528"/>
      </dsp:txXfrm>
    </dsp:sp>
    <dsp:sp modelId="{2D6C08B6-CB2B-4D5D-9ADA-7C5EF1E60B21}">
      <dsp:nvSpPr>
        <dsp:cNvPr id="0" name=""/>
        <dsp:cNvSpPr/>
      </dsp:nvSpPr>
      <dsp:spPr>
        <a:xfrm>
          <a:off x="2" y="2378742"/>
          <a:ext cx="9319684" cy="527726"/>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1" dirty="0" smtClean="0">
              <a:solidFill>
                <a:schemeClr val="tx1"/>
              </a:solidFill>
              <a:latin typeface="Arial"/>
            </a:rPr>
            <a:t>Investor must login using Username and Password provided.</a:t>
          </a:r>
        </a:p>
      </dsp:txBody>
      <dsp:txXfrm>
        <a:off x="15459" y="2394199"/>
        <a:ext cx="9288770" cy="496812"/>
      </dsp:txXfrm>
    </dsp:sp>
    <dsp:sp modelId="{988E4D3C-5F5D-47FC-AC28-CA82EF2FFC6D}">
      <dsp:nvSpPr>
        <dsp:cNvPr id="0" name=""/>
        <dsp:cNvSpPr/>
      </dsp:nvSpPr>
      <dsp:spPr>
        <a:xfrm rot="5400000">
          <a:off x="4560896" y="2919661"/>
          <a:ext cx="197897" cy="237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588602" y="2939451"/>
        <a:ext cx="142486" cy="138528"/>
      </dsp:txXfrm>
    </dsp:sp>
    <dsp:sp modelId="{6D871836-3495-4183-8B2D-E5F5FC74810E}">
      <dsp:nvSpPr>
        <dsp:cNvPr id="0" name=""/>
        <dsp:cNvSpPr/>
      </dsp:nvSpPr>
      <dsp:spPr>
        <a:xfrm>
          <a:off x="2" y="3170331"/>
          <a:ext cx="9319684" cy="527726"/>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1" dirty="0" smtClean="0">
              <a:solidFill>
                <a:schemeClr val="tx1"/>
              </a:solidFill>
              <a:latin typeface="Arial"/>
            </a:rPr>
            <a:t>Some Stock Brokers also have 2-Factor verification system where additional OTP also needs to be entered.</a:t>
          </a:r>
          <a:endParaRPr lang="en-US" sz="1600" kern="1200" dirty="0">
            <a:solidFill>
              <a:schemeClr val="tx1"/>
            </a:solidFill>
          </a:endParaRPr>
        </a:p>
      </dsp:txBody>
      <dsp:txXfrm>
        <a:off x="15459" y="3185788"/>
        <a:ext cx="9288770" cy="496812"/>
      </dsp:txXfrm>
    </dsp:sp>
    <dsp:sp modelId="{433704E2-AFA0-4111-9E77-7BBF08921627}">
      <dsp:nvSpPr>
        <dsp:cNvPr id="0" name=""/>
        <dsp:cNvSpPr/>
      </dsp:nvSpPr>
      <dsp:spPr>
        <a:xfrm rot="5400000">
          <a:off x="4560896" y="3711250"/>
          <a:ext cx="197897" cy="237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4588602" y="3731040"/>
        <a:ext cx="142486" cy="138528"/>
      </dsp:txXfrm>
    </dsp:sp>
    <dsp:sp modelId="{10EB3EB1-1BFA-4E02-8E6A-964A6F5EB444}">
      <dsp:nvSpPr>
        <dsp:cNvPr id="0" name=""/>
        <dsp:cNvSpPr/>
      </dsp:nvSpPr>
      <dsp:spPr>
        <a:xfrm>
          <a:off x="2" y="3961920"/>
          <a:ext cx="9319684" cy="527726"/>
        </a:xfrm>
        <a:prstGeom prst="roundRect">
          <a:avLst>
            <a:gd name="adj" fmla="val 1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pc="-1" dirty="0" smtClean="0">
              <a:solidFill>
                <a:schemeClr val="tx1"/>
              </a:solidFill>
              <a:latin typeface="Arial"/>
            </a:rPr>
            <a:t>Check current price and volume details of stock you want to buy/ sell on </a:t>
          </a:r>
          <a:r>
            <a:rPr lang="en-US" sz="1600" b="1" u="sng" kern="1200" spc="-1" dirty="0" smtClean="0">
              <a:solidFill>
                <a:schemeClr val="tx1"/>
              </a:solidFill>
              <a:latin typeface="Arial"/>
            </a:rPr>
            <a:t>Market Watch</a:t>
          </a:r>
          <a:r>
            <a:rPr lang="en-US" sz="1600" kern="1200" spc="-1" dirty="0" smtClean="0">
              <a:solidFill>
                <a:schemeClr val="tx1"/>
              </a:solidFill>
              <a:latin typeface="Arial"/>
            </a:rPr>
            <a:t> Section of the Stock broker’s terminal.</a:t>
          </a:r>
          <a:endParaRPr lang="en-US" sz="1600" kern="1200" dirty="0">
            <a:solidFill>
              <a:schemeClr val="tx1"/>
            </a:solidFill>
          </a:endParaRPr>
        </a:p>
      </dsp:txBody>
      <dsp:txXfrm>
        <a:off x="15459" y="3977377"/>
        <a:ext cx="9288770" cy="496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33ACD-F707-4229-ADB3-3AC05B0B6FB7}">
      <dsp:nvSpPr>
        <dsp:cNvPr id="0" name=""/>
        <dsp:cNvSpPr/>
      </dsp:nvSpPr>
      <dsp:spPr>
        <a:xfrm>
          <a:off x="2988" y="526209"/>
          <a:ext cx="1618164" cy="970898"/>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dirty="0" smtClean="0">
              <a:latin typeface="Arial"/>
            </a:rPr>
            <a:t>Company name and symbol</a:t>
          </a:r>
          <a:endParaRPr lang="en-US" sz="1600" b="1" kern="1200" dirty="0"/>
        </a:p>
      </dsp:txBody>
      <dsp:txXfrm>
        <a:off x="239963" y="668394"/>
        <a:ext cx="1144214" cy="686528"/>
      </dsp:txXfrm>
    </dsp:sp>
    <dsp:sp modelId="{CC186AEF-9940-496C-B98D-D237E862ACE3}">
      <dsp:nvSpPr>
        <dsp:cNvPr id="0" name=""/>
        <dsp:cNvSpPr/>
      </dsp:nvSpPr>
      <dsp:spPr>
        <a:xfrm>
          <a:off x="1782969" y="526209"/>
          <a:ext cx="1618164" cy="970898"/>
        </a:xfrm>
        <a:prstGeom prst="ellipse">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dirty="0" smtClean="0">
              <a:solidFill>
                <a:schemeClr val="tx1"/>
              </a:solidFill>
              <a:latin typeface="Arial"/>
            </a:rPr>
            <a:t>Stock Price</a:t>
          </a:r>
          <a:endParaRPr lang="en-US" sz="1600" b="1" kern="1200" dirty="0">
            <a:solidFill>
              <a:schemeClr val="tx1"/>
            </a:solidFill>
          </a:endParaRPr>
        </a:p>
      </dsp:txBody>
      <dsp:txXfrm>
        <a:off x="2019944" y="668394"/>
        <a:ext cx="1144214" cy="686528"/>
      </dsp:txXfrm>
    </dsp:sp>
    <dsp:sp modelId="{B813F375-E9A0-4076-BF96-D23FF247E7E5}">
      <dsp:nvSpPr>
        <dsp:cNvPr id="0" name=""/>
        <dsp:cNvSpPr/>
      </dsp:nvSpPr>
      <dsp:spPr>
        <a:xfrm>
          <a:off x="3562950" y="526209"/>
          <a:ext cx="1618164" cy="970898"/>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dirty="0" smtClean="0">
              <a:latin typeface="Arial"/>
            </a:rPr>
            <a:t>High / Low</a:t>
          </a:r>
          <a:endParaRPr lang="en-US" sz="1600" b="1" kern="1200" dirty="0"/>
        </a:p>
      </dsp:txBody>
      <dsp:txXfrm>
        <a:off x="3799925" y="668394"/>
        <a:ext cx="1144214" cy="686528"/>
      </dsp:txXfrm>
    </dsp:sp>
    <dsp:sp modelId="{9498C774-D0C6-4B91-8DD8-989C3B7DD9A5}">
      <dsp:nvSpPr>
        <dsp:cNvPr id="0" name=""/>
        <dsp:cNvSpPr/>
      </dsp:nvSpPr>
      <dsp:spPr>
        <a:xfrm>
          <a:off x="5342931" y="526209"/>
          <a:ext cx="1618164" cy="970898"/>
        </a:xfrm>
        <a:prstGeom prst="ellipse">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dirty="0" smtClean="0">
              <a:solidFill>
                <a:schemeClr val="tx1"/>
              </a:solidFill>
              <a:latin typeface="Arial"/>
            </a:rPr>
            <a:t>Close Price</a:t>
          </a:r>
          <a:endParaRPr lang="en-US" sz="1600" b="1" kern="1200" dirty="0">
            <a:solidFill>
              <a:schemeClr val="tx1"/>
            </a:solidFill>
          </a:endParaRPr>
        </a:p>
      </dsp:txBody>
      <dsp:txXfrm>
        <a:off x="5579906" y="668394"/>
        <a:ext cx="1144214" cy="686528"/>
      </dsp:txXfrm>
    </dsp:sp>
    <dsp:sp modelId="{3B629AB8-6653-4928-B8EE-0C0826BF40B2}">
      <dsp:nvSpPr>
        <dsp:cNvPr id="0" name=""/>
        <dsp:cNvSpPr/>
      </dsp:nvSpPr>
      <dsp:spPr>
        <a:xfrm>
          <a:off x="7122911" y="526209"/>
          <a:ext cx="1618164" cy="970898"/>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dirty="0" smtClean="0">
              <a:latin typeface="Arial"/>
            </a:rPr>
            <a:t>52 week High / Low</a:t>
          </a:r>
          <a:endParaRPr lang="en-US" sz="1600" b="1" kern="1200" dirty="0"/>
        </a:p>
      </dsp:txBody>
      <dsp:txXfrm>
        <a:off x="7359886" y="668394"/>
        <a:ext cx="1144214" cy="686528"/>
      </dsp:txXfrm>
    </dsp:sp>
    <dsp:sp modelId="{7CCFFFCC-3A4C-4F81-B954-CFF640772FF6}">
      <dsp:nvSpPr>
        <dsp:cNvPr id="0" name=""/>
        <dsp:cNvSpPr/>
      </dsp:nvSpPr>
      <dsp:spPr>
        <a:xfrm>
          <a:off x="892979" y="1658924"/>
          <a:ext cx="1618164" cy="970898"/>
        </a:xfrm>
        <a:prstGeom prst="ellipse">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 </a:t>
          </a:r>
          <a:r>
            <a:rPr lang="en-US" sz="1600" b="1" kern="1200" spc="-1" dirty="0" smtClean="0">
              <a:solidFill>
                <a:schemeClr val="tx1"/>
              </a:solidFill>
              <a:latin typeface="Arial"/>
            </a:rPr>
            <a:t>Net Change</a:t>
          </a:r>
          <a:endParaRPr lang="en-US" sz="1600" b="1" kern="1200" dirty="0">
            <a:solidFill>
              <a:schemeClr val="tx1"/>
            </a:solidFill>
          </a:endParaRPr>
        </a:p>
      </dsp:txBody>
      <dsp:txXfrm>
        <a:off x="1129954" y="1801109"/>
        <a:ext cx="1144214" cy="686528"/>
      </dsp:txXfrm>
    </dsp:sp>
    <dsp:sp modelId="{37364729-5BAF-488A-8E84-B62302E623FD}">
      <dsp:nvSpPr>
        <dsp:cNvPr id="0" name=""/>
        <dsp:cNvSpPr/>
      </dsp:nvSpPr>
      <dsp:spPr>
        <a:xfrm>
          <a:off x="2672959" y="1658924"/>
          <a:ext cx="1618164" cy="970898"/>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smtClean="0">
              <a:latin typeface="Arial"/>
            </a:rPr>
            <a:t>PE Ratio</a:t>
          </a:r>
          <a:endParaRPr lang="en-US" sz="1600" b="1" kern="1200" spc="-1" dirty="0">
            <a:latin typeface="Arial"/>
          </a:endParaRPr>
        </a:p>
      </dsp:txBody>
      <dsp:txXfrm>
        <a:off x="2909934" y="1801109"/>
        <a:ext cx="1144214" cy="686528"/>
      </dsp:txXfrm>
    </dsp:sp>
    <dsp:sp modelId="{2DFD45FB-2722-459E-A0F1-401EA9614FDB}">
      <dsp:nvSpPr>
        <dsp:cNvPr id="0" name=""/>
        <dsp:cNvSpPr/>
      </dsp:nvSpPr>
      <dsp:spPr>
        <a:xfrm>
          <a:off x="4452940" y="1658924"/>
          <a:ext cx="1618164" cy="970898"/>
        </a:xfrm>
        <a:prstGeom prst="ellipse">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smtClean="0">
              <a:solidFill>
                <a:schemeClr val="tx1"/>
              </a:solidFill>
              <a:latin typeface="Arial"/>
            </a:rPr>
            <a:t>Dividend Details</a:t>
          </a:r>
          <a:endParaRPr lang="en-US" sz="1600" b="1" kern="1200" spc="-1" dirty="0">
            <a:solidFill>
              <a:schemeClr val="tx1"/>
            </a:solidFill>
            <a:latin typeface="Arial"/>
          </a:endParaRPr>
        </a:p>
      </dsp:txBody>
      <dsp:txXfrm>
        <a:off x="4689915" y="1801109"/>
        <a:ext cx="1144214" cy="686528"/>
      </dsp:txXfrm>
    </dsp:sp>
    <dsp:sp modelId="{CFCAC67F-B635-4BA2-8122-C82AC6FF12E7}">
      <dsp:nvSpPr>
        <dsp:cNvPr id="0" name=""/>
        <dsp:cNvSpPr/>
      </dsp:nvSpPr>
      <dsp:spPr>
        <a:xfrm>
          <a:off x="6232921" y="1658924"/>
          <a:ext cx="1618164" cy="970898"/>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pc="-1" smtClean="0">
              <a:latin typeface="Arial"/>
            </a:rPr>
            <a:t>Volume</a:t>
          </a:r>
          <a:endParaRPr lang="en-IN" sz="1600" b="1" kern="1200"/>
        </a:p>
      </dsp:txBody>
      <dsp:txXfrm>
        <a:off x="6469896" y="1801109"/>
        <a:ext cx="1144214" cy="6865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33ACD-F707-4229-ADB3-3AC05B0B6FB7}">
      <dsp:nvSpPr>
        <dsp:cNvPr id="0" name=""/>
        <dsp:cNvSpPr/>
      </dsp:nvSpPr>
      <dsp:spPr>
        <a:xfrm>
          <a:off x="1072755" y="669"/>
          <a:ext cx="2089028" cy="1253416"/>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pc="-1" dirty="0" smtClean="0">
              <a:latin typeface="Arial"/>
            </a:rPr>
            <a:t>Keeps a record of all the orders put by the client</a:t>
          </a:r>
          <a:endParaRPr lang="en-US" sz="1600" kern="1200" dirty="0"/>
        </a:p>
      </dsp:txBody>
      <dsp:txXfrm>
        <a:off x="1378686" y="184228"/>
        <a:ext cx="1477166" cy="886298"/>
      </dsp:txXfrm>
    </dsp:sp>
    <dsp:sp modelId="{CC186AEF-9940-496C-B98D-D237E862ACE3}">
      <dsp:nvSpPr>
        <dsp:cNvPr id="0" name=""/>
        <dsp:cNvSpPr/>
      </dsp:nvSpPr>
      <dsp:spPr>
        <a:xfrm>
          <a:off x="4010765" y="26790"/>
          <a:ext cx="2089028" cy="1253416"/>
        </a:xfrm>
        <a:prstGeom prst="ellipse">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pc="-1" dirty="0" smtClean="0">
              <a:solidFill>
                <a:schemeClr val="tx1"/>
              </a:solidFill>
              <a:latin typeface="Arial"/>
            </a:rPr>
            <a:t>Check order details of past order</a:t>
          </a:r>
          <a:endParaRPr lang="en-US" sz="1600" kern="1200" dirty="0">
            <a:solidFill>
              <a:schemeClr val="tx1"/>
            </a:solidFill>
          </a:endParaRPr>
        </a:p>
      </dsp:txBody>
      <dsp:txXfrm>
        <a:off x="4316696" y="210349"/>
        <a:ext cx="1477166" cy="886298"/>
      </dsp:txXfrm>
    </dsp:sp>
    <dsp:sp modelId="{B813F375-E9A0-4076-BF96-D23FF247E7E5}">
      <dsp:nvSpPr>
        <dsp:cNvPr id="0" name=""/>
        <dsp:cNvSpPr/>
      </dsp:nvSpPr>
      <dsp:spPr>
        <a:xfrm>
          <a:off x="2659644" y="1295661"/>
          <a:ext cx="2089028" cy="1253416"/>
        </a:xfrm>
        <a:prstGeom prst="ellipse">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pc="-1" dirty="0" smtClean="0">
              <a:latin typeface="Arial"/>
            </a:rPr>
            <a:t>Modify the orders</a:t>
          </a:r>
          <a:endParaRPr lang="en-US" sz="1600" kern="1200" dirty="0"/>
        </a:p>
      </dsp:txBody>
      <dsp:txXfrm>
        <a:off x="2965575" y="1479220"/>
        <a:ext cx="1477166" cy="886298"/>
      </dsp:txXfrm>
    </dsp:sp>
    <dsp:sp modelId="{9498C774-D0C6-4B91-8DD8-989C3B7DD9A5}">
      <dsp:nvSpPr>
        <dsp:cNvPr id="0" name=""/>
        <dsp:cNvSpPr/>
      </dsp:nvSpPr>
      <dsp:spPr>
        <a:xfrm>
          <a:off x="5979862" y="1217582"/>
          <a:ext cx="2089028" cy="1253416"/>
        </a:xfrm>
        <a:prstGeom prst="ellipse">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pc="-1" dirty="0" smtClean="0">
              <a:solidFill>
                <a:schemeClr val="tx1"/>
              </a:solidFill>
              <a:latin typeface="Arial"/>
            </a:rPr>
            <a:t>Check Status of Order (Open / Completed / Rejected)</a:t>
          </a:r>
          <a:endParaRPr lang="en-US" sz="1600" kern="1200" dirty="0">
            <a:solidFill>
              <a:schemeClr val="tx1"/>
            </a:solidFill>
          </a:endParaRPr>
        </a:p>
      </dsp:txBody>
      <dsp:txXfrm>
        <a:off x="6285793" y="1401141"/>
        <a:ext cx="1477166" cy="886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7494-141E-488A-A4CE-43FB14708ADD}">
      <dsp:nvSpPr>
        <dsp:cNvPr id="0" name=""/>
        <dsp:cNvSpPr/>
      </dsp:nvSpPr>
      <dsp:spPr>
        <a:xfrm>
          <a:off x="0" y="49884"/>
          <a:ext cx="9041304" cy="565817"/>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What is a Contract note?</a:t>
          </a:r>
          <a:endParaRPr lang="en-US" sz="2400" b="1" kern="1200" dirty="0"/>
        </a:p>
      </dsp:txBody>
      <dsp:txXfrm>
        <a:off x="27621" y="77505"/>
        <a:ext cx="8986062" cy="510575"/>
      </dsp:txXfrm>
    </dsp:sp>
    <dsp:sp modelId="{9CD09173-1239-4CC1-B3A5-332945DD1428}">
      <dsp:nvSpPr>
        <dsp:cNvPr id="0" name=""/>
        <dsp:cNvSpPr/>
      </dsp:nvSpPr>
      <dsp:spPr>
        <a:xfrm>
          <a:off x="0" y="615702"/>
          <a:ext cx="904130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Record of any transaction.</a:t>
          </a:r>
          <a:endParaRPr lang="en-US" sz="2000" kern="1200" dirty="0"/>
        </a:p>
        <a:p>
          <a:pPr marL="228600" lvl="1" indent="-228600" algn="l" defTabSz="889000">
            <a:lnSpc>
              <a:spcPct val="90000"/>
            </a:lnSpc>
            <a:spcBef>
              <a:spcPct val="0"/>
            </a:spcBef>
            <a:spcAft>
              <a:spcPct val="20000"/>
            </a:spcAft>
            <a:buChar char="••"/>
          </a:pPr>
          <a:r>
            <a:rPr lang="en-US" sz="2000" kern="1200" dirty="0" smtClean="0"/>
            <a:t>Confirmation of trade done.</a:t>
          </a:r>
          <a:endParaRPr lang="en-US" sz="2000" kern="1200" dirty="0"/>
        </a:p>
        <a:p>
          <a:pPr marL="228600" lvl="1" indent="-228600" algn="l" defTabSz="889000">
            <a:lnSpc>
              <a:spcPct val="90000"/>
            </a:lnSpc>
            <a:spcBef>
              <a:spcPct val="0"/>
            </a:spcBef>
            <a:spcAft>
              <a:spcPct val="20000"/>
            </a:spcAft>
            <a:buChar char="••"/>
          </a:pPr>
          <a:r>
            <a:rPr lang="en-US" sz="2000" kern="1200" dirty="0" smtClean="0"/>
            <a:t>In case of discrepancy, contact your broker immediately.</a:t>
          </a:r>
          <a:endParaRPr lang="en-US" sz="2600" kern="1200" dirty="0"/>
        </a:p>
      </dsp:txBody>
      <dsp:txXfrm>
        <a:off x="0" y="615702"/>
        <a:ext cx="9041304" cy="1059840"/>
      </dsp:txXfrm>
    </dsp:sp>
    <dsp:sp modelId="{BC1390A1-2D08-4BAD-B2D4-94C527A0CE1C}">
      <dsp:nvSpPr>
        <dsp:cNvPr id="0" name=""/>
        <dsp:cNvSpPr/>
      </dsp:nvSpPr>
      <dsp:spPr>
        <a:xfrm>
          <a:off x="0" y="1802765"/>
          <a:ext cx="9041304" cy="531899"/>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What does a Contract Note contain?</a:t>
          </a:r>
          <a:endParaRPr lang="en-US" sz="2400" b="1" kern="1200" dirty="0"/>
        </a:p>
      </dsp:txBody>
      <dsp:txXfrm>
        <a:off x="25965" y="1828730"/>
        <a:ext cx="8989374" cy="479969"/>
      </dsp:txXfrm>
    </dsp:sp>
    <dsp:sp modelId="{DB1C430F-4595-4225-AE24-C56832F7872D}">
      <dsp:nvSpPr>
        <dsp:cNvPr id="0" name=""/>
        <dsp:cNvSpPr/>
      </dsp:nvSpPr>
      <dsp:spPr>
        <a:xfrm>
          <a:off x="0" y="2412073"/>
          <a:ext cx="9041304"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Details of transaction.</a:t>
          </a:r>
          <a:endParaRPr lang="en-US" sz="2000" kern="1200" dirty="0"/>
        </a:p>
        <a:p>
          <a:pPr marL="228600" lvl="1" indent="-228600" algn="l" defTabSz="889000">
            <a:lnSpc>
              <a:spcPct val="90000"/>
            </a:lnSpc>
            <a:spcBef>
              <a:spcPct val="0"/>
            </a:spcBef>
            <a:spcAft>
              <a:spcPct val="20000"/>
            </a:spcAft>
            <a:buChar char="••"/>
          </a:pPr>
          <a:r>
            <a:rPr lang="en-US" sz="2000" kern="1200" dirty="0" smtClean="0"/>
            <a:t>Date, Time, Price, Quantity, Trade ID, various charges/ levies, etc.</a:t>
          </a:r>
          <a:endParaRPr lang="en-US" sz="2000" kern="1200" dirty="0"/>
        </a:p>
      </dsp:txBody>
      <dsp:txXfrm>
        <a:off x="0" y="2412073"/>
        <a:ext cx="9041304" cy="1059840"/>
      </dsp:txXfrm>
    </dsp:sp>
    <dsp:sp modelId="{B99FD1F0-D9E8-4D76-AC30-C21D4B8756FD}">
      <dsp:nvSpPr>
        <dsp:cNvPr id="0" name=""/>
        <dsp:cNvSpPr/>
      </dsp:nvSpPr>
      <dsp:spPr>
        <a:xfrm>
          <a:off x="0" y="3223158"/>
          <a:ext cx="9041304" cy="478465"/>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How to receive a Contract Note?</a:t>
          </a:r>
          <a:endParaRPr lang="en-US" sz="2400" b="1" kern="1200" dirty="0"/>
        </a:p>
      </dsp:txBody>
      <dsp:txXfrm>
        <a:off x="23357" y="3246515"/>
        <a:ext cx="8994590" cy="431751"/>
      </dsp:txXfrm>
    </dsp:sp>
    <dsp:sp modelId="{3BE18F3F-B208-41B8-86D1-17738C67E58E}">
      <dsp:nvSpPr>
        <dsp:cNvPr id="0" name=""/>
        <dsp:cNvSpPr/>
      </dsp:nvSpPr>
      <dsp:spPr>
        <a:xfrm>
          <a:off x="0" y="3795631"/>
          <a:ext cx="9041304"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06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IN" sz="2000" kern="1200" spc="-1" dirty="0" smtClean="0">
              <a:latin typeface="Arial" panose="020B0604020202020204" pitchFamily="34" charset="0"/>
              <a:cs typeface="Arial" panose="020B0604020202020204" pitchFamily="34" charset="0"/>
            </a:rPr>
            <a:t>W</a:t>
          </a:r>
          <a:r>
            <a:rPr lang="en-US" sz="2000" kern="1200" spc="-1" dirty="0" smtClean="0">
              <a:latin typeface="Arial" panose="020B0604020202020204" pitchFamily="34" charset="0"/>
              <a:cs typeface="Arial" panose="020B0604020202020204" pitchFamily="34" charset="0"/>
            </a:rPr>
            <a:t>ithin 24 hours from the date of trade execution. </a:t>
          </a:r>
          <a:endParaRPr lang="en-US" sz="2000" kern="1200" dirty="0"/>
        </a:p>
        <a:p>
          <a:pPr marL="228600" lvl="1" indent="-228600" algn="l" defTabSz="889000">
            <a:lnSpc>
              <a:spcPct val="90000"/>
            </a:lnSpc>
            <a:spcBef>
              <a:spcPct val="0"/>
            </a:spcBef>
            <a:spcAft>
              <a:spcPct val="20000"/>
            </a:spcAft>
            <a:buChar char="••"/>
          </a:pPr>
          <a:r>
            <a:rPr lang="en-US" sz="2000" kern="1200" spc="-1" dirty="0" smtClean="0">
              <a:latin typeface="Arial" panose="020B0604020202020204" pitchFamily="34" charset="0"/>
              <a:cs typeface="Arial" panose="020B0604020202020204" pitchFamily="34" charset="0"/>
            </a:rPr>
            <a:t>E-Contract Note sent to registered email ID.</a:t>
          </a:r>
          <a:endParaRPr lang="en-US" sz="2000" kern="1200" spc="-1"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kern="1200" spc="-1" dirty="0" smtClean="0">
              <a:latin typeface="Arial" panose="020B0604020202020204" pitchFamily="34" charset="0"/>
              <a:cs typeface="Arial" panose="020B0604020202020204" pitchFamily="34" charset="0"/>
            </a:rPr>
            <a:t>Can opt for Physical Contract Note.</a:t>
          </a:r>
          <a:endParaRPr lang="en-US" sz="2000" kern="1200" spc="-1"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kern="1200" spc="-1" dirty="0" smtClean="0">
              <a:latin typeface="Arial" panose="020B0604020202020204" pitchFamily="34" charset="0"/>
              <a:cs typeface="Arial" panose="020B0604020202020204" pitchFamily="34" charset="0"/>
            </a:rPr>
            <a:t>Quarterly statement of funds and securities .</a:t>
          </a:r>
          <a:endParaRPr lang="en-IN" sz="2000" kern="1200" spc="-1" dirty="0">
            <a:latin typeface="Arial" panose="020B0604020202020204" pitchFamily="34" charset="0"/>
            <a:cs typeface="Arial" panose="020B0604020202020204" pitchFamily="34" charset="0"/>
          </a:endParaRPr>
        </a:p>
      </dsp:txBody>
      <dsp:txXfrm>
        <a:off x="0" y="3795631"/>
        <a:ext cx="9041304" cy="12916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325" cy="498174"/>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sz="quarter" idx="1"/>
          </p:nvPr>
        </p:nvSpPr>
        <p:spPr>
          <a:xfrm>
            <a:off x="3849924" y="2"/>
            <a:ext cx="2946325" cy="498174"/>
          </a:xfrm>
          <a:prstGeom prst="rect">
            <a:avLst/>
          </a:prstGeom>
        </p:spPr>
        <p:txBody>
          <a:bodyPr vert="horz" lIns="83796" tIns="41898" rIns="83796" bIns="41898" rtlCol="0"/>
          <a:lstStyle>
            <a:lvl1pPr algn="r">
              <a:defRPr sz="1100"/>
            </a:lvl1pPr>
          </a:lstStyle>
          <a:p>
            <a:fld id="{8DC73E4E-73B0-476C-869D-FA5483EE700D}" type="datetimeFigureOut">
              <a:rPr lang="en-IN" smtClean="0"/>
              <a:t>30/11/2022</a:t>
            </a:fld>
            <a:endParaRPr lang="en-IN" dirty="0"/>
          </a:p>
        </p:txBody>
      </p:sp>
      <p:sp>
        <p:nvSpPr>
          <p:cNvPr id="4" name="Footer Placeholder 3"/>
          <p:cNvSpPr>
            <a:spLocks noGrp="1"/>
          </p:cNvSpPr>
          <p:nvPr>
            <p:ph type="ftr" sz="quarter" idx="2"/>
          </p:nvPr>
        </p:nvSpPr>
        <p:spPr>
          <a:xfrm>
            <a:off x="1" y="9428464"/>
            <a:ext cx="2946325" cy="498174"/>
          </a:xfrm>
          <a:prstGeom prst="rect">
            <a:avLst/>
          </a:prstGeom>
        </p:spPr>
        <p:txBody>
          <a:bodyPr vert="horz" lIns="83796" tIns="41898" rIns="83796" bIns="41898" rtlCol="0" anchor="b"/>
          <a:lstStyle>
            <a:lvl1pPr algn="l">
              <a:defRPr sz="1100"/>
            </a:lvl1pPr>
          </a:lstStyle>
          <a:p>
            <a:endParaRPr lang="en-IN" dirty="0"/>
          </a:p>
        </p:txBody>
      </p:sp>
      <p:sp>
        <p:nvSpPr>
          <p:cNvPr id="5" name="Slide Number Placeholder 4"/>
          <p:cNvSpPr>
            <a:spLocks noGrp="1"/>
          </p:cNvSpPr>
          <p:nvPr>
            <p:ph type="sldNum" sz="quarter" idx="3"/>
          </p:nvPr>
        </p:nvSpPr>
        <p:spPr>
          <a:xfrm>
            <a:off x="3849924" y="9428464"/>
            <a:ext cx="2946325" cy="498174"/>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dirty="0"/>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325" cy="498174"/>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idx="1"/>
          </p:nvPr>
        </p:nvSpPr>
        <p:spPr>
          <a:xfrm>
            <a:off x="3849924" y="2"/>
            <a:ext cx="2946325" cy="498174"/>
          </a:xfrm>
          <a:prstGeom prst="rect">
            <a:avLst/>
          </a:prstGeom>
        </p:spPr>
        <p:txBody>
          <a:bodyPr vert="horz" lIns="83796" tIns="41898" rIns="83796" bIns="41898" rtlCol="0"/>
          <a:lstStyle>
            <a:lvl1pPr algn="r">
              <a:defRPr sz="1100"/>
            </a:lvl1pPr>
          </a:lstStyle>
          <a:p>
            <a:fld id="{42FE3ADF-BF59-4134-B99A-EDC802708E50}" type="datetimeFigureOut">
              <a:rPr lang="en-IN" smtClean="0"/>
              <a:t>30/11/2022</a:t>
            </a:fld>
            <a:endParaRPr lang="en-IN"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83796" tIns="41898" rIns="83796" bIns="41898" rtlCol="0" anchor="ctr"/>
          <a:lstStyle/>
          <a:p>
            <a:endParaRPr lang="en-IN" dirty="0"/>
          </a:p>
        </p:txBody>
      </p:sp>
      <p:sp>
        <p:nvSpPr>
          <p:cNvPr id="5" name="Notes Placeholder 4"/>
          <p:cNvSpPr>
            <a:spLocks noGrp="1"/>
          </p:cNvSpPr>
          <p:nvPr>
            <p:ph type="body" sz="quarter" idx="3"/>
          </p:nvPr>
        </p:nvSpPr>
        <p:spPr>
          <a:xfrm>
            <a:off x="679483" y="4776873"/>
            <a:ext cx="5438711" cy="3908752"/>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9428464"/>
            <a:ext cx="2946325" cy="498174"/>
          </a:xfrm>
          <a:prstGeom prst="rect">
            <a:avLst/>
          </a:prstGeom>
        </p:spPr>
        <p:txBody>
          <a:bodyPr vert="horz" lIns="83796" tIns="41898" rIns="83796" bIns="41898" rtlCol="0" anchor="b"/>
          <a:lstStyle>
            <a:lvl1pPr algn="l">
              <a:defRPr sz="1100"/>
            </a:lvl1pPr>
          </a:lstStyle>
          <a:p>
            <a:endParaRPr lang="en-IN" dirty="0"/>
          </a:p>
        </p:txBody>
      </p:sp>
      <p:sp>
        <p:nvSpPr>
          <p:cNvPr id="7" name="Slide Number Placeholder 6"/>
          <p:cNvSpPr>
            <a:spLocks noGrp="1"/>
          </p:cNvSpPr>
          <p:nvPr>
            <p:ph type="sldNum" sz="quarter" idx="5"/>
          </p:nvPr>
        </p:nvSpPr>
        <p:spPr>
          <a:xfrm>
            <a:off x="3849924" y="9428464"/>
            <a:ext cx="2946325" cy="498174"/>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dirty="0"/>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52725" y="471488"/>
            <a:ext cx="3421063" cy="236855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3979C-F96A-4366-BC2E-1CDF5905F739}" type="slidenum">
              <a:rPr lang="en-IN" smtClean="0"/>
              <a:t>3</a:t>
            </a:fld>
            <a:endParaRPr lang="en-IN" dirty="0"/>
          </a:p>
        </p:txBody>
      </p:sp>
    </p:spTree>
    <p:extLst>
      <p:ext uri="{BB962C8B-B14F-4D97-AF65-F5344CB8AC3E}">
        <p14:creationId xmlns:p14="http://schemas.microsoft.com/office/powerpoint/2010/main" val="5482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76</a:t>
            </a:fld>
            <a:endParaRPr lang="en-US"/>
          </a:p>
        </p:txBody>
      </p:sp>
    </p:spTree>
    <p:extLst>
      <p:ext uri="{BB962C8B-B14F-4D97-AF65-F5344CB8AC3E}">
        <p14:creationId xmlns:p14="http://schemas.microsoft.com/office/powerpoint/2010/main" val="100717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77</a:t>
            </a:fld>
            <a:endParaRPr lang="en-US"/>
          </a:p>
        </p:txBody>
      </p:sp>
    </p:spTree>
    <p:extLst>
      <p:ext uri="{BB962C8B-B14F-4D97-AF65-F5344CB8AC3E}">
        <p14:creationId xmlns:p14="http://schemas.microsoft.com/office/powerpoint/2010/main" val="272250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78</a:t>
            </a:fld>
            <a:endParaRPr lang="en-US"/>
          </a:p>
        </p:txBody>
      </p:sp>
    </p:spTree>
    <p:extLst>
      <p:ext uri="{BB962C8B-B14F-4D97-AF65-F5344CB8AC3E}">
        <p14:creationId xmlns:p14="http://schemas.microsoft.com/office/powerpoint/2010/main" val="329276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s://www.cdslindia.com/Footer/Easi.html" TargetMode="External"/><Relationship Id="rId7" Type="http://schemas.openxmlformats.org/officeDocument/2006/relationships/diagramColors" Target="../diagrams/colors14.xml"/><Relationship Id="rId2" Type="http://schemas.openxmlformats.org/officeDocument/2006/relationships/hyperlink" Target="https://eservices.nsdl.com/" TargetMode="External"/><Relationship Id="rId1" Type="http://schemas.openxmlformats.org/officeDocument/2006/relationships/slideLayout" Target="../slideLayouts/slideLayout1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s://www.cdslindia.com/Footer/Easi.html" TargetMode="External"/><Relationship Id="rId2" Type="http://schemas.openxmlformats.org/officeDocument/2006/relationships/hyperlink" Target="https://eservices.nsdl.com/" TargetMode="Externa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image" Target="../media/image15.jp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35.emf"/></Relationships>
</file>

<file path=ppt/slides/_rels/slide67.xml.rels><?xml version="1.0" encoding="UTF-8" standalone="yes"?>
<Relationships xmlns="http://schemas.openxmlformats.org/package/2006/relationships"><Relationship Id="rId3" Type="http://schemas.openxmlformats.org/officeDocument/2006/relationships/hyperlink" Target="https://www.bseindia.com/markets/equity/EQReports/margin.aspx" TargetMode="External"/><Relationship Id="rId2" Type="http://schemas.openxmlformats.org/officeDocument/2006/relationships/hyperlink" Target="https://www1.nseindia.com/live_market/dynaContent/live_watch/margincalc/CMInputMargincalc.jsp" TargetMode="Externa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37.JPG"/><Relationship Id="rId4" Type="http://schemas.openxmlformats.org/officeDocument/2006/relationships/image" Target="../media/image36.JP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png"/><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ebi.gov.in/clearing-corporations.html" TargetMode="Externa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4019233" y="1447800"/>
            <a:ext cx="4985887" cy="3847207"/>
          </a:xfrm>
          <a:prstGeom prst="rect">
            <a:avLst/>
          </a:prstGeom>
          <a:noFill/>
        </p:spPr>
        <p:txBody>
          <a:bodyPr wrap="square" rtlCol="0">
            <a:spAutoFit/>
          </a:bodyPr>
          <a:lstStyle/>
          <a:p>
            <a:pPr algn="ctr"/>
            <a:endParaRPr lang="en-US" sz="4400" b="1" dirty="0" smtClean="0"/>
          </a:p>
          <a:p>
            <a:pPr algn="ctr"/>
            <a:r>
              <a:rPr lang="en-US" sz="4000" b="1" dirty="0" smtClean="0"/>
              <a:t>Secondary Market</a:t>
            </a:r>
          </a:p>
          <a:p>
            <a:pPr algn="ctr"/>
            <a:r>
              <a:rPr lang="en-US" sz="4000" b="1" dirty="0" smtClean="0"/>
              <a:t>- </a:t>
            </a:r>
          </a:p>
          <a:p>
            <a:pPr algn="ctr"/>
            <a:r>
              <a:rPr lang="en-US" sz="4000" b="1" dirty="0" smtClean="0"/>
              <a:t>How to Buy &amp; Sell Shares in Stock Exchange? </a:t>
            </a:r>
            <a:endParaRPr lang="en-IN" sz="6000" b="1" dirty="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1974668" y="2083526"/>
            <a:ext cx="6096000" cy="2362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6600" b="1" spc="-1" dirty="0">
                <a:solidFill>
                  <a:srgbClr val="000000"/>
                </a:solidFill>
                <a:latin typeface="Arial"/>
              </a:rPr>
              <a:t>How to Place Orders?</a:t>
            </a:r>
            <a:endParaRPr lang="en-IN" sz="6600" b="1"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10</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84186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488004" y="208980"/>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Place Order: Modes </a:t>
            </a:r>
            <a:endParaRPr lang="en-IN" sz="2800" b="1" spc="-1" dirty="0">
              <a:latin typeface="Arial"/>
            </a:endParaRPr>
          </a:p>
        </p:txBody>
      </p:sp>
      <p:sp>
        <p:nvSpPr>
          <p:cNvPr id="3" name="Rectangle 2"/>
          <p:cNvSpPr>
            <a:spLocks noGrp="1"/>
          </p:cNvSpPr>
          <p:nvPr/>
        </p:nvSpPr>
        <p:spPr bwMode="auto">
          <a:xfrm>
            <a:off x="488004" y="1188720"/>
            <a:ext cx="8801100" cy="477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lnSpc>
                <a:spcPct val="90000"/>
              </a:lnSpc>
              <a:spcBef>
                <a:spcPts val="1000"/>
              </a:spcBef>
              <a:spcAft>
                <a:spcPts val="0"/>
              </a:spcAft>
              <a:buFont typeface="Wingdings" panose="05000000000000000000" pitchFamily="2" charset="2"/>
              <a:buChar char="Ø"/>
            </a:pPr>
            <a:r>
              <a:rPr lang="en-US" sz="2800" dirty="0">
                <a:solidFill>
                  <a:prstClr val="black"/>
                </a:solidFill>
                <a:latin typeface="Arial" panose="020B0604020202020204" pitchFamily="34" charset="0"/>
                <a:cs typeface="Arial" panose="020B0604020202020204" pitchFamily="34" charset="0"/>
              </a:rPr>
              <a:t>Visit to </a:t>
            </a:r>
            <a:r>
              <a:rPr lang="en-US" sz="2800" dirty="0" smtClean="0">
                <a:solidFill>
                  <a:prstClr val="black"/>
                </a:solidFill>
                <a:latin typeface="Arial" panose="020B0604020202020204" pitchFamily="34" charset="0"/>
                <a:cs typeface="Arial" panose="020B0604020202020204" pitchFamily="34" charset="0"/>
              </a:rPr>
              <a:t>broker’s Office.</a:t>
            </a:r>
          </a:p>
          <a:p>
            <a:pPr algn="just" eaLnBrk="1" fontAlgn="auto" hangingPunct="1">
              <a:lnSpc>
                <a:spcPct val="90000"/>
              </a:lnSpc>
              <a:spcBef>
                <a:spcPts val="1000"/>
              </a:spcBef>
              <a:spcAft>
                <a:spcPts val="0"/>
              </a:spcAft>
              <a:buFont typeface="Wingdings" panose="05000000000000000000" pitchFamily="2" charset="2"/>
              <a:buChar char="Ø"/>
            </a:pPr>
            <a:endParaRPr lang="en-US" sz="2800" dirty="0">
              <a:solidFill>
                <a:prstClr val="black"/>
              </a:solidFill>
              <a:latin typeface="Arial" panose="020B0604020202020204" pitchFamily="34" charset="0"/>
              <a:cs typeface="Arial" panose="020B0604020202020204" pitchFamily="34" charset="0"/>
            </a:endParaRPr>
          </a:p>
          <a:p>
            <a:pPr algn="just" eaLnBrk="1" fontAlgn="auto" hangingPunct="1">
              <a:lnSpc>
                <a:spcPct val="90000"/>
              </a:lnSpc>
              <a:spcBef>
                <a:spcPts val="1000"/>
              </a:spcBef>
              <a:spcAft>
                <a:spcPts val="0"/>
              </a:spcAft>
              <a:buFont typeface="Wingdings" panose="05000000000000000000" pitchFamily="2" charset="2"/>
              <a:buChar char="Ø"/>
            </a:pPr>
            <a:r>
              <a:rPr lang="en-US" sz="2800" dirty="0">
                <a:solidFill>
                  <a:prstClr val="black"/>
                </a:solidFill>
                <a:latin typeface="Arial" panose="020B0604020202020204" pitchFamily="34" charset="0"/>
                <a:cs typeface="Arial" panose="020B0604020202020204" pitchFamily="34" charset="0"/>
              </a:rPr>
              <a:t>Trade via Phone </a:t>
            </a:r>
            <a:r>
              <a:rPr lang="en-US" sz="2800" dirty="0" smtClean="0">
                <a:solidFill>
                  <a:prstClr val="black"/>
                </a:solidFill>
                <a:latin typeface="Arial" panose="020B0604020202020204" pitchFamily="34" charset="0"/>
                <a:cs typeface="Arial" panose="020B0604020202020204" pitchFamily="34" charset="0"/>
              </a:rPr>
              <a:t>Call.</a:t>
            </a:r>
          </a:p>
          <a:p>
            <a:pPr algn="just" eaLnBrk="1" fontAlgn="auto" hangingPunct="1">
              <a:lnSpc>
                <a:spcPct val="90000"/>
              </a:lnSpc>
              <a:spcBef>
                <a:spcPts val="1000"/>
              </a:spcBef>
              <a:spcAft>
                <a:spcPts val="0"/>
              </a:spcAft>
              <a:buFont typeface="Wingdings" panose="05000000000000000000" pitchFamily="2" charset="2"/>
              <a:buChar char="Ø"/>
            </a:pPr>
            <a:endParaRPr lang="en-US" sz="2800" dirty="0">
              <a:solidFill>
                <a:prstClr val="black"/>
              </a:solidFill>
              <a:latin typeface="Arial" panose="020B0604020202020204" pitchFamily="34" charset="0"/>
              <a:cs typeface="Arial" panose="020B0604020202020204" pitchFamily="34" charset="0"/>
            </a:endParaRPr>
          </a:p>
          <a:p>
            <a:pPr algn="just" eaLnBrk="1" fontAlgn="auto" hangingPunct="1">
              <a:lnSpc>
                <a:spcPct val="90000"/>
              </a:lnSpc>
              <a:spcBef>
                <a:spcPts val="1000"/>
              </a:spcBef>
              <a:spcAft>
                <a:spcPts val="0"/>
              </a:spcAft>
              <a:buFont typeface="Wingdings" panose="05000000000000000000" pitchFamily="2" charset="2"/>
              <a:buChar char="Ø"/>
            </a:pPr>
            <a:r>
              <a:rPr lang="en-US" sz="2800" dirty="0">
                <a:solidFill>
                  <a:prstClr val="black"/>
                </a:solidFill>
                <a:latin typeface="Arial" panose="020B0604020202020204" pitchFamily="34" charset="0"/>
                <a:cs typeface="Arial" panose="020B0604020202020204" pitchFamily="34" charset="0"/>
              </a:rPr>
              <a:t>Through an email to Stock </a:t>
            </a:r>
            <a:r>
              <a:rPr lang="en-US" sz="2800" dirty="0" smtClean="0">
                <a:solidFill>
                  <a:prstClr val="black"/>
                </a:solidFill>
                <a:latin typeface="Arial" panose="020B0604020202020204" pitchFamily="34" charset="0"/>
                <a:cs typeface="Arial" panose="020B0604020202020204" pitchFamily="34" charset="0"/>
              </a:rPr>
              <a:t>Broker.</a:t>
            </a:r>
          </a:p>
          <a:p>
            <a:pPr algn="just" eaLnBrk="1" fontAlgn="auto" hangingPunct="1">
              <a:lnSpc>
                <a:spcPct val="90000"/>
              </a:lnSpc>
              <a:spcBef>
                <a:spcPts val="1000"/>
              </a:spcBef>
              <a:spcAft>
                <a:spcPts val="0"/>
              </a:spcAft>
              <a:buFont typeface="Wingdings" panose="05000000000000000000" pitchFamily="2" charset="2"/>
              <a:buChar char="Ø"/>
            </a:pPr>
            <a:endParaRPr lang="en-US" sz="2800" dirty="0">
              <a:solidFill>
                <a:prstClr val="black"/>
              </a:solidFill>
              <a:latin typeface="Arial" panose="020B0604020202020204" pitchFamily="34" charset="0"/>
              <a:cs typeface="Arial" panose="020B0604020202020204" pitchFamily="34" charset="0"/>
            </a:endParaRPr>
          </a:p>
          <a:p>
            <a:pPr algn="just" eaLnBrk="1" fontAlgn="auto" hangingPunct="1">
              <a:lnSpc>
                <a:spcPct val="90000"/>
              </a:lnSpc>
              <a:spcBef>
                <a:spcPts val="1000"/>
              </a:spcBef>
              <a:spcAft>
                <a:spcPts val="0"/>
              </a:spcAft>
              <a:buFont typeface="Wingdings" panose="05000000000000000000" pitchFamily="2" charset="2"/>
              <a:buChar char="Ø"/>
            </a:pPr>
            <a:r>
              <a:rPr lang="en-US" sz="2800" dirty="0">
                <a:solidFill>
                  <a:prstClr val="black"/>
                </a:solidFill>
                <a:latin typeface="Arial" panose="020B0604020202020204" pitchFamily="34" charset="0"/>
                <a:cs typeface="Arial" panose="020B0604020202020204" pitchFamily="34" charset="0"/>
              </a:rPr>
              <a:t>By using Stock broker’s website / app on mobile (Online</a:t>
            </a:r>
            <a:r>
              <a:rPr lang="en-US" sz="2800" dirty="0" smtClean="0">
                <a:solidFill>
                  <a:prstClr val="black"/>
                </a:solidFill>
                <a:latin typeface="Arial" panose="020B0604020202020204" pitchFamily="34" charset="0"/>
                <a:cs typeface="Arial" panose="020B0604020202020204" pitchFamily="34" charset="0"/>
              </a:rPr>
              <a:t>).</a:t>
            </a:r>
            <a:endParaRPr lang="en-US" sz="2800" dirty="0">
              <a:solidFill>
                <a:prstClr val="black"/>
              </a:solidFill>
              <a:latin typeface="Arial" panose="020B0604020202020204" pitchFamily="34" charset="0"/>
              <a:cs typeface="Arial" panose="020B0604020202020204" pitchFamily="34" charset="0"/>
            </a:endParaRPr>
          </a:p>
          <a:p>
            <a:pPr marL="457200" indent="-457200" algn="just" eaLnBrk="1" fontAlgn="auto" hangingPunct="1">
              <a:lnSpc>
                <a:spcPct val="90000"/>
              </a:lnSpc>
              <a:spcBef>
                <a:spcPts val="1000"/>
              </a:spcBef>
              <a:spcAft>
                <a:spcPts val="0"/>
              </a:spcAft>
              <a:buFont typeface="+mj-lt"/>
              <a:buAutoNum type="arabicPeriod"/>
            </a:pPr>
            <a:endParaRPr lang="en-US" b="1" u="sng" dirty="0">
              <a:solidFill>
                <a:prstClr val="black"/>
              </a:solidFill>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11</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16935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182489" y="-74674"/>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Visit to </a:t>
            </a:r>
            <a:r>
              <a:rPr lang="en-US" sz="2800" b="1" spc="-1" dirty="0" smtClean="0">
                <a:solidFill>
                  <a:srgbClr val="000000"/>
                </a:solidFill>
                <a:latin typeface="Arial" panose="020B0604020202020204" pitchFamily="34" charset="0"/>
                <a:ea typeface="Calibri"/>
                <a:cs typeface="Arial" panose="020B0604020202020204" pitchFamily="34" charset="0"/>
              </a:rPr>
              <a:t>Broker’s </a:t>
            </a:r>
            <a:r>
              <a:rPr lang="en-US" sz="2800" b="1" spc="-1" dirty="0">
                <a:solidFill>
                  <a:srgbClr val="000000"/>
                </a:solidFill>
                <a:latin typeface="Arial" panose="020B0604020202020204" pitchFamily="34" charset="0"/>
                <a:ea typeface="Calibri"/>
                <a:cs typeface="Arial" panose="020B0604020202020204" pitchFamily="34" charset="0"/>
              </a:rPr>
              <a:t>Office (1/2)</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CustomShape 2"/>
          <p:cNvSpPr/>
          <p:nvPr/>
        </p:nvSpPr>
        <p:spPr>
          <a:xfrm>
            <a:off x="514800" y="967903"/>
            <a:ext cx="8770191" cy="5181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spcBef>
                <a:spcPts val="369"/>
              </a:spcBef>
              <a:buClr>
                <a:srgbClr val="000000"/>
              </a:buClr>
              <a:buFont typeface="Wingdings" charset="2"/>
              <a:buChar char=""/>
            </a:pPr>
            <a:r>
              <a:rPr lang="en-IN" sz="2000" spc="-1" dirty="0" smtClean="0">
                <a:latin typeface="Arial"/>
              </a:rPr>
              <a:t>Check </a:t>
            </a:r>
            <a:r>
              <a:rPr lang="en-IN" sz="2000" spc="-1" dirty="0">
                <a:latin typeface="Arial"/>
              </a:rPr>
              <a:t>whether the Stock Broker Offers facility to trading by visit to Stock Broker’s </a:t>
            </a:r>
            <a:r>
              <a:rPr lang="en-IN" sz="2000" spc="-1" dirty="0" smtClean="0">
                <a:latin typeface="Arial"/>
              </a:rPr>
              <a:t>Office.</a:t>
            </a:r>
          </a:p>
          <a:p>
            <a:pPr marL="317362" indent="-316033" algn="just">
              <a:spcBef>
                <a:spcPts val="369"/>
              </a:spcBef>
              <a:buClr>
                <a:srgbClr val="000000"/>
              </a:buClr>
              <a:buFont typeface="Wingdings" charset="2"/>
              <a:buChar char=""/>
            </a:pPr>
            <a:endParaRPr lang="en-IN" sz="2000" spc="-1" dirty="0">
              <a:latin typeface="Arial"/>
            </a:endParaRPr>
          </a:p>
          <a:p>
            <a:pPr marL="317362" indent="-316033" algn="just">
              <a:spcBef>
                <a:spcPts val="369"/>
              </a:spcBef>
              <a:buClr>
                <a:srgbClr val="000000"/>
              </a:buClr>
              <a:buFont typeface="Wingdings" charset="2"/>
              <a:buChar char=""/>
            </a:pPr>
            <a:r>
              <a:rPr lang="en-IN" sz="2000" spc="-1" dirty="0" smtClean="0">
                <a:latin typeface="Arial"/>
              </a:rPr>
              <a:t>Need to select Offline </a:t>
            </a:r>
            <a:r>
              <a:rPr lang="en-IN" sz="2000" spc="-1" dirty="0">
                <a:latin typeface="Arial"/>
              </a:rPr>
              <a:t>Mode of trading in the Account Opening </a:t>
            </a:r>
            <a:r>
              <a:rPr lang="en-IN" sz="2000" spc="-1" dirty="0" smtClean="0">
                <a:latin typeface="Arial"/>
              </a:rPr>
              <a:t>Form.</a:t>
            </a:r>
          </a:p>
          <a:p>
            <a:pPr marL="317362" indent="-316033" algn="just">
              <a:spcBef>
                <a:spcPts val="369"/>
              </a:spcBef>
              <a:buClr>
                <a:srgbClr val="000000"/>
              </a:buClr>
              <a:buFont typeface="Wingdings" charset="2"/>
              <a:buChar char=""/>
            </a:pPr>
            <a:endParaRPr lang="en-IN" sz="2000" spc="-1" dirty="0">
              <a:latin typeface="Arial"/>
            </a:endParaRPr>
          </a:p>
          <a:p>
            <a:pPr marL="317362" indent="-316033" algn="just">
              <a:spcBef>
                <a:spcPts val="369"/>
              </a:spcBef>
              <a:buClr>
                <a:srgbClr val="000000"/>
              </a:buClr>
              <a:buFont typeface="Wingdings" charset="2"/>
              <a:buChar char=""/>
            </a:pPr>
            <a:r>
              <a:rPr lang="en-US" sz="2000" spc="-1" dirty="0">
                <a:latin typeface="Arial"/>
              </a:rPr>
              <a:t>On opening a new </a:t>
            </a:r>
            <a:r>
              <a:rPr lang="en-US" sz="2000" spc="-1" dirty="0" smtClean="0">
                <a:latin typeface="Arial"/>
              </a:rPr>
              <a:t>Account, Stock </a:t>
            </a:r>
            <a:r>
              <a:rPr lang="en-US" sz="2000" spc="-1" dirty="0">
                <a:latin typeface="Arial"/>
              </a:rPr>
              <a:t>brokers </a:t>
            </a:r>
            <a:r>
              <a:rPr lang="en-US" sz="2000" spc="-1" dirty="0" smtClean="0">
                <a:latin typeface="Arial"/>
              </a:rPr>
              <a:t>provide </a:t>
            </a:r>
            <a:r>
              <a:rPr lang="en-US" sz="2000" spc="-1" dirty="0">
                <a:latin typeface="Arial"/>
              </a:rPr>
              <a:t>a </a:t>
            </a:r>
            <a:r>
              <a:rPr lang="en-US" sz="2000" b="1" u="sng" spc="-1" dirty="0">
                <a:latin typeface="Arial"/>
              </a:rPr>
              <a:t>Welcome Kit </a:t>
            </a:r>
            <a:r>
              <a:rPr lang="en-US" sz="2000" spc="-1" dirty="0">
                <a:latin typeface="Arial"/>
              </a:rPr>
              <a:t>to every new </a:t>
            </a:r>
            <a:r>
              <a:rPr lang="en-US" sz="2000" spc="-1" dirty="0" smtClean="0">
                <a:latin typeface="Arial"/>
              </a:rPr>
              <a:t>investor.</a:t>
            </a:r>
          </a:p>
          <a:p>
            <a:pPr marL="317362" indent="-316033" algn="just">
              <a:spcBef>
                <a:spcPts val="369"/>
              </a:spcBef>
              <a:buClr>
                <a:srgbClr val="000000"/>
              </a:buClr>
              <a:buFont typeface="Wingdings" charset="2"/>
              <a:buChar char=""/>
            </a:pPr>
            <a:endParaRPr lang="en-US" sz="2000" spc="-1" dirty="0">
              <a:latin typeface="Arial"/>
            </a:endParaRPr>
          </a:p>
          <a:p>
            <a:pPr marL="317362" indent="-316033" algn="just">
              <a:spcBef>
                <a:spcPts val="369"/>
              </a:spcBef>
              <a:buClr>
                <a:srgbClr val="000000"/>
              </a:buClr>
              <a:buFont typeface="Wingdings" charset="2"/>
              <a:buChar char=""/>
            </a:pPr>
            <a:r>
              <a:rPr lang="en-US" sz="2000" spc="-1" dirty="0">
                <a:latin typeface="Arial"/>
              </a:rPr>
              <a:t>Contents of Welcome Kit : </a:t>
            </a:r>
          </a:p>
          <a:p>
            <a:pPr marL="801429" lvl="1" indent="-342900" algn="just">
              <a:spcBef>
                <a:spcPts val="369"/>
              </a:spcBef>
              <a:buClr>
                <a:srgbClr val="000000"/>
              </a:buClr>
              <a:buFontTx/>
              <a:buChar char="-"/>
            </a:pPr>
            <a:r>
              <a:rPr lang="en-US" sz="2000" spc="-1" dirty="0" smtClean="0">
                <a:latin typeface="Arial"/>
              </a:rPr>
              <a:t>UCC </a:t>
            </a:r>
            <a:r>
              <a:rPr lang="en-US" sz="2000" spc="-1" dirty="0">
                <a:latin typeface="Arial"/>
              </a:rPr>
              <a:t>(Unique Client </a:t>
            </a:r>
            <a:r>
              <a:rPr lang="en-US" sz="2000" spc="-1" dirty="0" smtClean="0">
                <a:latin typeface="Arial"/>
              </a:rPr>
              <a:t>code).</a:t>
            </a:r>
          </a:p>
          <a:p>
            <a:pPr marL="801429" lvl="1" indent="-342900" algn="just">
              <a:spcBef>
                <a:spcPts val="369"/>
              </a:spcBef>
              <a:buClr>
                <a:srgbClr val="000000"/>
              </a:buClr>
              <a:buFontTx/>
              <a:buChar char="-"/>
            </a:pPr>
            <a:r>
              <a:rPr lang="en-US" sz="2000" b="1" u="sng" spc="-1" dirty="0" smtClean="0">
                <a:latin typeface="Arial"/>
              </a:rPr>
              <a:t>Dealing </a:t>
            </a:r>
            <a:r>
              <a:rPr lang="en-US" sz="2000" b="1" u="sng" spc="-1" dirty="0">
                <a:latin typeface="Arial"/>
              </a:rPr>
              <a:t>office </a:t>
            </a:r>
            <a:r>
              <a:rPr lang="en-US" sz="2000" b="1" u="sng" spc="-1" dirty="0" smtClean="0">
                <a:latin typeface="Arial"/>
              </a:rPr>
              <a:t>address.</a:t>
            </a:r>
          </a:p>
          <a:p>
            <a:pPr marL="801429" lvl="1" indent="-342900" algn="just">
              <a:spcBef>
                <a:spcPts val="369"/>
              </a:spcBef>
              <a:buClr>
                <a:srgbClr val="000000"/>
              </a:buClr>
              <a:buFontTx/>
              <a:buChar char="-"/>
            </a:pPr>
            <a:r>
              <a:rPr lang="en-US" sz="2000" spc="-1" dirty="0" smtClean="0">
                <a:latin typeface="Arial"/>
              </a:rPr>
              <a:t>Designated </a:t>
            </a:r>
            <a:r>
              <a:rPr lang="en-US" sz="2000" spc="-1" dirty="0">
                <a:latin typeface="Arial"/>
              </a:rPr>
              <a:t>Email id and phone number of Stock </a:t>
            </a:r>
            <a:r>
              <a:rPr lang="en-US" sz="2000" spc="-1" dirty="0" smtClean="0">
                <a:latin typeface="Arial"/>
              </a:rPr>
              <a:t>broker.</a:t>
            </a:r>
          </a:p>
          <a:p>
            <a:pPr marL="801429" lvl="1" indent="-342900" algn="just">
              <a:spcBef>
                <a:spcPts val="369"/>
              </a:spcBef>
              <a:buClr>
                <a:srgbClr val="000000"/>
              </a:buClr>
              <a:buFontTx/>
              <a:buChar char="-"/>
            </a:pPr>
            <a:r>
              <a:rPr lang="en-US" sz="2000" spc="-1" dirty="0" smtClean="0">
                <a:latin typeface="Arial"/>
              </a:rPr>
              <a:t>Timings </a:t>
            </a:r>
            <a:r>
              <a:rPr lang="en-US" sz="2000" spc="-1" dirty="0">
                <a:latin typeface="Arial"/>
              </a:rPr>
              <a:t>for placing </a:t>
            </a:r>
            <a:r>
              <a:rPr lang="en-US" sz="2000" spc="-1" dirty="0" smtClean="0">
                <a:latin typeface="Arial"/>
              </a:rPr>
              <a:t>orders.</a:t>
            </a:r>
          </a:p>
          <a:p>
            <a:pPr marL="801429" lvl="1" indent="-342900" algn="just">
              <a:spcBef>
                <a:spcPts val="369"/>
              </a:spcBef>
              <a:buClr>
                <a:srgbClr val="000000"/>
              </a:buClr>
              <a:buFontTx/>
              <a:buChar char="-"/>
            </a:pPr>
            <a:r>
              <a:rPr lang="en-US" sz="2000" spc="-1" dirty="0" smtClean="0">
                <a:latin typeface="Arial"/>
              </a:rPr>
              <a:t>Brokerage </a:t>
            </a:r>
            <a:r>
              <a:rPr lang="en-US" sz="2000" spc="-1" dirty="0">
                <a:latin typeface="Arial"/>
              </a:rPr>
              <a:t>/ Service Charges (For online &amp; offline </a:t>
            </a:r>
            <a:r>
              <a:rPr lang="en-US" sz="2000" spc="-1" dirty="0" smtClean="0">
                <a:latin typeface="Arial"/>
              </a:rPr>
              <a:t>trades).</a:t>
            </a:r>
          </a:p>
          <a:p>
            <a:pPr marL="801429" lvl="1" indent="-342900" algn="just">
              <a:spcBef>
                <a:spcPts val="369"/>
              </a:spcBef>
              <a:buClr>
                <a:srgbClr val="000000"/>
              </a:buClr>
              <a:buFontTx/>
              <a:buChar char="-"/>
            </a:pPr>
            <a:r>
              <a:rPr lang="en-US" sz="2000" spc="-1" dirty="0" smtClean="0">
                <a:latin typeface="Arial"/>
              </a:rPr>
              <a:t>Details </a:t>
            </a:r>
            <a:r>
              <a:rPr lang="en-US" sz="2000" spc="-1" dirty="0">
                <a:latin typeface="Arial"/>
              </a:rPr>
              <a:t>of Relationship Manager (if any</a:t>
            </a:r>
            <a:r>
              <a:rPr lang="en-US" sz="2000" spc="-1" dirty="0" smtClean="0">
                <a:latin typeface="Arial"/>
              </a:rPr>
              <a:t>).</a:t>
            </a:r>
            <a:endParaRPr lang="en-IN" sz="2000"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IN" sz="1000" b="0" strike="noStrike" spc="-1" dirty="0" smtClean="0">
                <a:solidFill>
                  <a:schemeClr val="bg1"/>
                </a:solidFill>
                <a:latin typeface="Arial"/>
              </a:rPr>
              <a:t>12</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95924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029600" y="0"/>
            <a:ext cx="8228271" cy="71146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Visit to </a:t>
            </a:r>
            <a:r>
              <a:rPr lang="en-US" sz="2800" b="1" spc="-1" dirty="0" smtClean="0">
                <a:solidFill>
                  <a:srgbClr val="000000"/>
                </a:solidFill>
                <a:latin typeface="Arial" panose="020B0604020202020204" pitchFamily="34" charset="0"/>
                <a:ea typeface="Calibri"/>
                <a:cs typeface="Arial" panose="020B0604020202020204" pitchFamily="34" charset="0"/>
              </a:rPr>
              <a:t>Broker’s </a:t>
            </a:r>
            <a:r>
              <a:rPr lang="en-US" sz="2800" b="1" spc="-1" dirty="0">
                <a:solidFill>
                  <a:srgbClr val="000000"/>
                </a:solidFill>
                <a:latin typeface="Arial" panose="020B0604020202020204" pitchFamily="34" charset="0"/>
                <a:ea typeface="Calibri"/>
                <a:cs typeface="Arial" panose="020B0604020202020204" pitchFamily="34" charset="0"/>
              </a:rPr>
              <a:t>Office (2/2)</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282953652"/>
              </p:ext>
            </p:extLst>
          </p:nvPr>
        </p:nvGraphicFramePr>
        <p:xfrm>
          <a:off x="378823" y="1423850"/>
          <a:ext cx="9065623" cy="4820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83326" y="867600"/>
            <a:ext cx="8961120" cy="400110"/>
          </a:xfrm>
          <a:prstGeom prst="rect">
            <a:avLst/>
          </a:prstGeom>
        </p:spPr>
        <p:txBody>
          <a:bodyPr wrap="square">
            <a:spAutoFit/>
          </a:bodyPr>
          <a:lstStyle/>
          <a:p>
            <a:pPr algn="ctr"/>
            <a:r>
              <a:rPr lang="en-US" sz="2000" b="1" u="sng" spc="-1" dirty="0"/>
              <a:t>Steps for Trading by visit to Stock Broker’s Office</a:t>
            </a:r>
            <a:endParaRPr lang="en-IN" sz="2000"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13</a:t>
            </a:r>
            <a:endParaRPr lang="en-IN" sz="1000" b="0" strike="noStrike" spc="-1" dirty="0">
              <a:latin typeface="Arial"/>
            </a:endParaRPr>
          </a:p>
        </p:txBody>
      </p:sp>
      <p:pic>
        <p:nvPicPr>
          <p:cNvPr id="10"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415710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30150" y="116703"/>
            <a:ext cx="8228271" cy="697514"/>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By Phone “Call &amp; Trade”</a:t>
            </a:r>
          </a:p>
        </p:txBody>
      </p:sp>
      <p:sp>
        <p:nvSpPr>
          <p:cNvPr id="3" name="CustomShape 2"/>
          <p:cNvSpPr/>
          <p:nvPr/>
        </p:nvSpPr>
        <p:spPr>
          <a:xfrm>
            <a:off x="268447" y="1076875"/>
            <a:ext cx="9215187" cy="5206359"/>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lvl="0" indent="-316033" algn="just">
              <a:spcBef>
                <a:spcPts val="369"/>
              </a:spcBef>
              <a:buClr>
                <a:srgbClr val="000000"/>
              </a:buClr>
              <a:buFont typeface="Wingdings" charset="2"/>
              <a:buChar char=""/>
            </a:pPr>
            <a:r>
              <a:rPr lang="en-IN" sz="2000" spc="-1" dirty="0" smtClean="0">
                <a:latin typeface="Arial"/>
              </a:rPr>
              <a:t>Check </a:t>
            </a:r>
            <a:r>
              <a:rPr lang="en-IN" sz="2000" spc="-1" dirty="0">
                <a:latin typeface="Arial"/>
              </a:rPr>
              <a:t>whether </a:t>
            </a:r>
            <a:r>
              <a:rPr lang="en-IN" sz="2000" spc="-1" dirty="0" smtClean="0">
                <a:latin typeface="Arial"/>
              </a:rPr>
              <a:t>Stock </a:t>
            </a:r>
            <a:r>
              <a:rPr lang="en-IN" sz="2000" spc="-1" dirty="0">
                <a:latin typeface="Arial"/>
              </a:rPr>
              <a:t>Broker </a:t>
            </a:r>
            <a:r>
              <a:rPr lang="en-IN" sz="2000" spc="-1" dirty="0" smtClean="0">
                <a:latin typeface="Arial"/>
              </a:rPr>
              <a:t>offers </a:t>
            </a:r>
            <a:r>
              <a:rPr lang="en-IN" sz="2000" spc="-1" dirty="0">
                <a:latin typeface="Arial"/>
              </a:rPr>
              <a:t>facility to trade via Phone </a:t>
            </a:r>
            <a:r>
              <a:rPr lang="en-IN" sz="2000" spc="-1" dirty="0" smtClean="0">
                <a:latin typeface="Arial"/>
              </a:rPr>
              <a:t>Call. </a:t>
            </a:r>
            <a:r>
              <a:rPr lang="en-IN" sz="2000" spc="-1" dirty="0"/>
              <a:t>All </a:t>
            </a:r>
            <a:r>
              <a:rPr lang="en-IN" sz="2000" spc="-1" dirty="0" smtClean="0"/>
              <a:t>phone </a:t>
            </a:r>
            <a:r>
              <a:rPr lang="en-IN" sz="2000" spc="-1" dirty="0"/>
              <a:t>calls </a:t>
            </a:r>
            <a:r>
              <a:rPr lang="en-IN" sz="2000" spc="-1" dirty="0" smtClean="0"/>
              <a:t>for placing orders with </a:t>
            </a:r>
            <a:r>
              <a:rPr lang="en-IN" sz="2000" spc="-1" dirty="0"/>
              <a:t>dealers are </a:t>
            </a:r>
            <a:r>
              <a:rPr lang="en-IN" sz="2000" spc="-1" dirty="0" smtClean="0"/>
              <a:t>recorded.</a:t>
            </a:r>
            <a:endParaRPr lang="en-IN" sz="2000" b="1" u="sng" spc="-1" dirty="0"/>
          </a:p>
          <a:p>
            <a:pPr marL="1329" algn="ctr">
              <a:spcBef>
                <a:spcPts val="369"/>
              </a:spcBef>
              <a:buClr>
                <a:srgbClr val="000000"/>
              </a:buClr>
            </a:pPr>
            <a:endParaRPr lang="en-US" sz="500" b="1" u="sng" spc="-1" dirty="0" smtClean="0"/>
          </a:p>
          <a:p>
            <a:pPr marL="1329" algn="ctr">
              <a:spcBef>
                <a:spcPts val="369"/>
              </a:spcBef>
              <a:buClr>
                <a:srgbClr val="000000"/>
              </a:buClr>
            </a:pPr>
            <a:r>
              <a:rPr lang="en-US" sz="2000" b="1" u="sng" spc="-1" dirty="0" smtClean="0"/>
              <a:t>Steps </a:t>
            </a:r>
            <a:r>
              <a:rPr lang="en-US" sz="2000" b="1" u="sng" spc="-1" dirty="0"/>
              <a:t>for Trading by </a:t>
            </a:r>
            <a:r>
              <a:rPr lang="en-US" sz="2000" b="1" u="sng" spc="-1" dirty="0" smtClean="0"/>
              <a:t>Phone Call</a:t>
            </a:r>
            <a:endParaRPr lang="en-IN" sz="2000" dirty="0"/>
          </a:p>
          <a:p>
            <a:pPr marL="317362" indent="-316033" algn="just">
              <a:spcBef>
                <a:spcPts val="369"/>
              </a:spcBef>
              <a:buClr>
                <a:srgbClr val="000000"/>
              </a:buClr>
              <a:buFont typeface="Wingdings" charset="2"/>
              <a:buChar char=""/>
            </a:pPr>
            <a:endParaRPr lang="en-US" sz="2000" spc="-1" dirty="0" smtClean="0">
              <a:latin typeface="Arial"/>
            </a:endParaRPr>
          </a:p>
          <a:p>
            <a:pPr marL="317362" indent="-316033" algn="just">
              <a:spcBef>
                <a:spcPts val="369"/>
              </a:spcBef>
              <a:buClr>
                <a:srgbClr val="000000"/>
              </a:buClr>
              <a:buFont typeface="Wingdings" charset="2"/>
              <a:buChar char=""/>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p:txBody>
      </p:sp>
      <p:graphicFrame>
        <p:nvGraphicFramePr>
          <p:cNvPr id="9" name="Diagram 8"/>
          <p:cNvGraphicFramePr/>
          <p:nvPr>
            <p:extLst>
              <p:ext uri="{D42A27DB-BD31-4B8C-83A1-F6EECF244321}">
                <p14:modId xmlns:p14="http://schemas.microsoft.com/office/powerpoint/2010/main" val="2615391665"/>
              </p:ext>
            </p:extLst>
          </p:nvPr>
        </p:nvGraphicFramePr>
        <p:xfrm>
          <a:off x="268447" y="2299062"/>
          <a:ext cx="9319690" cy="3984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14</a:t>
            </a:r>
            <a:endParaRPr lang="en-IN" sz="1000" b="0" strike="noStrike" spc="-1" dirty="0">
              <a:latin typeface="Arial"/>
            </a:endParaRPr>
          </a:p>
        </p:txBody>
      </p:sp>
      <p:pic>
        <p:nvPicPr>
          <p:cNvPr id="10"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271852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30150" y="116703"/>
            <a:ext cx="8228271" cy="697514"/>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By </a:t>
            </a:r>
            <a:r>
              <a:rPr lang="en-IN" sz="2800" b="1" spc="-1" dirty="0" smtClean="0">
                <a:solidFill>
                  <a:srgbClr val="000000"/>
                </a:solidFill>
                <a:latin typeface="Arial" panose="020B0604020202020204" pitchFamily="34" charset="0"/>
                <a:ea typeface="Calibri"/>
                <a:cs typeface="Arial" panose="020B0604020202020204" pitchFamily="34" charset="0"/>
              </a:rPr>
              <a:t>Email</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CustomShape 2"/>
          <p:cNvSpPr/>
          <p:nvPr/>
        </p:nvSpPr>
        <p:spPr>
          <a:xfrm>
            <a:off x="268447" y="1076875"/>
            <a:ext cx="9215187" cy="5206359"/>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lvl="0" indent="-316033" algn="just">
              <a:spcBef>
                <a:spcPts val="369"/>
              </a:spcBef>
              <a:buClr>
                <a:srgbClr val="000000"/>
              </a:buClr>
              <a:buFont typeface="Wingdings" charset="2"/>
              <a:buChar char=""/>
            </a:pPr>
            <a:r>
              <a:rPr lang="en-IN" sz="2000" spc="-1" dirty="0" smtClean="0">
                <a:latin typeface="Arial"/>
              </a:rPr>
              <a:t>Check </a:t>
            </a:r>
            <a:r>
              <a:rPr lang="en-IN" sz="2000" spc="-1" dirty="0">
                <a:latin typeface="Arial"/>
              </a:rPr>
              <a:t>whether </a:t>
            </a:r>
            <a:r>
              <a:rPr lang="en-IN" sz="2000" spc="-1" dirty="0" smtClean="0">
                <a:latin typeface="Arial"/>
              </a:rPr>
              <a:t>Stock </a:t>
            </a:r>
            <a:r>
              <a:rPr lang="en-IN" sz="2000" spc="-1" dirty="0">
                <a:latin typeface="Arial"/>
              </a:rPr>
              <a:t>Broker </a:t>
            </a:r>
            <a:r>
              <a:rPr lang="en-IN" sz="2000" spc="-1" dirty="0" smtClean="0">
                <a:latin typeface="Arial"/>
              </a:rPr>
              <a:t>offers </a:t>
            </a:r>
            <a:r>
              <a:rPr lang="en-IN" sz="2000" spc="-1" dirty="0">
                <a:latin typeface="Arial"/>
              </a:rPr>
              <a:t>facility to trade via </a:t>
            </a:r>
            <a:r>
              <a:rPr lang="en-IN" sz="2000" spc="-1" dirty="0" smtClean="0">
                <a:latin typeface="Arial"/>
              </a:rPr>
              <a:t>Email. </a:t>
            </a:r>
            <a:r>
              <a:rPr lang="en-IN" sz="2000" spc="-1" dirty="0"/>
              <a:t>All </a:t>
            </a:r>
            <a:r>
              <a:rPr lang="en-IN" sz="2000" spc="-1" dirty="0" smtClean="0"/>
              <a:t>phone </a:t>
            </a:r>
            <a:r>
              <a:rPr lang="en-IN" sz="2000" spc="-1" dirty="0"/>
              <a:t>calls </a:t>
            </a:r>
            <a:r>
              <a:rPr lang="en-IN" sz="2000" spc="-1" dirty="0" smtClean="0"/>
              <a:t>for placing orders with </a:t>
            </a:r>
            <a:r>
              <a:rPr lang="en-IN" sz="2000" spc="-1" dirty="0"/>
              <a:t>dealers are </a:t>
            </a:r>
            <a:r>
              <a:rPr lang="en-IN" sz="2000" spc="-1" dirty="0" smtClean="0"/>
              <a:t>recorded.</a:t>
            </a:r>
            <a:endParaRPr lang="en-IN" sz="2000" b="1" u="sng" spc="-1" dirty="0"/>
          </a:p>
          <a:p>
            <a:pPr marL="1329" algn="ctr">
              <a:spcBef>
                <a:spcPts val="369"/>
              </a:spcBef>
              <a:buClr>
                <a:srgbClr val="000000"/>
              </a:buClr>
            </a:pPr>
            <a:endParaRPr lang="en-US" sz="500" b="1" u="sng" spc="-1" dirty="0" smtClean="0"/>
          </a:p>
          <a:p>
            <a:pPr marL="1329" algn="ctr">
              <a:spcBef>
                <a:spcPts val="369"/>
              </a:spcBef>
              <a:buClr>
                <a:srgbClr val="000000"/>
              </a:buClr>
            </a:pPr>
            <a:r>
              <a:rPr lang="en-US" sz="2800" b="1" u="sng" spc="-1" dirty="0" smtClean="0"/>
              <a:t>Steps </a:t>
            </a:r>
            <a:r>
              <a:rPr lang="en-US" sz="2800" b="1" u="sng" spc="-1" dirty="0"/>
              <a:t>for Trading by </a:t>
            </a:r>
            <a:r>
              <a:rPr lang="en-US" sz="2800" b="1" u="sng" spc="-1" dirty="0" smtClean="0"/>
              <a:t>Email</a:t>
            </a:r>
            <a:endParaRPr lang="en-IN" sz="2800" dirty="0"/>
          </a:p>
          <a:p>
            <a:pPr marL="317362" indent="-316033" algn="just">
              <a:spcBef>
                <a:spcPts val="369"/>
              </a:spcBef>
              <a:buClr>
                <a:srgbClr val="000000"/>
              </a:buClr>
              <a:buFont typeface="Wingdings" charset="2"/>
              <a:buChar char=""/>
            </a:pPr>
            <a:endParaRPr lang="en-US" sz="2000" spc="-1" dirty="0" smtClean="0">
              <a:latin typeface="Arial"/>
            </a:endParaRPr>
          </a:p>
          <a:p>
            <a:pPr marL="317362" indent="-316033" algn="just">
              <a:spcBef>
                <a:spcPts val="369"/>
              </a:spcBef>
              <a:buClr>
                <a:srgbClr val="000000"/>
              </a:buClr>
              <a:buFont typeface="Wingdings" charset="2"/>
              <a:buChar char=""/>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smtClean="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p:txBody>
      </p:sp>
      <p:graphicFrame>
        <p:nvGraphicFramePr>
          <p:cNvPr id="4" name="Diagram 3"/>
          <p:cNvGraphicFramePr/>
          <p:nvPr/>
        </p:nvGraphicFramePr>
        <p:xfrm>
          <a:off x="268447" y="2429690"/>
          <a:ext cx="9369473" cy="3696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15</a:t>
            </a:r>
            <a:endParaRPr lang="en-IN" sz="1000" b="0" strike="noStrike" spc="-1" dirty="0">
              <a:latin typeface="Arial"/>
            </a:endParaRPr>
          </a:p>
        </p:txBody>
      </p:sp>
      <p:pic>
        <p:nvPicPr>
          <p:cNvPr id="9"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334303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30150" y="116703"/>
            <a:ext cx="8228271" cy="697514"/>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IN" sz="2800" b="1" spc="-1" dirty="0" smtClean="0">
                <a:solidFill>
                  <a:srgbClr val="000000"/>
                </a:solidFill>
                <a:latin typeface="Arial" panose="020B0604020202020204" pitchFamily="34" charset="0"/>
                <a:ea typeface="Calibri"/>
                <a:cs typeface="Arial" panose="020B0604020202020204" pitchFamily="34" charset="0"/>
              </a:rPr>
              <a:t>Online (Website/ App)</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CustomShape 2"/>
          <p:cNvSpPr/>
          <p:nvPr/>
        </p:nvSpPr>
        <p:spPr>
          <a:xfrm>
            <a:off x="195573" y="920583"/>
            <a:ext cx="9215187" cy="5206359"/>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1329" algn="ctr">
              <a:spcBef>
                <a:spcPts val="369"/>
              </a:spcBef>
              <a:buClr>
                <a:srgbClr val="000000"/>
              </a:buClr>
            </a:pPr>
            <a:endParaRPr lang="en-US" sz="500" b="1" u="sng" spc="-1" dirty="0" smtClean="0"/>
          </a:p>
          <a:p>
            <a:pPr marL="1329" algn="ctr">
              <a:spcBef>
                <a:spcPts val="369"/>
              </a:spcBef>
              <a:buClr>
                <a:srgbClr val="000000"/>
              </a:buClr>
            </a:pPr>
            <a:r>
              <a:rPr lang="en-US" sz="2000" b="1" u="sng" spc="-1" dirty="0" smtClean="0"/>
              <a:t>Steps </a:t>
            </a:r>
            <a:r>
              <a:rPr lang="en-US" sz="2000" b="1" u="sng" spc="-1" dirty="0"/>
              <a:t>for Trading </a:t>
            </a:r>
            <a:r>
              <a:rPr lang="en-US" sz="2000" b="1" u="sng" spc="-1" dirty="0" smtClean="0"/>
              <a:t>Online</a:t>
            </a:r>
            <a:endParaRPr lang="en-IN" sz="2000" dirty="0"/>
          </a:p>
          <a:p>
            <a:pPr marL="317362" indent="-316033" algn="just">
              <a:spcBef>
                <a:spcPts val="369"/>
              </a:spcBef>
              <a:buClr>
                <a:srgbClr val="000000"/>
              </a:buClr>
              <a:buFont typeface="Wingdings" charset="2"/>
              <a:buChar char=""/>
            </a:pPr>
            <a:endParaRPr lang="en-US" sz="2000" spc="-1" dirty="0" smtClean="0">
              <a:latin typeface="Arial"/>
            </a:endParaRPr>
          </a:p>
          <a:p>
            <a:pPr marL="317362" indent="-316033" algn="just">
              <a:spcBef>
                <a:spcPts val="369"/>
              </a:spcBef>
              <a:buClr>
                <a:srgbClr val="000000"/>
              </a:buClr>
              <a:buFont typeface="Wingdings" charset="2"/>
              <a:buChar char=""/>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p:txBody>
      </p:sp>
      <p:graphicFrame>
        <p:nvGraphicFramePr>
          <p:cNvPr id="9" name="Diagram 8"/>
          <p:cNvGraphicFramePr/>
          <p:nvPr>
            <p:extLst>
              <p:ext uri="{D42A27DB-BD31-4B8C-83A1-F6EECF244321}">
                <p14:modId xmlns:p14="http://schemas.microsoft.com/office/powerpoint/2010/main" val="2151594518"/>
              </p:ext>
            </p:extLst>
          </p:nvPr>
        </p:nvGraphicFramePr>
        <p:xfrm>
          <a:off x="284440" y="1645920"/>
          <a:ext cx="9319690" cy="4493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16</a:t>
            </a:r>
            <a:endParaRPr lang="en-IN" sz="1000" b="0" strike="noStrike" spc="-1" dirty="0">
              <a:latin typeface="Arial"/>
            </a:endParaRPr>
          </a:p>
        </p:txBody>
      </p:sp>
      <p:pic>
        <p:nvPicPr>
          <p:cNvPr id="10"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75411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30150" y="116703"/>
            <a:ext cx="8228271" cy="697514"/>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IN" sz="2800" b="1" spc="-1" dirty="0" smtClean="0">
                <a:solidFill>
                  <a:srgbClr val="000000"/>
                </a:solidFill>
                <a:latin typeface="Arial" panose="020B0604020202020204" pitchFamily="34" charset="0"/>
                <a:ea typeface="Calibri"/>
                <a:cs typeface="Arial" panose="020B0604020202020204" pitchFamily="34" charset="0"/>
              </a:rPr>
              <a:t>Online (Website/ App)</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CustomShape 2"/>
          <p:cNvSpPr/>
          <p:nvPr/>
        </p:nvSpPr>
        <p:spPr>
          <a:xfrm>
            <a:off x="232188" y="920583"/>
            <a:ext cx="9424193" cy="5206359"/>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1329" algn="ctr">
              <a:spcBef>
                <a:spcPts val="369"/>
              </a:spcBef>
              <a:buClr>
                <a:srgbClr val="000000"/>
              </a:buClr>
            </a:pPr>
            <a:endParaRPr lang="en-US" sz="500" b="1" u="sng" spc="-1" dirty="0" smtClean="0"/>
          </a:p>
          <a:p>
            <a:pPr marL="1329" algn="ctr">
              <a:spcBef>
                <a:spcPts val="369"/>
              </a:spcBef>
              <a:buClr>
                <a:srgbClr val="000000"/>
              </a:buClr>
            </a:pPr>
            <a:r>
              <a:rPr lang="en-IN" sz="2308" b="1" u="sng" spc="-1" dirty="0" smtClean="0"/>
              <a:t>Market </a:t>
            </a:r>
            <a:r>
              <a:rPr lang="en-IN" sz="2308" b="1" u="sng" spc="-1" dirty="0"/>
              <a:t>Watch Section :</a:t>
            </a:r>
          </a:p>
          <a:p>
            <a:pPr marL="739902" lvl="1" indent="-316531" algn="just">
              <a:spcBef>
                <a:spcPts val="369"/>
              </a:spcBef>
              <a:buClr>
                <a:srgbClr val="000000"/>
              </a:buClr>
              <a:buFont typeface="Courier New" panose="02070309020205020404" pitchFamily="49" charset="0"/>
              <a:buChar char="o"/>
            </a:pPr>
            <a:endParaRPr lang="en-IN" sz="2308" spc="-1" dirty="0" smtClean="0"/>
          </a:p>
          <a:p>
            <a:pPr marL="540000" lvl="1" indent="-342900" algn="just">
              <a:spcBef>
                <a:spcPts val="369"/>
              </a:spcBef>
              <a:buClr>
                <a:srgbClr val="000000"/>
              </a:buClr>
              <a:buFont typeface="Wingdings" panose="05000000000000000000" pitchFamily="2" charset="2"/>
              <a:buChar char="Ø"/>
            </a:pPr>
            <a:r>
              <a:rPr lang="en-IN" sz="2000" spc="-1" dirty="0" smtClean="0"/>
              <a:t>Allows investor </a:t>
            </a:r>
            <a:r>
              <a:rPr lang="en-IN" sz="2000" spc="-1" dirty="0"/>
              <a:t>to check </a:t>
            </a:r>
            <a:r>
              <a:rPr lang="en-IN" sz="2000" spc="-1" dirty="0" smtClean="0"/>
              <a:t>details </a:t>
            </a:r>
            <a:r>
              <a:rPr lang="en-IN" sz="2000" spc="-1" dirty="0"/>
              <a:t>of the stock that he wants to </a:t>
            </a:r>
            <a:r>
              <a:rPr lang="en-IN" sz="2000" spc="-1" dirty="0" smtClean="0"/>
              <a:t>buy/ sell.</a:t>
            </a:r>
          </a:p>
          <a:p>
            <a:pPr marL="540000" lvl="1" indent="-342900" algn="just">
              <a:spcBef>
                <a:spcPts val="369"/>
              </a:spcBef>
              <a:buClr>
                <a:srgbClr val="000000"/>
              </a:buClr>
              <a:buFont typeface="Wingdings" panose="05000000000000000000" pitchFamily="2" charset="2"/>
              <a:buChar char="Ø"/>
            </a:pPr>
            <a:endParaRPr lang="en-US" sz="2308" spc="-1" dirty="0" smtClean="0"/>
          </a:p>
          <a:p>
            <a:pPr marL="540000" lvl="1" indent="-342900" algn="just">
              <a:spcBef>
                <a:spcPts val="369"/>
              </a:spcBef>
              <a:buClr>
                <a:srgbClr val="000000"/>
              </a:buClr>
              <a:buFont typeface="Wingdings" panose="05000000000000000000" pitchFamily="2" charset="2"/>
              <a:buChar char="Ø"/>
            </a:pPr>
            <a:r>
              <a:rPr lang="en-US" sz="2000" spc="-1" dirty="0" smtClean="0"/>
              <a:t>Information Displayed in Market Watch:</a:t>
            </a:r>
          </a:p>
          <a:p>
            <a:pPr marL="540000" lvl="1" indent="-342900" algn="just">
              <a:spcBef>
                <a:spcPts val="369"/>
              </a:spcBef>
              <a:buClr>
                <a:srgbClr val="000000"/>
              </a:buClr>
              <a:buFont typeface="Wingdings" panose="05000000000000000000" pitchFamily="2" charset="2"/>
              <a:buChar char="Ø"/>
            </a:pPr>
            <a:endParaRPr lang="en-US" sz="2000" spc="-1" dirty="0" smtClean="0"/>
          </a:p>
          <a:p>
            <a:pPr marL="900000" lvl="1" indent="-342900" algn="just">
              <a:spcBef>
                <a:spcPts val="369"/>
              </a:spcBef>
              <a:buClr>
                <a:srgbClr val="000000"/>
              </a:buClr>
              <a:buFontTx/>
              <a:buChar char="-"/>
            </a:pPr>
            <a:r>
              <a:rPr lang="en-US" sz="2000" b="1" spc="-1" dirty="0" smtClean="0"/>
              <a:t>Last Traded Price </a:t>
            </a:r>
            <a:r>
              <a:rPr lang="en-US" sz="2000" spc="-1" dirty="0" smtClean="0"/>
              <a:t>(</a:t>
            </a:r>
            <a:r>
              <a:rPr lang="en-US" sz="2000" b="1" spc="-1" dirty="0" smtClean="0"/>
              <a:t>LTP</a:t>
            </a:r>
            <a:r>
              <a:rPr lang="en-US" sz="2000" spc="-1" dirty="0" smtClean="0"/>
              <a:t>).</a:t>
            </a:r>
          </a:p>
          <a:p>
            <a:pPr marL="900000" lvl="1" indent="-342900" algn="just">
              <a:spcBef>
                <a:spcPts val="369"/>
              </a:spcBef>
              <a:buClr>
                <a:srgbClr val="000000"/>
              </a:buClr>
              <a:buFontTx/>
              <a:buChar char="-"/>
            </a:pPr>
            <a:r>
              <a:rPr lang="en-IN" sz="2000" b="1" spc="-1" dirty="0" smtClean="0"/>
              <a:t>Percentage </a:t>
            </a:r>
            <a:r>
              <a:rPr lang="en-IN" sz="2000" b="1" spc="-1" dirty="0"/>
              <a:t>change</a:t>
            </a:r>
            <a:r>
              <a:rPr lang="en-IN" sz="2000" spc="-1" dirty="0"/>
              <a:t> – % Change from previous day </a:t>
            </a:r>
            <a:r>
              <a:rPr lang="en-IN" sz="2000" spc="-1" dirty="0" smtClean="0"/>
              <a:t>close.</a:t>
            </a:r>
          </a:p>
          <a:p>
            <a:pPr marL="900000" lvl="1" indent="-342900" algn="just">
              <a:spcBef>
                <a:spcPts val="369"/>
              </a:spcBef>
              <a:buClr>
                <a:srgbClr val="000000"/>
              </a:buClr>
              <a:buFontTx/>
              <a:buChar char="-"/>
            </a:pPr>
            <a:r>
              <a:rPr lang="en-IN" sz="2000" b="1" spc="-1" dirty="0" smtClean="0"/>
              <a:t>Previous </a:t>
            </a:r>
            <a:r>
              <a:rPr lang="en-IN" sz="2000" b="1" spc="-1" dirty="0"/>
              <a:t>day close</a:t>
            </a:r>
            <a:r>
              <a:rPr lang="en-IN" sz="2000" spc="-1" dirty="0"/>
              <a:t> – At what price did the stock closed the previous </a:t>
            </a:r>
            <a:r>
              <a:rPr lang="en-IN" sz="2000" spc="-1" dirty="0" smtClean="0"/>
              <a:t>day.</a:t>
            </a:r>
          </a:p>
          <a:p>
            <a:pPr marL="900000" lvl="1" indent="-342900" algn="just">
              <a:spcBef>
                <a:spcPts val="369"/>
              </a:spcBef>
              <a:buClr>
                <a:srgbClr val="000000"/>
              </a:buClr>
              <a:buFontTx/>
              <a:buChar char="-"/>
            </a:pPr>
            <a:r>
              <a:rPr lang="en-IN" sz="2000" b="1" spc="-1" dirty="0" smtClean="0"/>
              <a:t>O.H.L.C</a:t>
            </a:r>
            <a:r>
              <a:rPr lang="en-IN" sz="2000" spc="-1" dirty="0" smtClean="0"/>
              <a:t> </a:t>
            </a:r>
            <a:r>
              <a:rPr lang="en-IN" sz="2000" spc="-1" dirty="0"/>
              <a:t>– Open, High, Low and Close </a:t>
            </a:r>
            <a:r>
              <a:rPr lang="en-IN" sz="2000" spc="-1" dirty="0" smtClean="0"/>
              <a:t>Prices.</a:t>
            </a:r>
          </a:p>
          <a:p>
            <a:pPr marL="900000" lvl="1" indent="-342900" algn="just">
              <a:spcBef>
                <a:spcPts val="369"/>
              </a:spcBef>
              <a:buClr>
                <a:srgbClr val="000000"/>
              </a:buClr>
              <a:buFontTx/>
              <a:buChar char="-"/>
            </a:pPr>
            <a:r>
              <a:rPr lang="en-IN" sz="2000" b="1" spc="-1" dirty="0" smtClean="0"/>
              <a:t>Volumes</a:t>
            </a:r>
            <a:r>
              <a:rPr lang="en-IN" sz="2000" spc="-1" dirty="0" smtClean="0"/>
              <a:t> </a:t>
            </a:r>
            <a:r>
              <a:rPr lang="en-IN" sz="2000" spc="-1" dirty="0"/>
              <a:t>– How many shares are being traded at a particular point of </a:t>
            </a:r>
            <a:r>
              <a:rPr lang="en-IN" sz="2000" spc="-1" dirty="0" smtClean="0"/>
              <a:t>time?</a:t>
            </a:r>
          </a:p>
          <a:p>
            <a:pPr marL="900000" lvl="1" indent="-342900" algn="just">
              <a:spcBef>
                <a:spcPts val="369"/>
              </a:spcBef>
              <a:buClr>
                <a:srgbClr val="000000"/>
              </a:buClr>
              <a:buFontTx/>
              <a:buChar char="-"/>
            </a:pPr>
            <a:r>
              <a:rPr lang="en-IN" sz="2000" b="1" spc="-1" dirty="0" smtClean="0"/>
              <a:t>Bid </a:t>
            </a:r>
            <a:r>
              <a:rPr lang="en-IN" sz="2000" b="1" spc="-1" dirty="0"/>
              <a:t>and ask price</a:t>
            </a:r>
            <a:r>
              <a:rPr lang="en-IN" sz="2000" spc="-1" dirty="0"/>
              <a:t> </a:t>
            </a:r>
            <a:r>
              <a:rPr lang="en-IN" sz="2000" spc="-1" dirty="0" smtClean="0"/>
              <a:t>ladder.</a:t>
            </a:r>
            <a:endParaRPr lang="en-IN" sz="2000" spc="-1" dirty="0"/>
          </a:p>
          <a:p>
            <a:pPr marL="317362" indent="-316033" algn="just">
              <a:spcBef>
                <a:spcPts val="369"/>
              </a:spcBef>
              <a:buClr>
                <a:srgbClr val="000000"/>
              </a:buClr>
              <a:buFont typeface="Wingdings" charset="2"/>
              <a:buChar char=""/>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17</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02374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48129" y="-47669"/>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Online (Website / App</a:t>
            </a:r>
            <a:r>
              <a:rPr lang="en-US" sz="2800" b="1" spc="-1" dirty="0" smtClean="0">
                <a:solidFill>
                  <a:srgbClr val="000000"/>
                </a:solidFill>
                <a:latin typeface="Arial" panose="020B0604020202020204" pitchFamily="34" charset="0"/>
                <a:ea typeface="Calibri"/>
                <a:cs typeface="Arial" panose="020B0604020202020204" pitchFamily="34" charset="0"/>
              </a:rPr>
              <a:t>)</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5" name="CustomShape 2"/>
          <p:cNvSpPr/>
          <p:nvPr/>
        </p:nvSpPr>
        <p:spPr>
          <a:xfrm>
            <a:off x="235131" y="1114698"/>
            <a:ext cx="9353006" cy="5168536"/>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spcBef>
                <a:spcPts val="369"/>
              </a:spcBef>
              <a:buClr>
                <a:srgbClr val="000000"/>
              </a:buClr>
              <a:buFont typeface="Wingdings" charset="2"/>
              <a:buChar char=""/>
            </a:pPr>
            <a:r>
              <a:rPr lang="en-IN" sz="2000" spc="-1" dirty="0" smtClean="0"/>
              <a:t>Always </a:t>
            </a:r>
            <a:r>
              <a:rPr lang="en-IN" sz="2000" spc="-1" dirty="0"/>
              <a:t>check the Orders available for the shares of the scrip before placing your order.</a:t>
            </a:r>
          </a:p>
          <a:p>
            <a:pPr marL="317362" indent="-316033" algn="just">
              <a:spcBef>
                <a:spcPts val="369"/>
              </a:spcBef>
              <a:buClr>
                <a:srgbClr val="000000"/>
              </a:buClr>
              <a:buFont typeface="Wingdings" charset="2"/>
              <a:buChar char=""/>
            </a:pPr>
            <a:r>
              <a:rPr lang="en-IN" sz="2000" spc="-1" dirty="0"/>
              <a:t>This gives idea of supply and demand (what quantity available for what price) of the shares.</a:t>
            </a:r>
            <a:endParaRPr lang="en-IN" sz="2000" spc="-1" dirty="0">
              <a:latin typeface="Arial"/>
            </a:endParaRPr>
          </a:p>
          <a:p>
            <a:pPr marL="317362" indent="-316033" algn="just">
              <a:spcBef>
                <a:spcPts val="369"/>
              </a:spcBef>
              <a:buClr>
                <a:srgbClr val="000000"/>
              </a:buClr>
              <a:buFont typeface="Wingdings" charset="2"/>
              <a:buChar char=""/>
            </a:pPr>
            <a:endParaRPr lang="en-IN" sz="2308" spc="-1" dirty="0">
              <a:latin typeface="Arial"/>
            </a:endParaRPr>
          </a:p>
          <a:p>
            <a:pPr marL="317362" indent="-316033" algn="just">
              <a:spcBef>
                <a:spcPts val="369"/>
              </a:spcBef>
              <a:buClr>
                <a:srgbClr val="000000"/>
              </a:buClr>
              <a:buFont typeface="Wingdings" charset="2"/>
              <a:buChar char=""/>
            </a:pPr>
            <a:endParaRPr lang="en-IN" sz="2308" spc="-1" dirty="0">
              <a:latin typeface="Arial"/>
            </a:endParaRPr>
          </a:p>
          <a:p>
            <a:pPr marL="317362" indent="-316033" algn="just">
              <a:spcBef>
                <a:spcPts val="369"/>
              </a:spcBef>
              <a:buClr>
                <a:srgbClr val="000000"/>
              </a:buClr>
              <a:buFont typeface="Wingdings" charset="2"/>
              <a:buChar char=""/>
            </a:pPr>
            <a:endParaRPr lang="en-IN" sz="2308" spc="-1" dirty="0">
              <a:latin typeface="Arial"/>
            </a:endParaRPr>
          </a:p>
          <a:p>
            <a:pPr marL="317362" indent="-316033" algn="just">
              <a:spcBef>
                <a:spcPts val="369"/>
              </a:spcBef>
              <a:buClr>
                <a:srgbClr val="000000"/>
              </a:buClr>
              <a:buFont typeface="Wingdings" charset="2"/>
              <a:buChar char=""/>
            </a:pPr>
            <a:endParaRPr lang="en-IN" sz="2308"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a:p>
            <a:pPr marL="342900" indent="-342900" algn="just">
              <a:lnSpc>
                <a:spcPct val="80000"/>
              </a:lnSpc>
              <a:spcBef>
                <a:spcPts val="332"/>
              </a:spcBef>
              <a:buFont typeface="Wingdings" panose="05000000000000000000" pitchFamily="2" charset="2"/>
              <a:buChar char="Ø"/>
            </a:pPr>
            <a:endParaRPr lang="en-US" sz="2308" spc="-1" dirty="0" smtClean="0">
              <a:latin typeface="Arial"/>
            </a:endParaRPr>
          </a:p>
          <a:p>
            <a:pPr marL="342900" indent="-342900" algn="just">
              <a:lnSpc>
                <a:spcPct val="80000"/>
              </a:lnSpc>
              <a:spcBef>
                <a:spcPts val="332"/>
              </a:spcBef>
              <a:buFont typeface="Wingdings" panose="05000000000000000000" pitchFamily="2" charset="2"/>
              <a:buChar char="Ø"/>
            </a:pPr>
            <a:endParaRPr lang="en-US" sz="2200" spc="-1" dirty="0" smtClean="0">
              <a:latin typeface="Arial"/>
            </a:endParaRPr>
          </a:p>
          <a:p>
            <a:pPr marL="342900" indent="-342900" algn="just">
              <a:lnSpc>
                <a:spcPct val="80000"/>
              </a:lnSpc>
              <a:spcBef>
                <a:spcPts val="332"/>
              </a:spcBef>
              <a:buFont typeface="Wingdings" panose="05000000000000000000" pitchFamily="2" charset="2"/>
              <a:buChar char="Ø"/>
            </a:pPr>
            <a:r>
              <a:rPr lang="en-US" sz="2000" spc="-1" dirty="0" smtClean="0">
                <a:latin typeface="Arial"/>
              </a:rPr>
              <a:t>Select the stock you </a:t>
            </a:r>
            <a:r>
              <a:rPr lang="en-US" sz="2000" spc="-1" dirty="0">
                <a:latin typeface="Arial"/>
              </a:rPr>
              <a:t>want to trade </a:t>
            </a:r>
            <a:r>
              <a:rPr lang="en-US" sz="2000" spc="-1" dirty="0" smtClean="0">
                <a:latin typeface="Arial"/>
              </a:rPr>
              <a:t>in.</a:t>
            </a:r>
          </a:p>
          <a:p>
            <a:pPr marL="342900" indent="-342900" algn="just">
              <a:lnSpc>
                <a:spcPct val="80000"/>
              </a:lnSpc>
              <a:spcBef>
                <a:spcPts val="332"/>
              </a:spcBef>
              <a:buFont typeface="Wingdings" panose="05000000000000000000" pitchFamily="2" charset="2"/>
              <a:buChar char="Ø"/>
            </a:pPr>
            <a:endParaRPr lang="en-US" sz="2000" spc="-1" dirty="0" smtClean="0">
              <a:latin typeface="Arial"/>
            </a:endParaRPr>
          </a:p>
          <a:p>
            <a:pPr marL="342900" indent="-342900" algn="just">
              <a:lnSpc>
                <a:spcPct val="80000"/>
              </a:lnSpc>
              <a:spcBef>
                <a:spcPts val="332"/>
              </a:spcBef>
              <a:buFont typeface="Wingdings" panose="05000000000000000000" pitchFamily="2" charset="2"/>
              <a:buChar char="Ø"/>
            </a:pPr>
            <a:r>
              <a:rPr lang="en-US" sz="2000" spc="-1" dirty="0" smtClean="0">
                <a:latin typeface="Arial"/>
              </a:rPr>
              <a:t>Place the order </a:t>
            </a:r>
            <a:r>
              <a:rPr lang="en-US" sz="2000" spc="-1" dirty="0">
                <a:latin typeface="Arial"/>
              </a:rPr>
              <a:t>for Buy / Sell for a specified quantity and a specified price </a:t>
            </a:r>
            <a:endParaRPr lang="en-IN" sz="2000"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a:p>
            <a:pPr algn="just">
              <a:lnSpc>
                <a:spcPct val="80000"/>
              </a:lnSpc>
              <a:spcBef>
                <a:spcPts val="332"/>
              </a:spcBef>
            </a:pPr>
            <a:endParaRPr lang="en-IN" sz="2308" spc="-1" dirty="0">
              <a:latin typeface="Arial"/>
            </a:endParaRPr>
          </a:p>
        </p:txBody>
      </p:sp>
      <p:pic>
        <p:nvPicPr>
          <p:cNvPr id="6" name="Picture 5"/>
          <p:cNvPicPr>
            <a:picLocks noChangeAspect="1"/>
          </p:cNvPicPr>
          <p:nvPr/>
        </p:nvPicPr>
        <p:blipFill>
          <a:blip r:embed="rId2"/>
          <a:stretch>
            <a:fillRect/>
          </a:stretch>
        </p:blipFill>
        <p:spPr>
          <a:xfrm>
            <a:off x="3313611" y="2817030"/>
            <a:ext cx="3315074" cy="2409874"/>
          </a:xfrm>
          <a:prstGeom prst="rect">
            <a:avLst/>
          </a:prstGeom>
        </p:spPr>
      </p:pic>
      <p:sp>
        <p:nvSpPr>
          <p:cNvPr id="2" name="TextBox 1"/>
          <p:cNvSpPr txBox="1"/>
          <p:nvPr/>
        </p:nvSpPr>
        <p:spPr>
          <a:xfrm>
            <a:off x="2844976" y="2447698"/>
            <a:ext cx="4136451" cy="369332"/>
          </a:xfrm>
          <a:prstGeom prst="rect">
            <a:avLst/>
          </a:prstGeom>
          <a:noFill/>
        </p:spPr>
        <p:txBody>
          <a:bodyPr wrap="square" rtlCol="0">
            <a:spAutoFit/>
          </a:bodyPr>
          <a:lstStyle/>
          <a:p>
            <a:pPr algn="ctr"/>
            <a:r>
              <a:rPr lang="en-US" b="1" u="sng" dirty="0"/>
              <a:t>Sample Order Availability Screen</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18</a:t>
            </a:r>
            <a:endParaRPr lang="en-IN" sz="1000" b="0" strike="noStrike" spc="-1" dirty="0">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22893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p:cNvSpPr/>
          <p:nvPr/>
        </p:nvSpPr>
        <p:spPr>
          <a:xfrm>
            <a:off x="426361" y="1112521"/>
            <a:ext cx="8450039" cy="4852025"/>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42900" indent="-342900" algn="just">
              <a:lnSpc>
                <a:spcPct val="80000"/>
              </a:lnSpc>
              <a:spcBef>
                <a:spcPts val="332"/>
              </a:spcBef>
              <a:buFont typeface="Wingdings" panose="05000000000000000000" pitchFamily="2" charset="2"/>
              <a:buChar char="Ø"/>
            </a:pPr>
            <a:r>
              <a:rPr lang="en-US" sz="2400" b="1" spc="-1" dirty="0" smtClean="0">
                <a:latin typeface="Arial"/>
              </a:rPr>
              <a:t>Stock Quote: </a:t>
            </a:r>
          </a:p>
          <a:p>
            <a:pPr marL="800100" lvl="1" indent="-342900" algn="just">
              <a:lnSpc>
                <a:spcPct val="80000"/>
              </a:lnSpc>
              <a:spcBef>
                <a:spcPts val="332"/>
              </a:spcBef>
              <a:buFontTx/>
              <a:buChar char="-"/>
            </a:pPr>
            <a:r>
              <a:rPr lang="en-US" sz="2400" spc="-1" dirty="0" smtClean="0">
                <a:latin typeface="Arial"/>
              </a:rPr>
              <a:t>Contains data </a:t>
            </a:r>
            <a:r>
              <a:rPr lang="en-US" sz="2400" spc="-1" dirty="0">
                <a:latin typeface="Arial"/>
              </a:rPr>
              <a:t>points about </a:t>
            </a:r>
            <a:r>
              <a:rPr lang="en-US" sz="2400" spc="-1" dirty="0" smtClean="0">
                <a:latin typeface="Arial"/>
              </a:rPr>
              <a:t>stock </a:t>
            </a:r>
            <a:r>
              <a:rPr lang="en-US" sz="2400" spc="-1" dirty="0">
                <a:latin typeface="Arial"/>
              </a:rPr>
              <a:t>of a </a:t>
            </a:r>
            <a:r>
              <a:rPr lang="en-US" sz="2400" spc="-1" dirty="0" smtClean="0">
                <a:latin typeface="Arial"/>
              </a:rPr>
              <a:t>company.</a:t>
            </a:r>
          </a:p>
          <a:p>
            <a:pPr marL="800100" lvl="1" indent="-342900" algn="just">
              <a:lnSpc>
                <a:spcPct val="80000"/>
              </a:lnSpc>
              <a:spcBef>
                <a:spcPts val="332"/>
              </a:spcBef>
              <a:buFontTx/>
              <a:buChar char="-"/>
            </a:pPr>
            <a:r>
              <a:rPr lang="en-US" sz="2400" spc="-1" dirty="0" smtClean="0">
                <a:latin typeface="Arial"/>
              </a:rPr>
              <a:t>Valuable </a:t>
            </a:r>
            <a:r>
              <a:rPr lang="en-US" sz="2400" spc="-1" dirty="0">
                <a:latin typeface="Arial"/>
              </a:rPr>
              <a:t>tool </a:t>
            </a:r>
            <a:r>
              <a:rPr lang="en-US" sz="2400" spc="-1" dirty="0" smtClean="0">
                <a:latin typeface="Arial"/>
              </a:rPr>
              <a:t>to </a:t>
            </a:r>
            <a:r>
              <a:rPr lang="en-US" sz="2400" spc="-1" dirty="0">
                <a:latin typeface="Arial"/>
              </a:rPr>
              <a:t>get a brief snapshot of a company.</a:t>
            </a:r>
          </a:p>
          <a:p>
            <a:pPr algn="just">
              <a:lnSpc>
                <a:spcPct val="80000"/>
              </a:lnSpc>
              <a:spcBef>
                <a:spcPts val="332"/>
              </a:spcBef>
            </a:pPr>
            <a:endParaRPr lang="en-US" sz="2400" b="1" u="sng" spc="-1" dirty="0">
              <a:latin typeface="Arial"/>
            </a:endParaRPr>
          </a:p>
          <a:p>
            <a:pPr marL="342900" indent="-342900" algn="just">
              <a:lnSpc>
                <a:spcPct val="80000"/>
              </a:lnSpc>
              <a:spcBef>
                <a:spcPts val="332"/>
              </a:spcBef>
              <a:buFont typeface="Wingdings" panose="05000000000000000000" pitchFamily="2" charset="2"/>
              <a:buChar char="Ø"/>
            </a:pPr>
            <a:r>
              <a:rPr lang="en-US" sz="2400" b="1" u="sng" spc="-1" dirty="0">
                <a:latin typeface="Arial"/>
              </a:rPr>
              <a:t>Details in a Stock Quote</a:t>
            </a: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p:txBody>
      </p:sp>
      <p:sp>
        <p:nvSpPr>
          <p:cNvPr id="4" name="CustomShape 1"/>
          <p:cNvSpPr/>
          <p:nvPr/>
        </p:nvSpPr>
        <p:spPr>
          <a:xfrm>
            <a:off x="648129" y="-9569"/>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Stock Quote</a:t>
            </a:r>
          </a:p>
        </p:txBody>
      </p:sp>
      <p:graphicFrame>
        <p:nvGraphicFramePr>
          <p:cNvPr id="2" name="Diagram 1"/>
          <p:cNvGraphicFramePr/>
          <p:nvPr>
            <p:extLst>
              <p:ext uri="{D42A27DB-BD31-4B8C-83A1-F6EECF244321}">
                <p14:modId xmlns:p14="http://schemas.microsoft.com/office/powerpoint/2010/main" val="905138005"/>
              </p:ext>
            </p:extLst>
          </p:nvPr>
        </p:nvGraphicFramePr>
        <p:xfrm>
          <a:off x="648129" y="2808514"/>
          <a:ext cx="8744065" cy="3156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19</a:t>
            </a:r>
            <a:endParaRPr lang="en-IN" sz="1000" b="0" strike="noStrike" spc="-1" dirty="0">
              <a:latin typeface="Arial"/>
            </a:endParaRPr>
          </a:p>
        </p:txBody>
      </p:sp>
      <p:pic>
        <p:nvPicPr>
          <p:cNvPr id="9"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46121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3600" b="1" spc="-1" dirty="0">
                <a:latin typeface="Footlight MT Light" panose="0204060206030A020304" pitchFamily="18" charset="0"/>
                <a:cs typeface="Calibri" panose="020F0502020204030204" pitchFamily="34" charset="0"/>
              </a:rPr>
              <a:t>Disclaimer</a:t>
            </a:r>
          </a:p>
        </p:txBody>
      </p:sp>
      <p:sp>
        <p:nvSpPr>
          <p:cNvPr id="6" name="CustomShape 3"/>
          <p:cNvSpPr/>
          <p:nvPr/>
        </p:nvSpPr>
        <p:spPr>
          <a:xfrm>
            <a:off x="9294125" y="6324479"/>
            <a:ext cx="343795" cy="240093"/>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
        <p:nvSpPr>
          <p:cNvPr id="8" name="CustomShape 2"/>
          <p:cNvSpPr/>
          <p:nvPr/>
        </p:nvSpPr>
        <p:spPr>
          <a:xfrm>
            <a:off x="860135" y="1177119"/>
            <a:ext cx="8433990" cy="5029200"/>
          </a:xfrm>
          <a:prstGeom prst="rect">
            <a:avLst/>
          </a:prstGeom>
          <a:solidFill>
            <a:schemeClr val="bg1"/>
          </a:solidFill>
          <a:ln w="12600">
            <a:noFill/>
          </a:ln>
        </p:spPr>
        <p:style>
          <a:lnRef idx="0">
            <a:scrgbClr r="0" g="0" b="0"/>
          </a:lnRef>
          <a:fillRef idx="0">
            <a:scrgbClr r="0" g="0" b="0"/>
          </a:fillRef>
          <a:effectRef idx="0">
            <a:scrgbClr r="0" g="0" b="0"/>
          </a:effectRef>
          <a:fontRef idx="minor"/>
        </p:style>
        <p:txBody>
          <a:bodyPr lIns="0" tIns="0" rIns="0" bIns="0"/>
          <a:lstStyle/>
          <a:p>
            <a:pPr marL="450850" indent="-450850" algn="just">
              <a:lnSpc>
                <a:spcPct val="93000"/>
              </a:lnSpc>
              <a:buFont typeface="Wingdings" panose="05000000000000000000" pitchFamily="2" charset="2"/>
              <a:buChar char="v"/>
            </a:pPr>
            <a:r>
              <a:rPr lang="en-US" sz="2100" dirty="0" smtClean="0">
                <a:latin typeface="Book Antiqua" panose="02040602050305030304" pitchFamily="18" charset="0"/>
              </a:rPr>
              <a:t>Information </a:t>
            </a:r>
            <a:r>
              <a:rPr lang="en-US" sz="2100" dirty="0">
                <a:latin typeface="Book Antiqua" panose="02040602050305030304" pitchFamily="18" charset="0"/>
              </a:rPr>
              <a:t>contained in this presentation is as on </a:t>
            </a:r>
            <a:r>
              <a:rPr lang="en-US" sz="2100" dirty="0" smtClean="0">
                <a:latin typeface="Book Antiqua" panose="02040602050305030304" pitchFamily="18" charset="0"/>
              </a:rPr>
              <a:t>September</a:t>
            </a:r>
            <a:r>
              <a:rPr lang="en-US" sz="2100" dirty="0" smtClean="0">
                <a:latin typeface="Book Antiqua" panose="02040602050305030304" pitchFamily="18" charset="0"/>
              </a:rPr>
              <a:t> 30, </a:t>
            </a:r>
            <a:r>
              <a:rPr lang="en-US" sz="2100" dirty="0" smtClean="0">
                <a:latin typeface="Book Antiqua" panose="02040602050305030304" pitchFamily="18" charset="0"/>
              </a:rPr>
              <a:t>2022.</a:t>
            </a:r>
          </a:p>
          <a:p>
            <a:pPr marL="457864" indent="-457200" algn="just">
              <a:lnSpc>
                <a:spcPct val="93000"/>
              </a:lnSpc>
              <a:buFont typeface="Wingdings" panose="05000000000000000000" pitchFamily="2" charset="2"/>
              <a:buChar char="v"/>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The </a:t>
            </a:r>
            <a:r>
              <a:rPr lang="en-US" sz="2100" dirty="0">
                <a:latin typeface="Book Antiqua" panose="02040602050305030304" pitchFamily="18" charset="0"/>
              </a:rPr>
              <a:t>information contained in this </a:t>
            </a:r>
            <a:r>
              <a:rPr lang="en-US" sz="2100" dirty="0" smtClean="0">
                <a:latin typeface="Book Antiqua" panose="02040602050305030304" pitchFamily="18" charset="0"/>
              </a:rPr>
              <a:t>presentation </a:t>
            </a:r>
            <a:r>
              <a:rPr lang="en-US" sz="2100" dirty="0">
                <a:latin typeface="Book Antiqua" panose="02040602050305030304" pitchFamily="18" charset="0"/>
              </a:rPr>
              <a:t>is </a:t>
            </a:r>
            <a:r>
              <a:rPr lang="en-US" sz="2100" dirty="0" smtClean="0">
                <a:latin typeface="Book Antiqua" panose="02040602050305030304" pitchFamily="18" charset="0"/>
              </a:rPr>
              <a:t>only for Educational and Awareness Purposes related to </a:t>
            </a:r>
            <a:r>
              <a:rPr lang="en-US" sz="2100" dirty="0">
                <a:latin typeface="Book Antiqua" panose="02040602050305030304" pitchFamily="18" charset="0"/>
              </a:rPr>
              <a:t>securities market </a:t>
            </a:r>
            <a:r>
              <a:rPr lang="en-US" sz="2100" dirty="0" smtClean="0">
                <a:latin typeface="Book Antiqua" panose="02040602050305030304" pitchFamily="18" charset="0"/>
              </a:rPr>
              <a:t>.</a:t>
            </a:r>
          </a:p>
          <a:p>
            <a:pPr marL="664" algn="just">
              <a:lnSpc>
                <a:spcPct val="93000"/>
              </a:lnSpc>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This presentation is only for Educational and Investor Awareness Programs and shall not be used for any legal interpretations.</a:t>
            </a:r>
          </a:p>
          <a:p>
            <a:pPr marL="457864" indent="-457200" algn="just">
              <a:lnSpc>
                <a:spcPct val="93000"/>
              </a:lnSpc>
              <a:buFont typeface="Wingdings" panose="05000000000000000000" pitchFamily="2" charset="2"/>
              <a:buChar char="v"/>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SEBI </a:t>
            </a:r>
            <a:r>
              <a:rPr lang="en-US" sz="2100" dirty="0">
                <a:latin typeface="Book Antiqua" panose="02040602050305030304" pitchFamily="18" charset="0"/>
              </a:rPr>
              <a:t>or Stock Exchanges or Depositories shall not be responsible for any damage or loss to any one of any manner from use of this material.</a:t>
            </a:r>
          </a:p>
          <a:p>
            <a:pPr marL="457864" indent="-457200" algn="just">
              <a:lnSpc>
                <a:spcPct val="93000"/>
              </a:lnSpc>
              <a:buFont typeface="Wingdings" panose="05000000000000000000" pitchFamily="2" charset="2"/>
              <a:buChar char="v"/>
            </a:pPr>
            <a:endParaRPr lang="en-US" sz="2100" dirty="0" smtClean="0">
              <a:latin typeface="Book Antiqua" panose="02040602050305030304" pitchFamily="18" charset="0"/>
            </a:endParaRPr>
          </a:p>
          <a:p>
            <a:pPr marL="457864" indent="-457200" algn="just">
              <a:lnSpc>
                <a:spcPct val="93000"/>
              </a:lnSpc>
              <a:buFont typeface="Wingdings" panose="05000000000000000000" pitchFamily="2" charset="2"/>
              <a:buChar char="v"/>
            </a:pPr>
            <a:r>
              <a:rPr lang="en-US" sz="2100" dirty="0" smtClean="0">
                <a:latin typeface="Book Antiqua" panose="02040602050305030304" pitchFamily="18" charset="0"/>
              </a:rPr>
              <a:t>Suggestions </a:t>
            </a:r>
            <a:r>
              <a:rPr lang="en-US" sz="2100" dirty="0">
                <a:latin typeface="Book Antiqua" panose="02040602050305030304" pitchFamily="18" charset="0"/>
              </a:rPr>
              <a:t>or </a:t>
            </a:r>
            <a:r>
              <a:rPr lang="en-US" sz="2100" dirty="0" smtClean="0">
                <a:latin typeface="Book Antiqua" panose="02040602050305030304" pitchFamily="18" charset="0"/>
              </a:rPr>
              <a:t>feedbacks, if any, may please be sent by mail to </a:t>
            </a:r>
            <a:r>
              <a:rPr lang="en-US" sz="2100" dirty="0" smtClean="0">
                <a:latin typeface="Book Antiqua" panose="02040602050305030304" pitchFamily="18" charset="0"/>
                <a:hlinkClick r:id="rId2"/>
              </a:rPr>
              <a:t>visitsebi@sebi.gov.in</a:t>
            </a:r>
            <a:r>
              <a:rPr lang="en-US" sz="2100" dirty="0" smtClean="0">
                <a:latin typeface="Book Antiqua" panose="02040602050305030304" pitchFamily="18" charset="0"/>
              </a:rPr>
              <a:t>.</a:t>
            </a:r>
            <a:endParaRPr lang="en-US" sz="2100" dirty="0">
              <a:latin typeface="Book Antiqua" panose="02040602050305030304" pitchFamily="18" charset="0"/>
            </a:endParaRPr>
          </a:p>
          <a:p>
            <a:pPr marL="457864" indent="-457200" algn="just">
              <a:lnSpc>
                <a:spcPct val="93000"/>
              </a:lnSpc>
              <a:spcBef>
                <a:spcPts val="1292"/>
              </a:spcBef>
              <a:buFont typeface="Wingdings" panose="05000000000000000000" pitchFamily="2" charset="2"/>
              <a:buChar char="v"/>
            </a:pPr>
            <a:endParaRPr lang="en-IN" sz="2800" b="1" dirty="0">
              <a:latin typeface="Book Antiqua" panose="02040602050305030304" pitchFamily="18" charset="0"/>
            </a:endParaRPr>
          </a:p>
        </p:txBody>
      </p:sp>
      <p:pic>
        <p:nvPicPr>
          <p:cNvPr id="9" name="Picture 3"/>
          <p:cNvPicPr/>
          <p:nvPr/>
        </p:nvPicPr>
        <p:blipFill>
          <a:blip r:embed="rId3"/>
          <a:stretch/>
        </p:blipFill>
        <p:spPr>
          <a:xfrm>
            <a:off x="8639033" y="216210"/>
            <a:ext cx="655092" cy="562933"/>
          </a:xfrm>
          <a:prstGeom prst="rect">
            <a:avLst/>
          </a:prstGeom>
          <a:ln>
            <a:noFill/>
          </a:ln>
        </p:spPr>
      </p:pic>
    </p:spTree>
    <p:extLst>
      <p:ext uri="{BB962C8B-B14F-4D97-AF65-F5344CB8AC3E}">
        <p14:creationId xmlns:p14="http://schemas.microsoft.com/office/powerpoint/2010/main" val="3510623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48129" y="-46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Types of Orders </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7813086"/>
              </p:ext>
            </p:extLst>
          </p:nvPr>
        </p:nvGraphicFramePr>
        <p:xfrm>
          <a:off x="403294" y="1023114"/>
          <a:ext cx="9007466" cy="4907280"/>
        </p:xfrm>
        <a:graphic>
          <a:graphicData uri="http://schemas.openxmlformats.org/drawingml/2006/table">
            <a:tbl>
              <a:tblPr firstRow="1" bandRow="1">
                <a:tableStyleId>{5C22544A-7EE6-4342-B048-85BDC9FD1C3A}</a:tableStyleId>
              </a:tblPr>
              <a:tblGrid>
                <a:gridCol w="3514317">
                  <a:extLst>
                    <a:ext uri="{9D8B030D-6E8A-4147-A177-3AD203B41FA5}">
                      <a16:colId xmlns:a16="http://schemas.microsoft.com/office/drawing/2014/main" val="608926633"/>
                    </a:ext>
                  </a:extLst>
                </a:gridCol>
                <a:gridCol w="5493149">
                  <a:extLst>
                    <a:ext uri="{9D8B030D-6E8A-4147-A177-3AD203B41FA5}">
                      <a16:colId xmlns:a16="http://schemas.microsoft.com/office/drawing/2014/main" val="3910543480"/>
                    </a:ext>
                  </a:extLst>
                </a:gridCol>
              </a:tblGrid>
              <a:tr h="455905">
                <a:tc gridSpan="2">
                  <a:txBody>
                    <a:bodyPr/>
                    <a:lstStyle/>
                    <a:p>
                      <a:pPr algn="ctr"/>
                      <a:r>
                        <a:rPr lang="en-US" sz="2800" dirty="0" smtClean="0"/>
                        <a:t>PRODUCT CODES</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n-IN" dirty="0"/>
                    </a:p>
                  </a:txBody>
                  <a:tcPr/>
                </a:tc>
                <a:extLst>
                  <a:ext uri="{0D108BD9-81ED-4DB2-BD59-A6C34878D82A}">
                    <a16:rowId xmlns:a16="http://schemas.microsoft.com/office/drawing/2014/main" val="41609746"/>
                  </a:ext>
                </a:extLst>
              </a:tr>
              <a:tr h="1011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spc="-1" dirty="0" smtClean="0">
                          <a:latin typeface="+mn-lt"/>
                        </a:rPr>
                        <a:t>MIS – Margin Intraday Square-off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For Intraday training.</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Investor</a:t>
                      </a:r>
                      <a:r>
                        <a:rPr lang="en-US" sz="1800" spc="-1" baseline="0" dirty="0" smtClean="0">
                          <a:latin typeface="+mn-lt"/>
                        </a:rPr>
                        <a:t> needs to pay margin </a:t>
                      </a:r>
                      <a:r>
                        <a:rPr lang="en-US" sz="1800" spc="-1" baseline="0" dirty="0" err="1" smtClean="0">
                          <a:latin typeface="+mn-lt"/>
                        </a:rPr>
                        <a:t>uner</a:t>
                      </a:r>
                      <a:r>
                        <a:rPr lang="en-US" sz="1800" spc="-1" baseline="0" dirty="0" smtClean="0">
                          <a:latin typeface="+mn-lt"/>
                        </a:rPr>
                        <a:t> intraday framework to use leverage provided by Stock Broker.</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baseline="0" dirty="0" smtClean="0">
                          <a:latin typeface="+mn-lt"/>
                        </a:rPr>
                        <a:t>Positions automatically squared off at EOD.</a:t>
                      </a:r>
                      <a:endParaRPr lang="en-IN" sz="1400" spc="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69416298"/>
                  </a:ext>
                </a:extLst>
              </a:tr>
              <a:tr h="1011735">
                <a:tc>
                  <a:txBody>
                    <a:bodyPr/>
                    <a:lstStyle/>
                    <a:p>
                      <a:pPr algn="ctr"/>
                      <a:r>
                        <a:rPr lang="en-US" sz="1800" b="1" dirty="0" smtClean="0"/>
                        <a:t>CNC – Cash and Carry</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For delivery based trades.</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No leverage.</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Investor must have stock in his </a:t>
                      </a:r>
                      <a:r>
                        <a:rPr lang="en-US" sz="1800" spc="-1" dirty="0" err="1" smtClean="0">
                          <a:latin typeface="+mn-lt"/>
                        </a:rPr>
                        <a:t>Demat</a:t>
                      </a:r>
                      <a:r>
                        <a:rPr lang="en-US" sz="1800" spc="-1" baseline="0" dirty="0" smtClean="0">
                          <a:latin typeface="+mn-lt"/>
                        </a:rPr>
                        <a:t> account for selling.</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baseline="0" dirty="0" smtClean="0">
                          <a:latin typeface="+mn-lt"/>
                        </a:rPr>
                        <a:t>Positions not automatically squared off at EOD.</a:t>
                      </a:r>
                      <a:endParaRPr lang="en-US" sz="1800" spc="-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6779945"/>
                  </a:ext>
                </a:extLst>
              </a:tr>
              <a:tr h="1461396">
                <a:tc>
                  <a:txBody>
                    <a:bodyPr/>
                    <a:lstStyle/>
                    <a:p>
                      <a:pPr algn="ctr"/>
                      <a:r>
                        <a:rPr lang="en-US" sz="1800" b="1" dirty="0" smtClean="0"/>
                        <a:t>NRML – Normal (For F&amp;O Trading)</a:t>
                      </a:r>
                      <a:endParaRPr lang="en-IN"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For overnight trading of futures and options.</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Investor needs to pay margin under overnight framework to use leverage provided by Stock Broker.</a:t>
                      </a:r>
                    </a:p>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1800" spc="-1" dirty="0" smtClean="0">
                          <a:latin typeface="+mn-lt"/>
                        </a:rPr>
                        <a:t>Positions</a:t>
                      </a:r>
                      <a:r>
                        <a:rPr lang="en-US" sz="1800" spc="-1" baseline="0" dirty="0" smtClean="0">
                          <a:latin typeface="+mn-lt"/>
                        </a:rPr>
                        <a:t> not automatically squared off at EOD.</a:t>
                      </a:r>
                      <a:endParaRPr lang="en-US" sz="1800" spc="-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03857378"/>
                  </a:ext>
                </a:extLst>
              </a:tr>
            </a:tbl>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20</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420939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48129" y="-46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Types of Orders </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32868155"/>
              </p:ext>
            </p:extLst>
          </p:nvPr>
        </p:nvGraphicFramePr>
        <p:xfrm>
          <a:off x="648129" y="1375811"/>
          <a:ext cx="8717940" cy="4003026"/>
        </p:xfrm>
        <a:graphic>
          <a:graphicData uri="http://schemas.openxmlformats.org/drawingml/2006/table">
            <a:tbl>
              <a:tblPr firstRow="1" bandRow="1">
                <a:tableStyleId>{5C22544A-7EE6-4342-B048-85BDC9FD1C3A}</a:tableStyleId>
              </a:tblPr>
              <a:tblGrid>
                <a:gridCol w="3401357">
                  <a:extLst>
                    <a:ext uri="{9D8B030D-6E8A-4147-A177-3AD203B41FA5}">
                      <a16:colId xmlns:a16="http://schemas.microsoft.com/office/drawing/2014/main" val="608926633"/>
                    </a:ext>
                  </a:extLst>
                </a:gridCol>
                <a:gridCol w="5316583">
                  <a:extLst>
                    <a:ext uri="{9D8B030D-6E8A-4147-A177-3AD203B41FA5}">
                      <a16:colId xmlns:a16="http://schemas.microsoft.com/office/drawing/2014/main" val="3910543480"/>
                    </a:ext>
                  </a:extLst>
                </a:gridCol>
              </a:tblGrid>
              <a:tr h="455905">
                <a:tc gridSpan="2">
                  <a:txBody>
                    <a:bodyPr/>
                    <a:lstStyle/>
                    <a:p>
                      <a:pPr algn="ctr"/>
                      <a:r>
                        <a:rPr lang="en-US" sz="2800" dirty="0" smtClean="0"/>
                        <a:t>ORDER TYPE</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hMerge="1">
                  <a:txBody>
                    <a:bodyPr/>
                    <a:lstStyle/>
                    <a:p>
                      <a:endParaRPr lang="en-IN" dirty="0"/>
                    </a:p>
                  </a:txBody>
                  <a:tcPr/>
                </a:tc>
                <a:extLst>
                  <a:ext uri="{0D108BD9-81ED-4DB2-BD59-A6C34878D82A}">
                    <a16:rowId xmlns:a16="http://schemas.microsoft.com/office/drawing/2014/main" val="41609746"/>
                  </a:ext>
                </a:extLst>
              </a:tr>
              <a:tr h="1011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spc="-1" dirty="0" smtClean="0">
                          <a:latin typeface="+mn-lt"/>
                        </a:rPr>
                        <a:t>Limit (L)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2400" spc="-1" dirty="0" smtClean="0">
                          <a:latin typeface="+mn-lt"/>
                        </a:rPr>
                        <a:t>Buy only if price falls to certain level</a:t>
                      </a:r>
                      <a:r>
                        <a:rPr lang="en-IN" sz="1800" spc="0" dirty="0" smtClean="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69416298"/>
                  </a:ext>
                </a:extLst>
              </a:tr>
              <a:tr h="1011735">
                <a:tc>
                  <a:txBody>
                    <a:bodyPr/>
                    <a:lstStyle/>
                    <a:p>
                      <a:pPr algn="ctr"/>
                      <a:r>
                        <a:rPr lang="en-US" sz="2400" b="1" dirty="0" smtClean="0"/>
                        <a:t>Market (Mkt)</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2400" spc="-1" dirty="0" smtClean="0">
                          <a:latin typeface="+mn-lt"/>
                        </a:rPr>
                        <a:t>Buy/Sell at price offered on 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6779945"/>
                  </a:ext>
                </a:extLst>
              </a:tr>
              <a:tr h="1461396">
                <a:tc>
                  <a:txBody>
                    <a:bodyPr/>
                    <a:lstStyle/>
                    <a:p>
                      <a:pPr algn="ctr"/>
                      <a:r>
                        <a:rPr lang="en-US" sz="2400" b="1" dirty="0" smtClean="0"/>
                        <a:t>Stop Loss (SL)</a:t>
                      </a:r>
                      <a:endParaRPr lang="en-IN"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2" indent="-342900" algn="l" defTabSz="914400" rtl="0" eaLnBrk="1" fontAlgn="auto" latinLnBrk="0" hangingPunct="1">
                        <a:lnSpc>
                          <a:spcPct val="100000"/>
                        </a:lnSpc>
                        <a:spcBef>
                          <a:spcPts val="0"/>
                        </a:spcBef>
                        <a:spcAft>
                          <a:spcPts val="0"/>
                        </a:spcAft>
                        <a:buClrTx/>
                        <a:buSzTx/>
                        <a:buFontTx/>
                        <a:buChar char="-"/>
                        <a:tabLst/>
                        <a:defRPr/>
                      </a:pPr>
                      <a:r>
                        <a:rPr lang="en-US" sz="2400" spc="-1" dirty="0" smtClean="0">
                          <a:latin typeface="+mn-lt"/>
                        </a:rPr>
                        <a:t>Sell as soon as price goes below a certain level (Trigger 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03857378"/>
                  </a:ext>
                </a:extLst>
              </a:tr>
            </a:tbl>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21</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191453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49029" y="-75224"/>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Sample Order Screen</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5" name="Rectangle 3"/>
          <p:cNvSpPr txBox="1">
            <a:spLocks/>
          </p:cNvSpPr>
          <p:nvPr/>
        </p:nvSpPr>
        <p:spPr>
          <a:xfrm>
            <a:off x="649029" y="933464"/>
            <a:ext cx="8801100" cy="464820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lnSpc>
                <a:spcPct val="90000"/>
              </a:lnSpc>
              <a:spcBef>
                <a:spcPts val="1000"/>
              </a:spcBef>
              <a:buNone/>
            </a:pPr>
            <a:r>
              <a:rPr lang="en-US" sz="2000" b="1" u="sng" dirty="0">
                <a:solidFill>
                  <a:prstClr val="black"/>
                </a:solidFill>
                <a:latin typeface="Arial" panose="020B0604020202020204" pitchFamily="34" charset="0"/>
                <a:cs typeface="Arial" panose="020B0604020202020204" pitchFamily="34" charset="0"/>
              </a:rPr>
              <a:t>ORDER PLACEMENT</a:t>
            </a:r>
          </a:p>
          <a:p>
            <a:pPr marL="0" indent="0" algn="just">
              <a:lnSpc>
                <a:spcPct val="90000"/>
              </a:lnSpc>
              <a:spcBef>
                <a:spcPts val="1000"/>
              </a:spcBef>
              <a:buNone/>
            </a:pPr>
            <a:endParaRPr lang="en-US" sz="2000" b="1" u="sng" dirty="0">
              <a:solidFill>
                <a:prstClr val="black"/>
              </a:solidFill>
              <a:latin typeface="Arial" panose="020B0604020202020204" pitchFamily="34" charset="0"/>
              <a:cs typeface="Arial" panose="020B0604020202020204" pitchFamily="34" charset="0"/>
            </a:endParaRPr>
          </a:p>
          <a:p>
            <a:pPr marL="0" indent="0" algn="just">
              <a:lnSpc>
                <a:spcPct val="90000"/>
              </a:lnSpc>
              <a:spcBef>
                <a:spcPts val="1000"/>
              </a:spcBef>
              <a:buNone/>
            </a:pPr>
            <a:r>
              <a:rPr lang="en-US" sz="2000" b="1" dirty="0">
                <a:solidFill>
                  <a:prstClr val="black"/>
                </a:solidFill>
                <a:latin typeface="Arial" panose="020B0604020202020204" pitchFamily="34" charset="0"/>
                <a:cs typeface="Arial" panose="020B0604020202020204" pitchFamily="34" charset="0"/>
              </a:rPr>
              <a:t>Order Type                   Limit                                        Market</a:t>
            </a:r>
          </a:p>
          <a:p>
            <a:pPr marL="0" indent="0" algn="just">
              <a:lnSpc>
                <a:spcPct val="90000"/>
              </a:lnSpc>
              <a:spcBef>
                <a:spcPts val="1000"/>
              </a:spcBef>
              <a:buNone/>
            </a:pPr>
            <a:endParaRPr lang="en-US" sz="2000" b="1" dirty="0">
              <a:solidFill>
                <a:prstClr val="black"/>
              </a:solidFill>
              <a:latin typeface="Arial" panose="020B0604020202020204" pitchFamily="34" charset="0"/>
              <a:cs typeface="Arial" panose="020B0604020202020204" pitchFamily="34" charset="0"/>
            </a:endParaRPr>
          </a:p>
          <a:p>
            <a:pPr marL="0" indent="0" algn="just">
              <a:lnSpc>
                <a:spcPct val="90000"/>
              </a:lnSpc>
              <a:spcBef>
                <a:spcPts val="1000"/>
              </a:spcBef>
              <a:buNone/>
            </a:pPr>
            <a:r>
              <a:rPr lang="en-US" sz="2000" b="1" dirty="0">
                <a:solidFill>
                  <a:prstClr val="black"/>
                </a:solidFill>
                <a:latin typeface="Arial" panose="020B0604020202020204" pitchFamily="34" charset="0"/>
                <a:cs typeface="Arial" panose="020B0604020202020204" pitchFamily="34" charset="0"/>
              </a:rPr>
              <a:t>Quantity            ______</a:t>
            </a:r>
          </a:p>
          <a:p>
            <a:pPr marL="0" indent="0">
              <a:buNone/>
            </a:pPr>
            <a:endParaRPr lang="en-IN" sz="2000" dirty="0">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Price  </a:t>
            </a: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Rs</a:t>
            </a:r>
            <a:r>
              <a:rPr lang="en-IN" sz="2000" dirty="0">
                <a:latin typeface="Arial" panose="020B0604020202020204" pitchFamily="34" charset="0"/>
                <a:cs typeface="Arial" panose="020B0604020202020204" pitchFamily="34" charset="0"/>
              </a:rPr>
              <a:t>. _______</a:t>
            </a:r>
            <a:br>
              <a:rPr lang="en-IN" sz="2000" dirty="0">
                <a:latin typeface="Arial" panose="020B0604020202020204" pitchFamily="34" charset="0"/>
                <a:cs typeface="Arial" panose="020B0604020202020204" pitchFamily="34" charset="0"/>
              </a:rPr>
            </a:br>
            <a:endParaRPr lang="en-US" sz="2000" b="1" u="sng" dirty="0">
              <a:solidFill>
                <a:prstClr val="black"/>
              </a:solidFill>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Trigger Price (Stop loss) </a:t>
            </a: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Rs</a:t>
            </a:r>
            <a:r>
              <a:rPr lang="en-IN" sz="2000" dirty="0">
                <a:latin typeface="Arial" panose="020B0604020202020204" pitchFamily="34" charset="0"/>
                <a:cs typeface="Arial" panose="020B0604020202020204" pitchFamily="34" charset="0"/>
              </a:rPr>
              <a:t>. ___________</a:t>
            </a:r>
            <a:br>
              <a:rPr lang="en-IN" sz="2000" dirty="0">
                <a:latin typeface="Arial" panose="020B0604020202020204" pitchFamily="34" charset="0"/>
                <a:cs typeface="Arial" panose="020B0604020202020204" pitchFamily="34" charset="0"/>
              </a:rPr>
            </a:br>
            <a:endParaRPr lang="en-IN" sz="2000" dirty="0">
              <a:latin typeface="Arial" panose="020B0604020202020204" pitchFamily="34" charset="0"/>
              <a:cs typeface="Arial" panose="020B0604020202020204" pitchFamily="34" charset="0"/>
            </a:endParaRPr>
          </a:p>
          <a:p>
            <a:pPr marL="0" indent="0">
              <a:buNone/>
            </a:pPr>
            <a:r>
              <a:rPr lang="en-US" sz="2000" b="1" dirty="0">
                <a:solidFill>
                  <a:prstClr val="black"/>
                </a:solidFill>
                <a:latin typeface="Arial" panose="020B0604020202020204" pitchFamily="34" charset="0"/>
                <a:cs typeface="Arial" panose="020B0604020202020204" pitchFamily="34" charset="0"/>
              </a:rPr>
              <a:t>Validity</a:t>
            </a:r>
            <a:r>
              <a:rPr lang="en-US" sz="2000" dirty="0">
                <a:solidFill>
                  <a:prstClr val="black"/>
                </a:solidFill>
                <a:latin typeface="Arial" panose="020B0604020202020204" pitchFamily="34" charset="0"/>
                <a:cs typeface="Arial" panose="020B0604020202020204" pitchFamily="34" charset="0"/>
              </a:rPr>
              <a:t>               Day                                 IOC</a:t>
            </a:r>
          </a:p>
          <a:p>
            <a:pPr marL="0" indent="0">
              <a:buNone/>
            </a:pPr>
            <a:endParaRPr lang="en-US" sz="2000" dirty="0">
              <a:solidFill>
                <a:prstClr val="black"/>
              </a:solidFill>
              <a:latin typeface="Arial" panose="020B0604020202020204" pitchFamily="34" charset="0"/>
              <a:cs typeface="Arial" panose="020B0604020202020204" pitchFamily="34" charset="0"/>
            </a:endParaRPr>
          </a:p>
          <a:p>
            <a:pPr marL="0" indent="0">
              <a:buNone/>
            </a:pPr>
            <a:endParaRPr lang="en-IN" sz="1600" i="1" dirty="0" smtClean="0">
              <a:latin typeface="Arial" panose="020B0604020202020204" pitchFamily="34" charset="0"/>
              <a:cs typeface="Arial" panose="020B0604020202020204" pitchFamily="34" charset="0"/>
            </a:endParaRPr>
          </a:p>
          <a:p>
            <a:pPr marL="0" indent="0" algn="just">
              <a:buNone/>
            </a:pPr>
            <a:r>
              <a:rPr lang="en-IN" sz="1600" i="1" dirty="0" smtClean="0">
                <a:latin typeface="Arial" panose="020B0604020202020204" pitchFamily="34" charset="0"/>
                <a:cs typeface="Arial" panose="020B0604020202020204" pitchFamily="34" charset="0"/>
              </a:rPr>
              <a:t>(</a:t>
            </a:r>
            <a:r>
              <a:rPr lang="en-IN" sz="1600" b="1" i="1" dirty="0">
                <a:latin typeface="Arial" panose="020B0604020202020204" pitchFamily="34" charset="0"/>
                <a:cs typeface="Arial" panose="020B0604020202020204" pitchFamily="34" charset="0"/>
              </a:rPr>
              <a:t>IOC – Immediate </a:t>
            </a:r>
            <a:r>
              <a:rPr lang="en-IN" sz="1600" b="1" i="1" dirty="0" smtClean="0">
                <a:latin typeface="Arial" panose="020B0604020202020204" pitchFamily="34" charset="0"/>
                <a:cs typeface="Arial" panose="020B0604020202020204" pitchFamily="34" charset="0"/>
              </a:rPr>
              <a:t>or Cancel: </a:t>
            </a:r>
            <a:r>
              <a:rPr lang="en-IN" sz="1600" i="1" dirty="0" smtClean="0">
                <a:latin typeface="Arial" panose="020B0604020202020204" pitchFamily="34" charset="0"/>
                <a:cs typeface="Arial" panose="020B0604020202020204" pitchFamily="34" charset="0"/>
              </a:rPr>
              <a:t>An </a:t>
            </a:r>
            <a:r>
              <a:rPr lang="en-IN" sz="1600" i="1" dirty="0">
                <a:latin typeface="Arial" panose="020B0604020202020204" pitchFamily="34" charset="0"/>
                <a:cs typeface="Arial" panose="020B0604020202020204" pitchFamily="34" charset="0"/>
              </a:rPr>
              <a:t>order to buy or sell a security that attempts to execute all or </a:t>
            </a:r>
            <a:r>
              <a:rPr lang="en-IN" sz="1600" i="1" dirty="0" smtClean="0">
                <a:latin typeface="Arial" panose="020B0604020202020204" pitchFamily="34" charset="0"/>
                <a:cs typeface="Arial" panose="020B0604020202020204" pitchFamily="34" charset="0"/>
              </a:rPr>
              <a:t>part order </a:t>
            </a:r>
            <a:r>
              <a:rPr lang="en-IN" sz="1600" i="1" dirty="0">
                <a:latin typeface="Arial" panose="020B0604020202020204" pitchFamily="34" charset="0"/>
                <a:cs typeface="Arial" panose="020B0604020202020204" pitchFamily="34" charset="0"/>
              </a:rPr>
              <a:t>immediately and then cancels any unfilled portion of the order</a:t>
            </a:r>
            <a:r>
              <a:rPr lang="en-IN" sz="1600" i="1" dirty="0" smtClean="0">
                <a:latin typeface="Arial" panose="020B0604020202020204" pitchFamily="34" charset="0"/>
                <a:cs typeface="Arial" panose="020B0604020202020204" pitchFamily="34" charset="0"/>
              </a:rPr>
              <a:t>).</a:t>
            </a:r>
            <a:endParaRPr lang="en-US" sz="1600" i="1" dirty="0">
              <a:solidFill>
                <a:prstClr val="black"/>
              </a:solidFill>
              <a:latin typeface="Arial" panose="020B0604020202020204" pitchFamily="34" charset="0"/>
              <a:cs typeface="Arial" panose="020B0604020202020204" pitchFamily="34" charset="0"/>
            </a:endParaRPr>
          </a:p>
        </p:txBody>
      </p:sp>
      <p:sp>
        <p:nvSpPr>
          <p:cNvPr id="6" name="Oval 5"/>
          <p:cNvSpPr/>
          <p:nvPr/>
        </p:nvSpPr>
        <p:spPr>
          <a:xfrm flipV="1">
            <a:off x="3061135" y="18339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Oval 6"/>
          <p:cNvSpPr/>
          <p:nvPr/>
        </p:nvSpPr>
        <p:spPr>
          <a:xfrm flipV="1">
            <a:off x="6434960" y="183391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 name="Oval 7"/>
          <p:cNvSpPr/>
          <p:nvPr/>
        </p:nvSpPr>
        <p:spPr>
          <a:xfrm flipV="1">
            <a:off x="2320160" y="4819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 name="Oval 8"/>
          <p:cNvSpPr/>
          <p:nvPr/>
        </p:nvSpPr>
        <p:spPr>
          <a:xfrm flipV="1">
            <a:off x="5139560" y="481966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 name="Rectangle 1"/>
          <p:cNvSpPr/>
          <p:nvPr/>
        </p:nvSpPr>
        <p:spPr>
          <a:xfrm>
            <a:off x="7044560" y="4743464"/>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Place order </a:t>
            </a:r>
            <a:r>
              <a:rPr lang="en-US" dirty="0">
                <a:solidFill>
                  <a:schemeClr val="tx1"/>
                </a:solidFill>
                <a:sym typeface="Wingdings" panose="05000000000000000000" pitchFamily="2" charset="2"/>
              </a:rPr>
              <a:t></a:t>
            </a:r>
            <a:endParaRPr lang="en-US" dirty="0">
              <a:solidFill>
                <a:schemeClr val="tx1"/>
              </a:solidFill>
            </a:endParaRPr>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22</a:t>
            </a:r>
            <a:endParaRPr lang="en-IN" sz="1000" b="0" strike="noStrike" spc="-1" dirty="0">
              <a:latin typeface="Arial"/>
            </a:endParaRPr>
          </a:p>
        </p:txBody>
      </p:sp>
      <p:pic>
        <p:nvPicPr>
          <p:cNvPr id="11"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56377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p:cNvSpPr/>
          <p:nvPr/>
        </p:nvSpPr>
        <p:spPr>
          <a:xfrm>
            <a:off x="426361" y="1164772"/>
            <a:ext cx="8984399" cy="4852025"/>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lnSpc>
                <a:spcPct val="80000"/>
              </a:lnSpc>
              <a:spcBef>
                <a:spcPts val="332"/>
              </a:spcBef>
              <a:buClr>
                <a:srgbClr val="000000"/>
              </a:buClr>
              <a:buFont typeface="Wingdings" charset="2"/>
              <a:buChar char=""/>
            </a:pPr>
            <a:r>
              <a:rPr lang="en-IN" sz="2000" b="1" spc="-1" dirty="0">
                <a:latin typeface="Arial"/>
              </a:rPr>
              <a:t>Purpose of Order Book </a:t>
            </a:r>
            <a:r>
              <a:rPr lang="en-IN" sz="2000" b="1" spc="-1" dirty="0" smtClean="0">
                <a:latin typeface="Arial"/>
              </a:rPr>
              <a:t>:</a:t>
            </a:r>
          </a:p>
          <a:p>
            <a:pPr marL="317362" indent="-316033" algn="just">
              <a:lnSpc>
                <a:spcPct val="80000"/>
              </a:lnSpc>
              <a:spcBef>
                <a:spcPts val="332"/>
              </a:spcBef>
              <a:buClr>
                <a:srgbClr val="000000"/>
              </a:buClr>
              <a:buFont typeface="Wingdings" charset="2"/>
              <a:buChar char=""/>
            </a:pPr>
            <a:endParaRPr lang="en-US" sz="2000" b="1" spc="-1" dirty="0">
              <a:latin typeface="Arial"/>
            </a:endParaRPr>
          </a:p>
          <a:p>
            <a:pPr marL="317362" indent="-316033" algn="just">
              <a:lnSpc>
                <a:spcPct val="80000"/>
              </a:lnSpc>
              <a:spcBef>
                <a:spcPts val="332"/>
              </a:spcBef>
              <a:buClr>
                <a:srgbClr val="000000"/>
              </a:buClr>
              <a:buFont typeface="Wingdings" charset="2"/>
              <a:buChar char=""/>
            </a:pPr>
            <a:endParaRPr lang="en-US" sz="2400" spc="-1" dirty="0" smtClean="0">
              <a:latin typeface="Arial"/>
            </a:endParaRPr>
          </a:p>
          <a:p>
            <a:pPr marL="317362" indent="-316033" algn="just">
              <a:lnSpc>
                <a:spcPct val="80000"/>
              </a:lnSpc>
              <a:spcBef>
                <a:spcPts val="332"/>
              </a:spcBef>
              <a:buClr>
                <a:srgbClr val="000000"/>
              </a:buClr>
              <a:buFont typeface="Wingdings" charset="2"/>
              <a:buChar char=""/>
            </a:pPr>
            <a:endParaRPr lang="en-US" sz="2400" spc="-1" dirty="0">
              <a:latin typeface="Arial"/>
            </a:endParaRPr>
          </a:p>
          <a:p>
            <a:pPr marL="317362" indent="-316033" algn="just">
              <a:lnSpc>
                <a:spcPct val="80000"/>
              </a:lnSpc>
              <a:spcBef>
                <a:spcPts val="332"/>
              </a:spcBef>
              <a:buClr>
                <a:srgbClr val="000000"/>
              </a:buClr>
              <a:buFont typeface="Wingdings" charset="2"/>
              <a:buChar char=""/>
            </a:pPr>
            <a:endParaRPr lang="en-IN" sz="2400" spc="-1" dirty="0">
              <a:latin typeface="Arial"/>
            </a:endParaRPr>
          </a:p>
          <a:p>
            <a:pPr marL="766271" lvl="1" indent="-342900" algn="just">
              <a:lnSpc>
                <a:spcPct val="80000"/>
              </a:lnSpc>
              <a:spcBef>
                <a:spcPts val="332"/>
              </a:spcBef>
              <a:buClr>
                <a:srgbClr val="000000"/>
              </a:buClr>
              <a:buFontTx/>
              <a:buChar char="-"/>
            </a:pPr>
            <a:endParaRPr lang="en-US" sz="2400" spc="-1" dirty="0" smtClean="0">
              <a:latin typeface="Arial"/>
            </a:endParaRPr>
          </a:p>
          <a:p>
            <a:pPr marL="766271" lvl="1" indent="-342900" algn="just">
              <a:lnSpc>
                <a:spcPct val="80000"/>
              </a:lnSpc>
              <a:spcBef>
                <a:spcPts val="332"/>
              </a:spcBef>
              <a:buClr>
                <a:srgbClr val="000000"/>
              </a:buClr>
              <a:buFontTx/>
              <a:buChar char="-"/>
            </a:pPr>
            <a:endParaRPr lang="en-IN" sz="2400" spc="-1" dirty="0" smtClean="0">
              <a:latin typeface="Arial"/>
            </a:endParaRP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a:p>
            <a:pPr marL="317362" indent="-316033" algn="just">
              <a:lnSpc>
                <a:spcPct val="80000"/>
              </a:lnSpc>
              <a:spcBef>
                <a:spcPts val="332"/>
              </a:spcBef>
              <a:buClr>
                <a:srgbClr val="000000"/>
              </a:buClr>
              <a:buFont typeface="Wingdings" charset="2"/>
              <a:buChar char=""/>
            </a:pPr>
            <a:endParaRPr lang="en-IN" sz="2000" spc="-1" dirty="0" smtClean="0">
              <a:latin typeface="Arial"/>
            </a:endParaRPr>
          </a:p>
          <a:p>
            <a:pPr marL="317362" indent="-316033" algn="just">
              <a:lnSpc>
                <a:spcPct val="80000"/>
              </a:lnSpc>
              <a:spcBef>
                <a:spcPts val="332"/>
              </a:spcBef>
              <a:buClr>
                <a:srgbClr val="000000"/>
              </a:buClr>
              <a:buFont typeface="Wingdings" charset="2"/>
              <a:buChar char=""/>
            </a:pPr>
            <a:r>
              <a:rPr lang="en-IN" sz="2000" b="1" spc="-1" dirty="0" smtClean="0">
                <a:latin typeface="Arial"/>
              </a:rPr>
              <a:t>Trading </a:t>
            </a:r>
            <a:r>
              <a:rPr lang="en-IN" sz="2000" b="1" spc="-1" dirty="0">
                <a:latin typeface="Arial"/>
              </a:rPr>
              <a:t>History</a:t>
            </a:r>
            <a:r>
              <a:rPr lang="en-IN" sz="2000" spc="-1" dirty="0">
                <a:latin typeface="Arial"/>
              </a:rPr>
              <a:t> : </a:t>
            </a:r>
          </a:p>
          <a:p>
            <a:pPr marL="801429" lvl="1" indent="-342900" algn="just">
              <a:lnSpc>
                <a:spcPct val="80000"/>
              </a:lnSpc>
              <a:spcBef>
                <a:spcPts val="332"/>
              </a:spcBef>
              <a:buClr>
                <a:srgbClr val="000000"/>
              </a:buClr>
              <a:buFontTx/>
              <a:buChar char="-"/>
            </a:pPr>
            <a:endParaRPr lang="en-IN" sz="2000" spc="-1" dirty="0" smtClean="0">
              <a:latin typeface="Arial"/>
            </a:endParaRPr>
          </a:p>
          <a:p>
            <a:pPr marL="801429" lvl="1" indent="-342900" algn="just">
              <a:lnSpc>
                <a:spcPct val="80000"/>
              </a:lnSpc>
              <a:spcBef>
                <a:spcPts val="332"/>
              </a:spcBef>
              <a:buClr>
                <a:srgbClr val="000000"/>
              </a:buClr>
              <a:buFontTx/>
              <a:buChar char="-"/>
            </a:pPr>
            <a:r>
              <a:rPr lang="en-IN" sz="2000" spc="-1" dirty="0" smtClean="0">
                <a:latin typeface="Arial"/>
              </a:rPr>
              <a:t>Once </a:t>
            </a:r>
            <a:r>
              <a:rPr lang="en-IN" sz="2000" spc="-1" dirty="0">
                <a:latin typeface="Arial"/>
              </a:rPr>
              <a:t>Order is placed and trade get executed, details are trade are visible on Trade history Page. </a:t>
            </a:r>
            <a:endParaRPr lang="en-IN" sz="2000" spc="-1" dirty="0" smtClean="0">
              <a:latin typeface="Arial"/>
            </a:endParaRPr>
          </a:p>
          <a:p>
            <a:pPr marL="801429" lvl="1" indent="-342900" algn="just">
              <a:lnSpc>
                <a:spcPct val="80000"/>
              </a:lnSpc>
              <a:spcBef>
                <a:spcPts val="332"/>
              </a:spcBef>
              <a:buClr>
                <a:srgbClr val="000000"/>
              </a:buClr>
              <a:buFontTx/>
              <a:buChar char="-"/>
            </a:pPr>
            <a:endParaRPr lang="en-IN" sz="2000" spc="-1" dirty="0" smtClean="0">
              <a:latin typeface="Arial"/>
            </a:endParaRPr>
          </a:p>
          <a:p>
            <a:pPr marL="801429" lvl="1" indent="-342900" algn="just">
              <a:lnSpc>
                <a:spcPct val="80000"/>
              </a:lnSpc>
              <a:spcBef>
                <a:spcPts val="332"/>
              </a:spcBef>
              <a:buClr>
                <a:srgbClr val="000000"/>
              </a:buClr>
              <a:buFontTx/>
              <a:buChar char="-"/>
            </a:pPr>
            <a:r>
              <a:rPr lang="en-IN" sz="2000" spc="-1" dirty="0" smtClean="0">
                <a:latin typeface="Arial"/>
              </a:rPr>
              <a:t>Prior </a:t>
            </a:r>
            <a:r>
              <a:rPr lang="en-IN" sz="2000" spc="-1" dirty="0">
                <a:latin typeface="Arial"/>
              </a:rPr>
              <a:t>to execution of trade one can Modify Order</a:t>
            </a:r>
            <a:r>
              <a:rPr lang="en-IN" sz="2400" spc="-1" dirty="0">
                <a:latin typeface="Arial"/>
              </a:rPr>
              <a:t>.</a:t>
            </a: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p:txBody>
      </p:sp>
      <p:sp>
        <p:nvSpPr>
          <p:cNvPr id="4" name="CustomShape 1"/>
          <p:cNvSpPr/>
          <p:nvPr/>
        </p:nvSpPr>
        <p:spPr>
          <a:xfrm>
            <a:off x="838256" y="-150222"/>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Client Order Book</a:t>
            </a:r>
          </a:p>
        </p:txBody>
      </p:sp>
      <p:graphicFrame>
        <p:nvGraphicFramePr>
          <p:cNvPr id="7" name="Diagram 6"/>
          <p:cNvGraphicFramePr/>
          <p:nvPr>
            <p:extLst/>
          </p:nvPr>
        </p:nvGraphicFramePr>
        <p:xfrm>
          <a:off x="807518" y="1619794"/>
          <a:ext cx="8830402" cy="271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23</a:t>
            </a:r>
            <a:endParaRPr lang="en-IN" sz="1000" b="0" strike="noStrike" spc="-1" dirty="0">
              <a:latin typeface="Arial"/>
            </a:endParaRPr>
          </a:p>
        </p:txBody>
      </p:sp>
      <p:pic>
        <p:nvPicPr>
          <p:cNvPr id="10"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246763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p:cNvSpPr/>
          <p:nvPr/>
        </p:nvSpPr>
        <p:spPr>
          <a:xfrm>
            <a:off x="514800" y="1110343"/>
            <a:ext cx="8450039" cy="50292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lnSpc>
                <a:spcPct val="80000"/>
              </a:lnSpc>
              <a:spcBef>
                <a:spcPts val="332"/>
              </a:spcBef>
              <a:buClr>
                <a:srgbClr val="000000"/>
              </a:buClr>
              <a:buFont typeface="Wingdings" charset="2"/>
              <a:buChar char=""/>
            </a:pPr>
            <a:r>
              <a:rPr lang="en-US" sz="2000" spc="-1" dirty="0">
                <a:latin typeface="Arial"/>
              </a:rPr>
              <a:t>Fully understand the </a:t>
            </a:r>
            <a:r>
              <a:rPr lang="en-US" sz="2000" spc="-1" dirty="0" smtClean="0">
                <a:latin typeface="Arial"/>
              </a:rPr>
              <a:t>system, </a:t>
            </a:r>
            <a:r>
              <a:rPr lang="en-US" sz="2000" spc="-1" dirty="0">
                <a:latin typeface="Arial"/>
              </a:rPr>
              <a:t>features and meaning of each option. </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b="1" u="sng" spc="-1" dirty="0">
                <a:latin typeface="Arial"/>
              </a:rPr>
              <a:t>Good practices for Trading Password </a:t>
            </a:r>
            <a:endParaRPr lang="en-US" sz="2000" b="1" u="sng" spc="-1" dirty="0" smtClean="0">
              <a:latin typeface="Arial"/>
            </a:endParaRPr>
          </a:p>
          <a:p>
            <a:pPr marL="317362" indent="-316033" algn="just">
              <a:lnSpc>
                <a:spcPct val="80000"/>
              </a:lnSpc>
              <a:spcBef>
                <a:spcPts val="332"/>
              </a:spcBef>
              <a:buClr>
                <a:srgbClr val="000000"/>
              </a:buClr>
              <a:buFont typeface="Wingdings" charset="2"/>
              <a:buChar char=""/>
            </a:pPr>
            <a:endParaRPr lang="en-US" sz="2000" b="1" u="sng" spc="-1" dirty="0">
              <a:latin typeface="Arial"/>
            </a:endParaRPr>
          </a:p>
          <a:p>
            <a:pPr marL="801429" lvl="1" indent="-342900" algn="just">
              <a:lnSpc>
                <a:spcPct val="80000"/>
              </a:lnSpc>
              <a:spcBef>
                <a:spcPts val="332"/>
              </a:spcBef>
              <a:buClr>
                <a:srgbClr val="000000"/>
              </a:buClr>
              <a:buFontTx/>
              <a:buChar char="-"/>
            </a:pPr>
            <a:r>
              <a:rPr lang="en-US" sz="2000" spc="-1" dirty="0" smtClean="0">
                <a:latin typeface="Arial"/>
              </a:rPr>
              <a:t>Make </a:t>
            </a:r>
            <a:r>
              <a:rPr lang="en-US" sz="2000" spc="-1" dirty="0">
                <a:latin typeface="Arial"/>
              </a:rPr>
              <a:t>your trading password complicated and difficult to </a:t>
            </a:r>
            <a:r>
              <a:rPr lang="en-US" sz="2000" spc="-1" dirty="0" smtClean="0">
                <a:latin typeface="Arial"/>
              </a:rPr>
              <a:t>guess.</a:t>
            </a:r>
          </a:p>
          <a:p>
            <a:pPr marL="801429" lvl="1" indent="-342900" algn="just">
              <a:lnSpc>
                <a:spcPct val="80000"/>
              </a:lnSpc>
              <a:spcBef>
                <a:spcPts val="332"/>
              </a:spcBef>
              <a:buClr>
                <a:srgbClr val="000000"/>
              </a:buClr>
              <a:buFontTx/>
              <a:buChar char="-"/>
            </a:pPr>
            <a:endParaRPr lang="en-US" sz="2000" spc="-1" dirty="0" smtClean="0">
              <a:latin typeface="Arial"/>
            </a:endParaRPr>
          </a:p>
          <a:p>
            <a:pPr marL="801429" lvl="1" indent="-342900" algn="just">
              <a:lnSpc>
                <a:spcPct val="80000"/>
              </a:lnSpc>
              <a:spcBef>
                <a:spcPts val="332"/>
              </a:spcBef>
              <a:buClr>
                <a:srgbClr val="000000"/>
              </a:buClr>
              <a:buFontTx/>
              <a:buChar char="-"/>
            </a:pPr>
            <a:r>
              <a:rPr lang="en-US" sz="2000" spc="-1" dirty="0" smtClean="0">
                <a:latin typeface="Arial"/>
              </a:rPr>
              <a:t>Avoid </a:t>
            </a:r>
            <a:r>
              <a:rPr lang="en-US" sz="2000" spc="-1" dirty="0">
                <a:latin typeface="Arial"/>
              </a:rPr>
              <a:t>simple hack-able passwords like your name, your surname, date of birth, marriage </a:t>
            </a:r>
            <a:r>
              <a:rPr lang="en-US" sz="2000" spc="-1" dirty="0" smtClean="0">
                <a:latin typeface="Arial"/>
              </a:rPr>
              <a:t>anniversary, </a:t>
            </a:r>
            <a:r>
              <a:rPr lang="en-US" sz="2000" spc="-1" dirty="0">
                <a:latin typeface="Arial"/>
              </a:rPr>
              <a:t>etc. </a:t>
            </a:r>
            <a:endParaRPr lang="en-US" sz="2000" spc="-1" dirty="0" smtClean="0">
              <a:latin typeface="Arial"/>
            </a:endParaRPr>
          </a:p>
          <a:p>
            <a:pPr marL="801429" lvl="1" indent="-342900" algn="just">
              <a:lnSpc>
                <a:spcPct val="80000"/>
              </a:lnSpc>
              <a:spcBef>
                <a:spcPts val="332"/>
              </a:spcBef>
              <a:buClr>
                <a:srgbClr val="000000"/>
              </a:buClr>
              <a:buFontTx/>
              <a:buChar char="-"/>
            </a:pPr>
            <a:endParaRPr lang="en-US" sz="2000" spc="-1" dirty="0">
              <a:latin typeface="Arial"/>
            </a:endParaRPr>
          </a:p>
          <a:p>
            <a:pPr marL="801429" lvl="1" indent="-342900" algn="just">
              <a:lnSpc>
                <a:spcPct val="80000"/>
              </a:lnSpc>
              <a:spcBef>
                <a:spcPts val="332"/>
              </a:spcBef>
              <a:buClr>
                <a:srgbClr val="000000"/>
              </a:buClr>
              <a:buFontTx/>
              <a:buChar char="-"/>
            </a:pPr>
            <a:r>
              <a:rPr lang="en-US" sz="2000" spc="-1" dirty="0" smtClean="0">
                <a:latin typeface="Arial"/>
              </a:rPr>
              <a:t>Do </a:t>
            </a:r>
            <a:r>
              <a:rPr lang="en-US" sz="2000" spc="-1" dirty="0">
                <a:latin typeface="Arial"/>
              </a:rPr>
              <a:t>not ever write down your password on a piece of paper for the sake of future reference. </a:t>
            </a:r>
            <a:endParaRPr lang="en-US" sz="2000" spc="-1" dirty="0" smtClean="0">
              <a:latin typeface="Arial"/>
            </a:endParaRPr>
          </a:p>
          <a:p>
            <a:pPr marL="801429" lvl="1" indent="-342900" algn="just">
              <a:lnSpc>
                <a:spcPct val="80000"/>
              </a:lnSpc>
              <a:spcBef>
                <a:spcPts val="332"/>
              </a:spcBef>
              <a:buClr>
                <a:srgbClr val="000000"/>
              </a:buClr>
              <a:buFontTx/>
              <a:buChar char="-"/>
            </a:pPr>
            <a:endParaRPr lang="en-US" sz="2000" spc="-1" dirty="0">
              <a:latin typeface="Arial"/>
            </a:endParaRPr>
          </a:p>
          <a:p>
            <a:pPr marL="801429" lvl="1" indent="-342900" algn="just">
              <a:lnSpc>
                <a:spcPct val="80000"/>
              </a:lnSpc>
              <a:spcBef>
                <a:spcPts val="332"/>
              </a:spcBef>
              <a:buClr>
                <a:srgbClr val="000000"/>
              </a:buClr>
              <a:buFontTx/>
              <a:buChar char="-"/>
            </a:pPr>
            <a:r>
              <a:rPr lang="en-US" sz="2000" spc="-1" dirty="0" smtClean="0">
                <a:latin typeface="Arial"/>
              </a:rPr>
              <a:t>Never </a:t>
            </a:r>
            <a:r>
              <a:rPr lang="en-US" sz="2000" spc="-1" dirty="0">
                <a:latin typeface="Arial"/>
              </a:rPr>
              <a:t>share your log in details with anybody else. </a:t>
            </a:r>
            <a:endParaRPr lang="en-US" sz="2000" spc="-1" dirty="0" smtClean="0">
              <a:latin typeface="Arial"/>
            </a:endParaRPr>
          </a:p>
          <a:p>
            <a:pPr marL="801429" lvl="1" indent="-342900" algn="just">
              <a:lnSpc>
                <a:spcPct val="80000"/>
              </a:lnSpc>
              <a:spcBef>
                <a:spcPts val="332"/>
              </a:spcBef>
              <a:buClr>
                <a:srgbClr val="000000"/>
              </a:buClr>
              <a:buFontTx/>
              <a:buChar char="-"/>
            </a:pPr>
            <a:endParaRPr lang="en-US" sz="2000" spc="-1" dirty="0" smtClean="0">
              <a:latin typeface="Arial"/>
            </a:endParaRPr>
          </a:p>
          <a:p>
            <a:pPr marL="801429" lvl="1" indent="-342900" algn="just">
              <a:lnSpc>
                <a:spcPct val="80000"/>
              </a:lnSpc>
              <a:spcBef>
                <a:spcPts val="332"/>
              </a:spcBef>
              <a:buClr>
                <a:srgbClr val="000000"/>
              </a:buClr>
              <a:buFontTx/>
              <a:buChar char="-"/>
            </a:pPr>
            <a:r>
              <a:rPr lang="en-US" sz="2000" spc="-1" dirty="0" smtClean="0">
                <a:latin typeface="Arial"/>
              </a:rPr>
              <a:t>Web </a:t>
            </a:r>
            <a:r>
              <a:rPr lang="en-US" sz="2000" spc="-1" dirty="0">
                <a:latin typeface="Arial"/>
              </a:rPr>
              <a:t>browsers offer you the facility to remember your password. Investors are advised to avoid using this.</a:t>
            </a:r>
          </a:p>
          <a:p>
            <a:pPr marL="317362" indent="-316033" algn="just">
              <a:lnSpc>
                <a:spcPct val="80000"/>
              </a:lnSpc>
              <a:spcBef>
                <a:spcPts val="332"/>
              </a:spcBef>
              <a:buClr>
                <a:srgbClr val="000000"/>
              </a:buClr>
              <a:buFont typeface="Wingdings" charset="2"/>
              <a:buChar char=""/>
            </a:pPr>
            <a:endParaRPr lang="en-US" sz="2400" spc="-1" dirty="0">
              <a:latin typeface="Arial"/>
            </a:endParaRPr>
          </a:p>
          <a:p>
            <a:pPr marL="317362" indent="-316033" algn="just">
              <a:lnSpc>
                <a:spcPct val="80000"/>
              </a:lnSpc>
              <a:spcBef>
                <a:spcPts val="332"/>
              </a:spcBef>
              <a:buClr>
                <a:srgbClr val="000000"/>
              </a:buClr>
              <a:buFont typeface="Wingdings" charset="2"/>
              <a:buChar char=""/>
            </a:pPr>
            <a:endParaRPr lang="en-IN" sz="2400" spc="-1" dirty="0">
              <a:latin typeface="Arial"/>
            </a:endParaRP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p:txBody>
      </p:sp>
      <p:sp>
        <p:nvSpPr>
          <p:cNvPr id="4" name="CustomShape 1"/>
          <p:cNvSpPr/>
          <p:nvPr/>
        </p:nvSpPr>
        <p:spPr>
          <a:xfrm>
            <a:off x="1029600" y="-46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Precautions to be taken  </a:t>
            </a:r>
          </a:p>
          <a:p>
            <a:pPr algn="ctr">
              <a:lnSpc>
                <a:spcPct val="90000"/>
              </a:lnSpc>
            </a:pPr>
            <a:r>
              <a:rPr lang="en-US" sz="2800" b="1" spc="-1" dirty="0">
                <a:solidFill>
                  <a:srgbClr val="000000"/>
                </a:solidFill>
                <a:latin typeface="Arial" panose="020B0604020202020204" pitchFamily="34" charset="0"/>
                <a:ea typeface="Calibri"/>
                <a:cs typeface="Arial" panose="020B0604020202020204" pitchFamily="34" charset="0"/>
              </a:rPr>
              <a:t>for online modes (website/apps) (1/3)</a:t>
            </a: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24</a:t>
            </a:r>
            <a:endParaRPr lang="en-IN" sz="1000" b="0"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126877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p:cNvSpPr/>
          <p:nvPr/>
        </p:nvSpPr>
        <p:spPr>
          <a:xfrm>
            <a:off x="655513" y="1138647"/>
            <a:ext cx="8450039" cy="4852025"/>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lnSpc>
                <a:spcPct val="80000"/>
              </a:lnSpc>
              <a:spcBef>
                <a:spcPts val="332"/>
              </a:spcBef>
              <a:buClr>
                <a:srgbClr val="000000"/>
              </a:buClr>
              <a:buFont typeface="Wingdings" charset="2"/>
              <a:buChar char=""/>
            </a:pPr>
            <a:r>
              <a:rPr lang="en-US" sz="2000" spc="-1" dirty="0">
                <a:latin typeface="Arial"/>
              </a:rPr>
              <a:t>Avoid accessing your internet account from cyber cafes. Most of the cyber cafes do not use proper anti-virus and anti-phishing software, which means your password can be easily stolen. </a:t>
            </a:r>
            <a:endParaRPr lang="en-US" sz="2000" spc="-1" dirty="0" smtClean="0">
              <a:latin typeface="Arial"/>
            </a:endParaRP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smtClean="0">
                <a:latin typeface="Arial"/>
              </a:rPr>
              <a:t>On </a:t>
            </a:r>
            <a:r>
              <a:rPr lang="en-US" sz="2000" spc="-1" dirty="0">
                <a:latin typeface="Arial"/>
              </a:rPr>
              <a:t>your personal PC or </a:t>
            </a:r>
            <a:r>
              <a:rPr lang="en-US" sz="2000" spc="-1" dirty="0" smtClean="0">
                <a:latin typeface="Arial"/>
              </a:rPr>
              <a:t>laptop, </a:t>
            </a:r>
            <a:r>
              <a:rPr lang="en-US" sz="2000" spc="-1" dirty="0">
                <a:latin typeface="Arial"/>
              </a:rPr>
              <a:t>always ensure that the virus protection is up-to-date.</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a:latin typeface="Arial"/>
              </a:rPr>
              <a:t>Be wary of fraudulent phone calls and emails which try to elicit details of your trading and bank accounts.</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a:latin typeface="Arial"/>
              </a:rPr>
              <a:t>Never let your trading screen remain unattended at any point of time.</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smtClean="0">
                <a:latin typeface="Arial"/>
              </a:rPr>
              <a:t>Always remember to </a:t>
            </a:r>
            <a:r>
              <a:rPr lang="en-US" sz="2000" spc="-1" dirty="0">
                <a:latin typeface="Arial"/>
              </a:rPr>
              <a:t>log out of your trading account when you are through instead of just closing the window. </a:t>
            </a:r>
            <a:endParaRPr lang="en-US" sz="2000" spc="-1" dirty="0" smtClean="0">
              <a:latin typeface="Arial"/>
            </a:endParaRP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smtClean="0">
                <a:latin typeface="Arial"/>
              </a:rPr>
              <a:t>Regularly </a:t>
            </a:r>
            <a:r>
              <a:rPr lang="en-US" sz="2000" spc="-1" dirty="0">
                <a:latin typeface="Arial"/>
              </a:rPr>
              <a:t>clear the cache </a:t>
            </a:r>
            <a:r>
              <a:rPr lang="en-US" sz="2000" spc="-1" dirty="0" smtClean="0">
                <a:latin typeface="Arial"/>
              </a:rPr>
              <a:t>files </a:t>
            </a:r>
            <a:r>
              <a:rPr lang="en-US" sz="2000" spc="-1" dirty="0" smtClean="0"/>
              <a:t>in </a:t>
            </a:r>
            <a:r>
              <a:rPr lang="en-US" sz="2000" spc="-1" dirty="0"/>
              <a:t>your web-browser (Google Chrome, Internet Explorer, </a:t>
            </a:r>
            <a:r>
              <a:rPr lang="en-US" sz="2000" spc="-1" dirty="0" smtClean="0"/>
              <a:t>etc.) </a:t>
            </a:r>
            <a:r>
              <a:rPr lang="en-US" sz="2000" spc="-1" dirty="0"/>
              <a:t>memory.</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endParaRPr lang="en-US" sz="2400" spc="-1" dirty="0">
              <a:latin typeface="Arial"/>
            </a:endParaRPr>
          </a:p>
          <a:p>
            <a:pPr marL="317362" indent="-316033" algn="just">
              <a:lnSpc>
                <a:spcPct val="80000"/>
              </a:lnSpc>
              <a:spcBef>
                <a:spcPts val="332"/>
              </a:spcBef>
              <a:buClr>
                <a:srgbClr val="000000"/>
              </a:buClr>
              <a:buFont typeface="Wingdings" charset="2"/>
              <a:buChar char=""/>
            </a:pPr>
            <a:endParaRPr lang="en-IN" sz="2400" spc="-1" dirty="0">
              <a:latin typeface="Arial"/>
            </a:endParaRPr>
          </a:p>
          <a:p>
            <a:pPr algn="just">
              <a:lnSpc>
                <a:spcPct val="80000"/>
              </a:lnSpc>
              <a:spcBef>
                <a:spcPts val="332"/>
              </a:spcBef>
            </a:pPr>
            <a:endParaRPr lang="en-IN" sz="2400" spc="-1" dirty="0">
              <a:latin typeface="Arial"/>
            </a:endParaRPr>
          </a:p>
          <a:p>
            <a:pPr algn="just">
              <a:lnSpc>
                <a:spcPct val="80000"/>
              </a:lnSpc>
              <a:spcBef>
                <a:spcPts val="332"/>
              </a:spcBef>
            </a:pPr>
            <a:endParaRPr lang="en-IN" sz="2400" spc="-1" dirty="0">
              <a:latin typeface="Arial"/>
            </a:endParaRPr>
          </a:p>
        </p:txBody>
      </p:sp>
      <p:sp>
        <p:nvSpPr>
          <p:cNvPr id="4" name="CustomShape 1"/>
          <p:cNvSpPr/>
          <p:nvPr/>
        </p:nvSpPr>
        <p:spPr>
          <a:xfrm>
            <a:off x="1029600" y="2109"/>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Precautions to be taken  </a:t>
            </a:r>
          </a:p>
          <a:p>
            <a:pPr algn="ctr">
              <a:lnSpc>
                <a:spcPct val="90000"/>
              </a:lnSpc>
            </a:pPr>
            <a:r>
              <a:rPr lang="en-US" sz="2800" b="1" spc="-1" dirty="0">
                <a:solidFill>
                  <a:srgbClr val="000000"/>
                </a:solidFill>
                <a:latin typeface="Arial" panose="020B0604020202020204" pitchFamily="34" charset="0"/>
                <a:ea typeface="Calibri"/>
                <a:cs typeface="Arial" panose="020B0604020202020204" pitchFamily="34" charset="0"/>
              </a:rPr>
              <a:t>for online modes (website/apps) (2/3)</a:t>
            </a: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25</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78891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p:cNvSpPr/>
          <p:nvPr/>
        </p:nvSpPr>
        <p:spPr>
          <a:xfrm>
            <a:off x="648129" y="1021081"/>
            <a:ext cx="8450039" cy="4852025"/>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a:latin typeface="Arial"/>
              </a:rPr>
              <a:t>Avoid accessing your internet trading account through free </a:t>
            </a:r>
            <a:r>
              <a:rPr lang="en-US" sz="2000" spc="-1" dirty="0" err="1">
                <a:latin typeface="Arial"/>
              </a:rPr>
              <a:t>wi-fi</a:t>
            </a:r>
            <a:r>
              <a:rPr lang="en-US" sz="2000" spc="-1" dirty="0">
                <a:latin typeface="Arial"/>
              </a:rPr>
              <a:t> offered at airports, malls etc. These are often unsecure networks.</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a:latin typeface="Arial"/>
              </a:rPr>
              <a:t>Before you trade ensure that your trading address starts with </a:t>
            </a:r>
            <a:r>
              <a:rPr lang="en-US" sz="2000" b="1" u="sng" spc="-1" dirty="0">
                <a:latin typeface="Arial"/>
              </a:rPr>
              <a:t>https://</a:t>
            </a:r>
            <a:r>
              <a:rPr lang="en-US" sz="2000" spc="-1" dirty="0">
                <a:latin typeface="Arial"/>
              </a:rPr>
              <a:t> and not </a:t>
            </a:r>
            <a:r>
              <a:rPr lang="en-US" sz="2000" b="1" u="sng" spc="-1" dirty="0">
                <a:latin typeface="Arial"/>
              </a:rPr>
              <a:t>http://</a:t>
            </a:r>
            <a:r>
              <a:rPr lang="en-US" sz="2000" spc="-1" dirty="0">
                <a:latin typeface="Arial"/>
              </a:rPr>
              <a:t> to be doubly sure that it is a secured site. </a:t>
            </a: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a:latin typeface="Arial"/>
              </a:rPr>
              <a:t>Regularly cross check your personal trade sheet, your order book and your trade book. </a:t>
            </a:r>
            <a:endParaRPr lang="en-US" sz="2000" spc="-1" dirty="0" smtClean="0">
              <a:latin typeface="Arial"/>
            </a:endParaRPr>
          </a:p>
          <a:p>
            <a:pPr marL="317362" indent="-316033" algn="just">
              <a:lnSpc>
                <a:spcPct val="80000"/>
              </a:lnSpc>
              <a:spcBef>
                <a:spcPts val="332"/>
              </a:spcBef>
              <a:buClr>
                <a:srgbClr val="000000"/>
              </a:buClr>
              <a:buFont typeface="Wingdings" charset="2"/>
              <a:buChar char=""/>
            </a:pPr>
            <a:endParaRPr lang="en-US" sz="2000" spc="-1" dirty="0">
              <a:latin typeface="Arial"/>
            </a:endParaRPr>
          </a:p>
          <a:p>
            <a:pPr marL="317362" indent="-316033" algn="just">
              <a:lnSpc>
                <a:spcPct val="80000"/>
              </a:lnSpc>
              <a:spcBef>
                <a:spcPts val="332"/>
              </a:spcBef>
              <a:buClr>
                <a:srgbClr val="000000"/>
              </a:buClr>
              <a:buFont typeface="Wingdings" charset="2"/>
              <a:buChar char=""/>
            </a:pPr>
            <a:r>
              <a:rPr lang="en-US" sz="2000" spc="-1" dirty="0" smtClean="0">
                <a:latin typeface="Arial"/>
              </a:rPr>
              <a:t>Regularly check </a:t>
            </a:r>
            <a:r>
              <a:rPr lang="en-US" sz="2000" spc="-1" dirty="0">
                <a:latin typeface="Arial"/>
              </a:rPr>
              <a:t>the contract notes and reconcile it with your bank account and </a:t>
            </a:r>
            <a:r>
              <a:rPr lang="en-US" sz="2000" spc="-1" dirty="0" err="1">
                <a:latin typeface="Arial"/>
              </a:rPr>
              <a:t>demat</a:t>
            </a:r>
            <a:r>
              <a:rPr lang="en-US" sz="2000" spc="-1" dirty="0">
                <a:latin typeface="Arial"/>
              </a:rPr>
              <a:t> account at least once a week.</a:t>
            </a:r>
          </a:p>
          <a:p>
            <a:pPr marL="317362" indent="-316033" algn="just">
              <a:lnSpc>
                <a:spcPct val="80000"/>
              </a:lnSpc>
              <a:spcBef>
                <a:spcPts val="332"/>
              </a:spcBef>
              <a:buClr>
                <a:srgbClr val="000000"/>
              </a:buClr>
              <a:buFont typeface="Wingdings" charset="2"/>
              <a:buChar char=""/>
            </a:pPr>
            <a:endParaRPr lang="en-IN" sz="2000" spc="-1" dirty="0">
              <a:latin typeface="Arial"/>
            </a:endParaRPr>
          </a:p>
          <a:p>
            <a:pPr algn="just">
              <a:lnSpc>
                <a:spcPct val="80000"/>
              </a:lnSpc>
              <a:spcBef>
                <a:spcPts val="332"/>
              </a:spcBef>
            </a:pPr>
            <a:endParaRPr lang="en-IN" sz="2000" spc="-1" dirty="0">
              <a:latin typeface="Arial"/>
            </a:endParaRPr>
          </a:p>
          <a:p>
            <a:pPr algn="just">
              <a:lnSpc>
                <a:spcPct val="80000"/>
              </a:lnSpc>
              <a:spcBef>
                <a:spcPts val="332"/>
              </a:spcBef>
            </a:pPr>
            <a:endParaRPr lang="en-IN" sz="2000" spc="-1" dirty="0">
              <a:latin typeface="Arial"/>
            </a:endParaRPr>
          </a:p>
        </p:txBody>
      </p:sp>
      <p:sp>
        <p:nvSpPr>
          <p:cNvPr id="4" name="CustomShape 1"/>
          <p:cNvSpPr/>
          <p:nvPr/>
        </p:nvSpPr>
        <p:spPr>
          <a:xfrm>
            <a:off x="869897" y="271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Place Order : </a:t>
            </a:r>
            <a:r>
              <a:rPr lang="en-US" sz="2800" b="1" spc="-1" dirty="0">
                <a:solidFill>
                  <a:srgbClr val="000000"/>
                </a:solidFill>
                <a:latin typeface="Arial" panose="020B0604020202020204" pitchFamily="34" charset="0"/>
                <a:ea typeface="Calibri"/>
                <a:cs typeface="Arial" panose="020B0604020202020204" pitchFamily="34" charset="0"/>
              </a:rPr>
              <a:t>Precautions to be taken  </a:t>
            </a:r>
          </a:p>
          <a:p>
            <a:pPr algn="ctr">
              <a:lnSpc>
                <a:spcPct val="90000"/>
              </a:lnSpc>
            </a:pPr>
            <a:r>
              <a:rPr lang="en-US" sz="2800" b="1" spc="-1" dirty="0">
                <a:solidFill>
                  <a:srgbClr val="000000"/>
                </a:solidFill>
                <a:latin typeface="Arial" panose="020B0604020202020204" pitchFamily="34" charset="0"/>
                <a:ea typeface="Calibri"/>
                <a:cs typeface="Arial" panose="020B0604020202020204" pitchFamily="34" charset="0"/>
              </a:rPr>
              <a:t>for online modes (website/apps) (3/3)</a:t>
            </a: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26</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19108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One Time Password (OTP) for off-market transfer </a:t>
            </a:r>
            <a:endParaRPr lang="en-IN" sz="2800" b="1" dirty="0"/>
          </a:p>
        </p:txBody>
      </p:sp>
      <p:pic>
        <p:nvPicPr>
          <p:cNvPr id="4" name="Picture 3"/>
          <p:cNvPicPr/>
          <p:nvPr/>
        </p:nvPicPr>
        <p:blipFill>
          <a:blip r:embed="rId2"/>
          <a:stretch/>
        </p:blipFill>
        <p:spPr>
          <a:xfrm>
            <a:off x="8876400" y="0"/>
            <a:ext cx="1029600" cy="803880"/>
          </a:xfrm>
          <a:prstGeom prst="rect">
            <a:avLst/>
          </a:prstGeom>
          <a:ln>
            <a:noFill/>
          </a:ln>
        </p:spPr>
      </p:pic>
      <p:sp>
        <p:nvSpPr>
          <p:cNvPr id="5" name="CustomShape 2"/>
          <p:cNvSpPr/>
          <p:nvPr/>
        </p:nvSpPr>
        <p:spPr>
          <a:xfrm>
            <a:off x="352697" y="1116720"/>
            <a:ext cx="9058063" cy="520776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342000" indent="-342000" algn="just">
              <a:spcBef>
                <a:spcPts val="600"/>
              </a:spcBef>
              <a:buFont typeface="Wingdings" panose="05000000000000000000" pitchFamily="2" charset="2"/>
              <a:buChar char="Ø"/>
            </a:pPr>
            <a:r>
              <a:rPr lang="en-US" sz="2400" b="1" u="sng" dirty="0" smtClean="0">
                <a:latin typeface="Arial" panose="020B0604020202020204" pitchFamily="34" charset="0"/>
                <a:cs typeface="Arial" panose="020B0604020202020204" pitchFamily="34" charset="0"/>
              </a:rPr>
              <a:t>Off-Market Transfer: </a:t>
            </a:r>
            <a:r>
              <a:rPr lang="en-US" sz="2400" dirty="0" smtClean="0">
                <a:latin typeface="Arial" panose="020B0604020202020204" pitchFamily="34" charset="0"/>
                <a:cs typeface="Arial" panose="020B0604020202020204" pitchFamily="34" charset="0"/>
              </a:rPr>
              <a:t>Trades which are not settled through the Clearing Corporation/Clearing House of an exchange are classified as “Off Market Trades”.</a:t>
            </a:r>
          </a:p>
          <a:p>
            <a:pPr marL="342000" indent="-342000" algn="just">
              <a:spcBef>
                <a:spcPts val="600"/>
              </a:spcBef>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To prevent fraudulent off-market transfer in </a:t>
            </a:r>
            <a:r>
              <a:rPr lang="en-US" sz="2400" dirty="0" err="1" smtClean="0">
                <a:latin typeface="Arial" panose="020B0604020202020204" pitchFamily="34" charset="0"/>
                <a:cs typeface="Arial" panose="020B0604020202020204" pitchFamily="34" charset="0"/>
              </a:rPr>
              <a:t>demat</a:t>
            </a:r>
            <a:r>
              <a:rPr lang="en-US" sz="2400" dirty="0" smtClean="0">
                <a:latin typeface="Arial" panose="020B0604020202020204" pitchFamily="34" charset="0"/>
                <a:cs typeface="Arial" panose="020B0604020202020204" pitchFamily="34" charset="0"/>
              </a:rPr>
              <a:t> account of client,</a:t>
            </a:r>
          </a:p>
          <a:p>
            <a:pPr marL="914400" lvl="1" indent="-457200" algn="just">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One level client authentication introduced</a:t>
            </a:r>
          </a:p>
          <a:p>
            <a:pPr marL="914400" lvl="1" indent="-457200" algn="just">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Client consent required through One Time Password (OTP)</a:t>
            </a:r>
          </a:p>
          <a:p>
            <a:pPr marL="914400" lvl="1" indent="-457200" algn="just">
              <a:spcBef>
                <a:spcPts val="600"/>
              </a:spcBef>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For Off-market transfer of shares in </a:t>
            </a:r>
            <a:r>
              <a:rPr lang="en-US" sz="2400" dirty="0" err="1" smtClean="0">
                <a:latin typeface="Arial" panose="020B0604020202020204" pitchFamily="34" charset="0"/>
                <a:cs typeface="Arial" panose="020B0604020202020204" pitchFamily="34" charset="0"/>
              </a:rPr>
              <a:t>Demat</a:t>
            </a:r>
            <a:r>
              <a:rPr lang="en-US" sz="2400" dirty="0" smtClean="0">
                <a:latin typeface="Arial" panose="020B0604020202020204" pitchFamily="34" charset="0"/>
                <a:cs typeface="Arial" panose="020B0604020202020204" pitchFamily="34" charset="0"/>
              </a:rPr>
              <a:t> account</a:t>
            </a: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r>
              <a:rPr lang="en-US" sz="1000" b="1" spc="-1" dirty="0" smtClean="0">
                <a:solidFill>
                  <a:srgbClr val="FFFFFF"/>
                </a:solidFill>
                <a:latin typeface="Calibri"/>
              </a:rPr>
              <a:t>7</a:t>
            </a:r>
            <a:endParaRPr lang="en-IN" sz="1000" b="0" strike="noStrike" spc="-1" dirty="0">
              <a:latin typeface="Arial"/>
            </a:endParaRPr>
          </a:p>
        </p:txBody>
      </p:sp>
    </p:spTree>
    <p:extLst>
      <p:ext uri="{BB962C8B-B14F-4D97-AF65-F5344CB8AC3E}">
        <p14:creationId xmlns:p14="http://schemas.microsoft.com/office/powerpoint/2010/main" val="2947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1935480" y="2201092"/>
            <a:ext cx="6096000" cy="2362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6600" b="1" spc="-1" dirty="0" smtClean="0">
                <a:solidFill>
                  <a:srgbClr val="000000"/>
                </a:solidFill>
                <a:latin typeface="Arial"/>
              </a:rPr>
              <a:t>Post-Trade </a:t>
            </a:r>
            <a:r>
              <a:rPr lang="en-IN" sz="6600" b="1" spc="-1" dirty="0">
                <a:solidFill>
                  <a:srgbClr val="000000"/>
                </a:solidFill>
                <a:latin typeface="Arial"/>
              </a:rPr>
              <a:t>Checks</a:t>
            </a:r>
            <a:endParaRPr lang="en-IN" sz="6600" b="1"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28</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73337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48129" y="271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smtClean="0">
                <a:solidFill>
                  <a:srgbClr val="000000"/>
                </a:solidFill>
                <a:latin typeface="Arial" panose="020B0604020202020204" pitchFamily="34" charset="0"/>
                <a:ea typeface="Calibri"/>
                <a:cs typeface="Arial" panose="020B0604020202020204" pitchFamily="34" charset="0"/>
              </a:rPr>
              <a:t>Post-Trade</a:t>
            </a:r>
            <a:r>
              <a:rPr lang="en-IN" sz="2800" b="1" spc="-1" dirty="0">
                <a:solidFill>
                  <a:srgbClr val="000000"/>
                </a:solidFill>
                <a:latin typeface="Arial" panose="020B0604020202020204" pitchFamily="34" charset="0"/>
                <a:ea typeface="Calibri"/>
                <a:cs typeface="Arial" panose="020B0604020202020204" pitchFamily="34" charset="0"/>
              </a:rPr>
              <a:t>: Trade Confirmation </a:t>
            </a:r>
          </a:p>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by Stock Exchange</a:t>
            </a:r>
          </a:p>
        </p:txBody>
      </p:sp>
      <p:sp>
        <p:nvSpPr>
          <p:cNvPr id="5" name="CustomShape 2"/>
          <p:cNvSpPr/>
          <p:nvPr/>
        </p:nvSpPr>
        <p:spPr>
          <a:xfrm>
            <a:off x="759971" y="1114698"/>
            <a:ext cx="8228271" cy="4852025"/>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spcBef>
                <a:spcPts val="369"/>
              </a:spcBef>
              <a:buClr>
                <a:srgbClr val="000000"/>
              </a:buClr>
              <a:buFont typeface="Wingdings" charset="2"/>
              <a:buChar char=""/>
            </a:pPr>
            <a:r>
              <a:rPr lang="en-IN" sz="2000" b="1" spc="-1" dirty="0">
                <a:solidFill>
                  <a:srgbClr val="000000"/>
                </a:solidFill>
                <a:latin typeface="Arial" panose="020B0604020202020204" pitchFamily="34" charset="0"/>
                <a:ea typeface="Calibri"/>
                <a:cs typeface="Arial" panose="020B0604020202020204" pitchFamily="34" charset="0"/>
              </a:rPr>
              <a:t>Trade Confirmation by SMS</a:t>
            </a:r>
          </a:p>
          <a:p>
            <a:pPr marL="317362" indent="-316033" algn="just">
              <a:spcBef>
                <a:spcPts val="369"/>
              </a:spcBef>
              <a:buClr>
                <a:srgbClr val="000000"/>
              </a:buClr>
              <a:buFont typeface="Wingdings" charset="2"/>
              <a:buChar char=""/>
            </a:pPr>
            <a:endParaRPr lang="en-IN" sz="2000" b="1" spc="-1" dirty="0">
              <a:solidFill>
                <a:srgbClr val="000000"/>
              </a:solidFill>
              <a:latin typeface="Arial" panose="020B0604020202020204" pitchFamily="34" charset="0"/>
              <a:ea typeface="Calibri"/>
              <a:cs typeface="Arial" panose="020B0604020202020204" pitchFamily="34" charset="0"/>
            </a:endParaRPr>
          </a:p>
          <a:p>
            <a:pPr marL="800100" lvl="1" indent="-342900" algn="just">
              <a:lnSpc>
                <a:spcPct val="80000"/>
              </a:lnSpc>
              <a:spcBef>
                <a:spcPts val="332"/>
              </a:spcBef>
              <a:buFontTx/>
              <a:buChar char="-"/>
            </a:pPr>
            <a:r>
              <a:rPr lang="en-US" sz="2400" spc="-1" dirty="0" smtClean="0">
                <a:latin typeface="Arial" panose="020B0604020202020204" pitchFamily="34" charset="0"/>
                <a:cs typeface="Arial" panose="020B0604020202020204" pitchFamily="34" charset="0"/>
              </a:rPr>
              <a:t>At </a:t>
            </a:r>
            <a:r>
              <a:rPr lang="en-US" sz="2400" spc="-1" dirty="0">
                <a:latin typeface="Arial" panose="020B0604020202020204" pitchFamily="34" charset="0"/>
                <a:cs typeface="Arial" panose="020B0604020202020204" pitchFamily="34" charset="0"/>
              </a:rPr>
              <a:t>End of Day, Exchange sends SMS &amp; Email containing information of </a:t>
            </a:r>
            <a:r>
              <a:rPr lang="en-US" sz="2400" spc="-1" dirty="0" smtClean="0">
                <a:latin typeface="Arial" panose="020B0604020202020204" pitchFamily="34" charset="0"/>
                <a:cs typeface="Arial" panose="020B0604020202020204" pitchFamily="34" charset="0"/>
              </a:rPr>
              <a:t>trade.</a:t>
            </a:r>
          </a:p>
          <a:p>
            <a:pPr marL="800100" lvl="1" indent="-342900" algn="just">
              <a:lnSpc>
                <a:spcPct val="80000"/>
              </a:lnSpc>
              <a:spcBef>
                <a:spcPts val="332"/>
              </a:spcBef>
              <a:buFontTx/>
              <a:buChar char="-"/>
            </a:pPr>
            <a:endParaRPr lang="en-US" sz="2400" spc="-1" dirty="0" smtClean="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400" spc="-1" dirty="0" smtClean="0">
                <a:latin typeface="Arial" panose="020B0604020202020204" pitchFamily="34" charset="0"/>
                <a:cs typeface="Arial" panose="020B0604020202020204" pitchFamily="34" charset="0"/>
              </a:rPr>
              <a:t>SMS</a:t>
            </a:r>
            <a:r>
              <a:rPr lang="en-US" sz="2400" spc="-1" dirty="0">
                <a:latin typeface="Arial" panose="020B0604020202020204" pitchFamily="34" charset="0"/>
                <a:cs typeface="Arial" panose="020B0604020202020204" pitchFamily="34" charset="0"/>
              </a:rPr>
              <a:t>: Contains value traded on a day (Sample SMS provided</a:t>
            </a:r>
            <a:r>
              <a:rPr lang="en-US" sz="2400" spc="-1" dirty="0" smtClean="0">
                <a:latin typeface="Arial" panose="020B0604020202020204" pitchFamily="34" charset="0"/>
                <a:cs typeface="Arial" panose="020B0604020202020204" pitchFamily="34" charset="0"/>
              </a:rPr>
              <a:t>)</a:t>
            </a:r>
          </a:p>
          <a:p>
            <a:pPr marL="800100" lvl="1" indent="-342900" algn="just">
              <a:lnSpc>
                <a:spcPct val="80000"/>
              </a:lnSpc>
              <a:spcBef>
                <a:spcPts val="332"/>
              </a:spcBef>
              <a:buFontTx/>
              <a:buChar char="-"/>
            </a:pP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 typeface="Arial" panose="020B0604020202020204" pitchFamily="34" charset="0"/>
              <a:buChar char="•"/>
            </a:pPr>
            <a:endParaRPr lang="en-US" sz="2400" spc="-1" dirty="0">
              <a:latin typeface="Arial" panose="020B0604020202020204" pitchFamily="34" charset="0"/>
              <a:cs typeface="Arial" panose="020B0604020202020204" pitchFamily="34" charset="0"/>
            </a:endParaRPr>
          </a:p>
          <a:p>
            <a:pPr algn="just">
              <a:lnSpc>
                <a:spcPct val="80000"/>
              </a:lnSpc>
              <a:spcBef>
                <a:spcPts val="332"/>
              </a:spcBef>
            </a:pPr>
            <a:endParaRPr lang="en-IN" sz="24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p:txBody>
      </p:sp>
      <p:sp>
        <p:nvSpPr>
          <p:cNvPr id="8" name="Rounded Rectangle 7"/>
          <p:cNvSpPr/>
          <p:nvPr/>
        </p:nvSpPr>
        <p:spPr>
          <a:xfrm>
            <a:off x="759971" y="4232365"/>
            <a:ext cx="8501595" cy="173435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80000"/>
              </a:lnSpc>
              <a:spcBef>
                <a:spcPts val="332"/>
              </a:spcBef>
            </a:pPr>
            <a:r>
              <a:rPr lang="en-IN" sz="2000" b="1" spc="-1" dirty="0" smtClean="0">
                <a:solidFill>
                  <a:schemeClr val="bg1"/>
                </a:solidFill>
                <a:latin typeface="Arial" panose="020B0604020202020204" pitchFamily="34" charset="0"/>
                <a:ea typeface="Calibri"/>
                <a:cs typeface="Arial" panose="020B0604020202020204" pitchFamily="34" charset="0"/>
              </a:rPr>
              <a:t>Example </a:t>
            </a:r>
            <a:r>
              <a:rPr lang="en-IN" sz="2000" b="1" spc="-1" dirty="0">
                <a:solidFill>
                  <a:schemeClr val="bg1"/>
                </a:solidFill>
                <a:latin typeface="Arial" panose="020B0604020202020204" pitchFamily="34" charset="0"/>
                <a:ea typeface="Calibri"/>
                <a:cs typeface="Arial" panose="020B0604020202020204" pitchFamily="34" charset="0"/>
              </a:rPr>
              <a:t>of Trade Confirmation:</a:t>
            </a:r>
          </a:p>
          <a:p>
            <a:pPr marL="800100" lvl="1" indent="-342900" algn="just">
              <a:lnSpc>
                <a:spcPct val="80000"/>
              </a:lnSpc>
              <a:spcBef>
                <a:spcPts val="332"/>
              </a:spcBef>
              <a:buFontTx/>
              <a:buChar char="-"/>
            </a:pPr>
            <a:endParaRPr lang="en-US" sz="2000" b="1" spc="-1" dirty="0">
              <a:solidFill>
                <a:schemeClr val="bg1"/>
              </a:solidFill>
              <a:latin typeface="Arial" panose="020B0604020202020204" pitchFamily="34" charset="0"/>
              <a:cs typeface="Arial" panose="020B0604020202020204" pitchFamily="34" charset="0"/>
            </a:endParaRPr>
          </a:p>
          <a:p>
            <a:pPr lvl="1" algn="just">
              <a:lnSpc>
                <a:spcPct val="80000"/>
              </a:lnSpc>
              <a:spcBef>
                <a:spcPts val="332"/>
              </a:spcBef>
            </a:pPr>
            <a:r>
              <a:rPr lang="en-US" sz="2000" spc="-1" dirty="0" smtClean="0">
                <a:solidFill>
                  <a:schemeClr val="bg1"/>
                </a:solidFill>
                <a:latin typeface="Arial" panose="020B0604020202020204" pitchFamily="34" charset="0"/>
                <a:cs typeface="Arial" panose="020B0604020202020204" pitchFamily="34" charset="0"/>
              </a:rPr>
              <a:t>“</a:t>
            </a:r>
            <a:r>
              <a:rPr lang="en-US" sz="2000" i="1" spc="-1" dirty="0">
                <a:solidFill>
                  <a:schemeClr val="bg1"/>
                </a:solidFill>
                <a:latin typeface="Arial" panose="020B0604020202020204" pitchFamily="34" charset="0"/>
                <a:cs typeface="Arial" panose="020B0604020202020204" pitchFamily="34" charset="0"/>
              </a:rPr>
              <a:t>Dear (PAN No.), Your Traded Value for &lt;Date&gt; &lt;</a:t>
            </a:r>
            <a:r>
              <a:rPr lang="en-US" sz="2000" i="1" spc="-1" dirty="0" err="1">
                <a:solidFill>
                  <a:schemeClr val="bg1"/>
                </a:solidFill>
                <a:latin typeface="Arial" panose="020B0604020202020204" pitchFamily="34" charset="0"/>
                <a:cs typeface="Arial" panose="020B0604020202020204" pitchFamily="34" charset="0"/>
              </a:rPr>
              <a:t>Seg</a:t>
            </a:r>
            <a:r>
              <a:rPr lang="en-US" sz="2000" i="1" spc="-1" dirty="0">
                <a:solidFill>
                  <a:schemeClr val="bg1"/>
                </a:solidFill>
                <a:latin typeface="Arial" panose="020B0604020202020204" pitchFamily="34" charset="0"/>
                <a:cs typeface="Arial" panose="020B0604020202020204" pitchFamily="34" charset="0"/>
              </a:rPr>
              <a:t>&gt; &lt;</a:t>
            </a:r>
            <a:r>
              <a:rPr lang="en-US" sz="2000" i="1" spc="-1" dirty="0" err="1">
                <a:solidFill>
                  <a:schemeClr val="bg1"/>
                </a:solidFill>
                <a:latin typeface="Arial" panose="020B0604020202020204" pitchFamily="34" charset="0"/>
                <a:cs typeface="Arial" panose="020B0604020202020204" pitchFamily="34" charset="0"/>
              </a:rPr>
              <a:t>Rs</a:t>
            </a:r>
            <a:r>
              <a:rPr lang="en-US" sz="2000" i="1" spc="-1" dirty="0">
                <a:solidFill>
                  <a:schemeClr val="bg1"/>
                </a:solidFill>
                <a:latin typeface="Arial" panose="020B0604020202020204" pitchFamily="34" charset="0"/>
                <a:cs typeface="Arial" panose="020B0604020202020204" pitchFamily="34" charset="0"/>
              </a:rPr>
              <a:t>.------- &gt;. Check your registered email id. For details contact broker.</a:t>
            </a:r>
            <a:r>
              <a:rPr lang="en-US" sz="2000" spc="-1" dirty="0">
                <a:solidFill>
                  <a:schemeClr val="bg1"/>
                </a:solidFill>
                <a:latin typeface="Arial" panose="020B0604020202020204" pitchFamily="34" charset="0"/>
                <a:cs typeface="Arial" panose="020B0604020202020204" pitchFamily="34" charset="0"/>
              </a:rPr>
              <a:t>”</a:t>
            </a:r>
          </a:p>
          <a:p>
            <a:pPr algn="ctr"/>
            <a:endParaRPr lang="en-IN" sz="1600" dirty="0">
              <a:solidFill>
                <a:schemeClr val="bg1"/>
              </a:solidFil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29</a:t>
            </a:r>
            <a:endParaRPr lang="en-IN" sz="1000" b="0"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30280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gn="just">
              <a:lnSpc>
                <a:spcPct val="100000"/>
              </a:lnSpc>
              <a:spcBef>
                <a:spcPts val="1400"/>
              </a:spcBef>
              <a:buClr>
                <a:srgbClr val="000000"/>
              </a:buClr>
              <a:buFont typeface="Wingdings" panose="05000000000000000000" pitchFamily="2" charset="2"/>
              <a:buChar char="Ø"/>
            </a:pPr>
            <a:r>
              <a:rPr lang="en-IN" sz="3200" spc="-1" dirty="0" smtClean="0">
                <a:solidFill>
                  <a:srgbClr val="000000"/>
                </a:solidFill>
                <a:latin typeface="Arial"/>
              </a:rPr>
              <a:t>Pre-Trade Preparation</a:t>
            </a:r>
          </a:p>
          <a:p>
            <a:pPr marL="343620" indent="-342900" algn="just">
              <a:lnSpc>
                <a:spcPct val="100000"/>
              </a:lnSpc>
              <a:spcBef>
                <a:spcPts val="1400"/>
              </a:spcBef>
              <a:buClr>
                <a:srgbClr val="000000"/>
              </a:buClr>
              <a:buFont typeface="Wingdings" panose="05000000000000000000" pitchFamily="2" charset="2"/>
              <a:buChar char="Ø"/>
            </a:pPr>
            <a:endParaRPr lang="en-IN" sz="3200" spc="-1" dirty="0" smtClean="0">
              <a:solidFill>
                <a:srgbClr val="000000"/>
              </a:solidFill>
              <a:latin typeface="Arial"/>
            </a:endParaRPr>
          </a:p>
          <a:p>
            <a:pPr marL="343620" indent="-342900" algn="just">
              <a:lnSpc>
                <a:spcPct val="100000"/>
              </a:lnSpc>
              <a:spcBef>
                <a:spcPts val="1400"/>
              </a:spcBef>
              <a:buClr>
                <a:srgbClr val="000000"/>
              </a:buClr>
              <a:buFont typeface="Wingdings" panose="05000000000000000000" pitchFamily="2" charset="2"/>
              <a:buChar char="Ø"/>
            </a:pPr>
            <a:r>
              <a:rPr lang="en-US" sz="3200" spc="-1" dirty="0" smtClean="0">
                <a:solidFill>
                  <a:srgbClr val="000000"/>
                </a:solidFill>
                <a:latin typeface="Arial"/>
              </a:rPr>
              <a:t>How to Place Orders?</a:t>
            </a:r>
          </a:p>
          <a:p>
            <a:pPr marL="343620" indent="-342900" algn="just">
              <a:lnSpc>
                <a:spcPct val="100000"/>
              </a:lnSpc>
              <a:spcBef>
                <a:spcPts val="1400"/>
              </a:spcBef>
              <a:buClr>
                <a:srgbClr val="000000"/>
              </a:buClr>
              <a:buFont typeface="Wingdings" panose="05000000000000000000" pitchFamily="2" charset="2"/>
              <a:buChar char="Ø"/>
            </a:pPr>
            <a:endParaRPr lang="en-US" sz="3200" spc="-1" dirty="0" smtClean="0">
              <a:solidFill>
                <a:srgbClr val="000000"/>
              </a:solidFill>
              <a:latin typeface="Arial"/>
            </a:endParaRPr>
          </a:p>
          <a:p>
            <a:pPr marL="343620" indent="-342900" algn="just">
              <a:lnSpc>
                <a:spcPct val="100000"/>
              </a:lnSpc>
              <a:spcBef>
                <a:spcPts val="1400"/>
              </a:spcBef>
              <a:buClr>
                <a:srgbClr val="000000"/>
              </a:buClr>
              <a:buFont typeface="Wingdings" panose="05000000000000000000" pitchFamily="2" charset="2"/>
              <a:buChar char="Ø"/>
            </a:pPr>
            <a:r>
              <a:rPr lang="en-US" sz="3200" spc="-1" dirty="0" smtClean="0">
                <a:solidFill>
                  <a:srgbClr val="000000"/>
                </a:solidFill>
                <a:latin typeface="Arial"/>
              </a:rPr>
              <a:t>Post Trade Checks</a:t>
            </a:r>
          </a:p>
          <a:p>
            <a:pPr marL="343620" indent="-342900" algn="just">
              <a:lnSpc>
                <a:spcPct val="100000"/>
              </a:lnSpc>
              <a:spcBef>
                <a:spcPts val="1400"/>
              </a:spcBef>
              <a:buClr>
                <a:srgbClr val="000000"/>
              </a:buClr>
              <a:buFont typeface="Wingdings" panose="05000000000000000000" pitchFamily="2" charset="2"/>
              <a:buChar char="Ø"/>
            </a:pPr>
            <a:endParaRPr lang="en-US" sz="3200" spc="-1" dirty="0" smtClean="0">
              <a:solidFill>
                <a:srgbClr val="000000"/>
              </a:solidFill>
              <a:latin typeface="Arial"/>
            </a:endParaRPr>
          </a:p>
          <a:p>
            <a:pPr marL="343620" indent="-342900" algn="just">
              <a:lnSpc>
                <a:spcPct val="100000"/>
              </a:lnSpc>
              <a:spcBef>
                <a:spcPts val="1400"/>
              </a:spcBef>
              <a:buClr>
                <a:srgbClr val="000000"/>
              </a:buClr>
              <a:buFont typeface="Wingdings" panose="05000000000000000000" pitchFamily="2" charset="2"/>
              <a:buChar char="Ø"/>
            </a:pPr>
            <a:r>
              <a:rPr lang="en-US" sz="3200" spc="-1" dirty="0" smtClean="0">
                <a:solidFill>
                  <a:srgbClr val="000000"/>
                </a:solidFill>
                <a:latin typeface="Arial"/>
              </a:rPr>
              <a:t>Margin Payment and Pledge/ Re-Pledge of Securities </a:t>
            </a:r>
            <a:endParaRPr lang="en-IN" sz="3200"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200" spc="-1" dirty="0" smtClean="0">
              <a:solidFill>
                <a:srgbClr val="000000"/>
              </a:solidFill>
              <a:latin typeface="Arial"/>
            </a:endParaRPr>
          </a:p>
          <a:p>
            <a:pPr marL="343080" indent="-342360">
              <a:lnSpc>
                <a:spcPct val="100000"/>
              </a:lnSpc>
              <a:spcBef>
                <a:spcPts val="1400"/>
              </a:spcBef>
              <a:buClr>
                <a:srgbClr val="000000"/>
              </a:buClr>
              <a:buFont typeface="Wingdings" charset="2"/>
              <a:buChar char=""/>
            </a:pPr>
            <a:endParaRPr lang="en-IN" sz="32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872505" y="-46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Post Trade: Trade Confirmation </a:t>
            </a:r>
          </a:p>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by Stock Exchange</a:t>
            </a:r>
          </a:p>
        </p:txBody>
      </p:sp>
      <p:sp>
        <p:nvSpPr>
          <p:cNvPr id="5" name="CustomShape 2"/>
          <p:cNvSpPr/>
          <p:nvPr/>
        </p:nvSpPr>
        <p:spPr>
          <a:xfrm>
            <a:off x="825284" y="1020338"/>
            <a:ext cx="8228271" cy="4852025"/>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317362" indent="-316033" algn="just">
              <a:spcBef>
                <a:spcPts val="369"/>
              </a:spcBef>
              <a:buClr>
                <a:srgbClr val="000000"/>
              </a:buClr>
              <a:buFont typeface="Wingdings" charset="2"/>
              <a:buChar char=""/>
            </a:pPr>
            <a:r>
              <a:rPr lang="en-IN" sz="2000" b="1" spc="-1" dirty="0">
                <a:solidFill>
                  <a:srgbClr val="000000"/>
                </a:solidFill>
                <a:latin typeface="Arial" panose="020B0604020202020204" pitchFamily="34" charset="0"/>
                <a:ea typeface="Calibri"/>
                <a:cs typeface="Arial" panose="020B0604020202020204" pitchFamily="34" charset="0"/>
              </a:rPr>
              <a:t>Trade Confirmation by Email</a:t>
            </a:r>
          </a:p>
          <a:p>
            <a:pPr marL="800100" lvl="1" indent="-342900" algn="just">
              <a:lnSpc>
                <a:spcPct val="80000"/>
              </a:lnSpc>
              <a:spcBef>
                <a:spcPts val="332"/>
              </a:spcBef>
              <a:buFont typeface="Arial" panose="020B0604020202020204" pitchFamily="34" charset="0"/>
              <a:buChar char="•"/>
            </a:pPr>
            <a:endParaRPr lang="en-US" sz="20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000" spc="-1" dirty="0" smtClean="0">
                <a:latin typeface="Arial" panose="020B0604020202020204" pitchFamily="34" charset="0"/>
                <a:cs typeface="Arial" panose="020B0604020202020204" pitchFamily="34" charset="0"/>
              </a:rPr>
              <a:t>Contains </a:t>
            </a:r>
            <a:r>
              <a:rPr lang="en-US" sz="2000" spc="-1" dirty="0">
                <a:latin typeface="Arial" panose="020B0604020202020204" pitchFamily="34" charset="0"/>
                <a:cs typeface="Arial" panose="020B0604020202020204" pitchFamily="34" charset="0"/>
              </a:rPr>
              <a:t>breakup of trades executed through a TM on a </a:t>
            </a:r>
            <a:r>
              <a:rPr lang="en-US" sz="2000" spc="-1" dirty="0" smtClean="0">
                <a:latin typeface="Arial" panose="020B0604020202020204" pitchFamily="34" charset="0"/>
                <a:cs typeface="Arial" panose="020B0604020202020204" pitchFamily="34" charset="0"/>
              </a:rPr>
              <a:t>day</a:t>
            </a:r>
          </a:p>
          <a:p>
            <a:pPr marL="800100" lvl="1" indent="-342900" algn="just">
              <a:lnSpc>
                <a:spcPct val="80000"/>
              </a:lnSpc>
              <a:spcBef>
                <a:spcPts val="332"/>
              </a:spcBef>
              <a:buFontTx/>
              <a:buChar char="-"/>
            </a:pPr>
            <a:endParaRPr lang="en-US" sz="20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000" spc="-1" dirty="0" smtClean="0">
                <a:latin typeface="Arial" panose="020B0604020202020204" pitchFamily="34" charset="0"/>
                <a:cs typeface="Arial" panose="020B0604020202020204" pitchFamily="34" charset="0"/>
              </a:rPr>
              <a:t>Email will come from domain of Stock Exchange</a:t>
            </a: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71" y="2631717"/>
            <a:ext cx="8720340" cy="2998722"/>
          </a:xfrm>
          <a:prstGeom prst="rect">
            <a:avLst/>
          </a:prstGeom>
          <a:ln w="25400">
            <a:solidFill>
              <a:schemeClr val="tx1"/>
            </a:solidFill>
          </a:ln>
        </p:spPr>
      </p:pic>
      <p:sp>
        <p:nvSpPr>
          <p:cNvPr id="6" name="Rectangle 5"/>
          <p:cNvSpPr/>
          <p:nvPr/>
        </p:nvSpPr>
        <p:spPr>
          <a:xfrm>
            <a:off x="1130029" y="3370151"/>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75011" y="5839437"/>
            <a:ext cx="2971800" cy="307777"/>
          </a:xfrm>
          <a:prstGeom prst="rect">
            <a:avLst/>
          </a:prstGeom>
          <a:noFill/>
        </p:spPr>
        <p:txBody>
          <a:bodyPr wrap="square" rtlCol="0">
            <a:spAutoFit/>
          </a:bodyPr>
          <a:lstStyle/>
          <a:p>
            <a:r>
              <a:rPr lang="en-US" sz="1400" i="1" dirty="0"/>
              <a:t>Source : https://www.nseindia.com/</a:t>
            </a:r>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29</a:t>
            </a:r>
            <a:endParaRPr lang="en-IN" sz="1000" b="0" strike="noStrike" spc="-1" dirty="0">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28120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029600" y="271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Post Trade: Trade check / verification </a:t>
            </a:r>
          </a:p>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on Stock Exchange Website (1/4)</a:t>
            </a:r>
          </a:p>
        </p:txBody>
      </p:sp>
      <p:sp>
        <p:nvSpPr>
          <p:cNvPr id="5" name="CustomShape 2"/>
          <p:cNvSpPr/>
          <p:nvPr/>
        </p:nvSpPr>
        <p:spPr>
          <a:xfrm>
            <a:off x="391886" y="1049384"/>
            <a:ext cx="9222377" cy="5037907"/>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marL="1329" algn="ctr">
              <a:spcBef>
                <a:spcPts val="369"/>
              </a:spcBef>
              <a:buClr>
                <a:srgbClr val="000000"/>
              </a:buClr>
            </a:pPr>
            <a:r>
              <a:rPr lang="en-US" sz="2400" b="1" spc="-1" dirty="0">
                <a:solidFill>
                  <a:srgbClr val="000000"/>
                </a:solidFill>
                <a:latin typeface="Arial" panose="020B0604020202020204" pitchFamily="34" charset="0"/>
                <a:ea typeface="Calibri"/>
                <a:cs typeface="Arial" panose="020B0604020202020204" pitchFamily="34" charset="0"/>
              </a:rPr>
              <a:t>Trade verification facility available on the Exchange Website </a:t>
            </a:r>
            <a:endParaRPr lang="en-IN" sz="2400" b="1" spc="-1" dirty="0">
              <a:solidFill>
                <a:srgbClr val="000000"/>
              </a:solidFill>
              <a:latin typeface="Arial" panose="020B0604020202020204" pitchFamily="34" charset="0"/>
              <a:ea typeface="Calibri"/>
              <a:cs typeface="Arial" panose="020B0604020202020204" pitchFamily="34" charset="0"/>
            </a:endParaRPr>
          </a:p>
          <a:p>
            <a:pPr marL="800100" lvl="1" indent="-342900" algn="just">
              <a:lnSpc>
                <a:spcPct val="80000"/>
              </a:lnSpc>
              <a:spcBef>
                <a:spcPts val="332"/>
              </a:spcBef>
              <a:buFont typeface="Arial" panose="020B0604020202020204" pitchFamily="34" charset="0"/>
              <a:buChar char="•"/>
            </a:pPr>
            <a:endParaRPr lang="en-US" sz="2400" spc="-1" dirty="0" smtClean="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400" spc="-1" dirty="0" smtClean="0">
                <a:latin typeface="Arial" panose="020B0604020202020204" pitchFamily="34" charset="0"/>
                <a:cs typeface="Arial" panose="020B0604020202020204" pitchFamily="34" charset="0"/>
              </a:rPr>
              <a:t>The </a:t>
            </a:r>
            <a:r>
              <a:rPr lang="en-US" sz="2400" spc="-1" dirty="0">
                <a:latin typeface="Arial" panose="020B0604020202020204" pitchFamily="34" charset="0"/>
                <a:cs typeface="Arial" panose="020B0604020202020204" pitchFamily="34" charset="0"/>
              </a:rPr>
              <a:t>data on trades would be available on T+1 day. </a:t>
            </a:r>
            <a:endParaRPr lang="en-US" sz="2400" spc="-1" dirty="0" smtClean="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400" spc="-1" dirty="0" smtClean="0">
                <a:latin typeface="Arial" panose="020B0604020202020204" pitchFamily="34" charset="0"/>
                <a:cs typeface="Arial" panose="020B0604020202020204" pitchFamily="34" charset="0"/>
              </a:rPr>
              <a:t>At </a:t>
            </a:r>
            <a:r>
              <a:rPr lang="en-US" sz="2400" spc="-1" dirty="0">
                <a:latin typeface="Arial" panose="020B0604020202020204" pitchFamily="34" charset="0"/>
                <a:cs typeface="Arial" panose="020B0604020202020204" pitchFamily="34" charset="0"/>
              </a:rPr>
              <a:t>any given point in time 10 trading days' data would be available for verification. </a:t>
            </a:r>
            <a:endParaRPr lang="en-US" sz="2400" spc="-1" dirty="0" smtClean="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400" spc="-1" dirty="0" smtClean="0">
                <a:latin typeface="Arial" panose="020B0604020202020204" pitchFamily="34" charset="0"/>
                <a:cs typeface="Arial" panose="020B0604020202020204" pitchFamily="34" charset="0"/>
              </a:rPr>
              <a:t>Please </a:t>
            </a:r>
            <a:r>
              <a:rPr lang="en-US" sz="2400" spc="-1" dirty="0">
                <a:latin typeface="Arial" panose="020B0604020202020204" pitchFamily="34" charset="0"/>
                <a:cs typeface="Arial" panose="020B0604020202020204" pitchFamily="34" charset="0"/>
              </a:rPr>
              <a:t>ensure to provide / update latest email address and mobile number to trading members. </a:t>
            </a:r>
            <a:endParaRPr lang="en-US" sz="2400" spc="-1" dirty="0" smtClean="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Tx/>
              <a:buChar char="-"/>
            </a:pPr>
            <a:r>
              <a:rPr lang="en-US" sz="2400" spc="-1" dirty="0" smtClean="0">
                <a:latin typeface="Arial" panose="020B0604020202020204" pitchFamily="34" charset="0"/>
                <a:cs typeface="Arial" panose="020B0604020202020204" pitchFamily="34" charset="0"/>
              </a:rPr>
              <a:t>Review </a:t>
            </a:r>
            <a:r>
              <a:rPr lang="en-US" sz="2400" spc="-1" dirty="0">
                <a:latin typeface="Arial" panose="020B0604020202020204" pitchFamily="34" charset="0"/>
                <a:cs typeface="Arial" panose="020B0604020202020204" pitchFamily="34" charset="0"/>
              </a:rPr>
              <a:t>with trading members the status of upload of email address and mobile numbers on the </a:t>
            </a:r>
            <a:r>
              <a:rPr lang="en-US" sz="2400" spc="-1" dirty="0" smtClean="0">
                <a:latin typeface="Arial" panose="020B0604020202020204" pitchFamily="34" charset="0"/>
                <a:cs typeface="Arial" panose="020B0604020202020204" pitchFamily="34" charset="0"/>
              </a:rPr>
              <a:t>Stock Exchange’s Online </a:t>
            </a:r>
            <a:r>
              <a:rPr lang="en-US" sz="2400" spc="-1" dirty="0">
                <a:latin typeface="Arial" panose="020B0604020202020204" pitchFamily="34" charset="0"/>
                <a:cs typeface="Arial" panose="020B0604020202020204" pitchFamily="34" charset="0"/>
              </a:rPr>
              <a:t>System to ensure receipt of trade </a:t>
            </a:r>
            <a:r>
              <a:rPr lang="en-US" sz="2400" spc="-1" dirty="0" smtClean="0">
                <a:latin typeface="Arial" panose="020B0604020202020204" pitchFamily="34" charset="0"/>
                <a:cs typeface="Arial" panose="020B0604020202020204" pitchFamily="34" charset="0"/>
              </a:rPr>
              <a:t>alerts.</a:t>
            </a: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 typeface="Arial" panose="020B0604020202020204" pitchFamily="34" charset="0"/>
              <a:buChar char="•"/>
            </a:pPr>
            <a:endParaRPr lang="en-US" sz="2400" spc="-1" dirty="0">
              <a:latin typeface="Arial" panose="020B0604020202020204" pitchFamily="34" charset="0"/>
              <a:cs typeface="Arial" panose="020B0604020202020204" pitchFamily="34" charset="0"/>
            </a:endParaRPr>
          </a:p>
          <a:p>
            <a:pPr marL="800100" lvl="1" indent="-342900" algn="just">
              <a:lnSpc>
                <a:spcPct val="80000"/>
              </a:lnSpc>
              <a:spcBef>
                <a:spcPts val="332"/>
              </a:spcBef>
              <a:buFont typeface="Arial" panose="020B0604020202020204" pitchFamily="34" charset="0"/>
              <a:buChar char="•"/>
            </a:pPr>
            <a:endParaRPr lang="en-US" sz="2400" spc="-1" dirty="0">
              <a:latin typeface="Arial" panose="020B0604020202020204" pitchFamily="34" charset="0"/>
              <a:cs typeface="Arial" panose="020B0604020202020204" pitchFamily="34" charset="0"/>
            </a:endParaRPr>
          </a:p>
          <a:p>
            <a:pPr algn="just">
              <a:lnSpc>
                <a:spcPct val="80000"/>
              </a:lnSpc>
              <a:spcBef>
                <a:spcPts val="332"/>
              </a:spcBef>
            </a:pPr>
            <a:endParaRPr lang="en-IN" sz="2400" spc="-1" dirty="0">
              <a:latin typeface="Arial" panose="020B0604020202020204" pitchFamily="34" charset="0"/>
              <a:cs typeface="Arial" panose="020B0604020202020204" pitchFamily="34" charset="0"/>
            </a:endParaRPr>
          </a:p>
          <a:p>
            <a:pPr algn="just">
              <a:lnSpc>
                <a:spcPct val="80000"/>
              </a:lnSpc>
              <a:spcBef>
                <a:spcPts val="332"/>
              </a:spcBef>
            </a:pPr>
            <a:endParaRPr lang="en-IN" sz="2400" spc="-1" dirty="0">
              <a:latin typeface="Arial" panose="020B0604020202020204" pitchFamily="34" charset="0"/>
              <a:cs typeface="Arial" panose="020B0604020202020204" pitchFamily="34" charset="0"/>
            </a:endParaRPr>
          </a:p>
          <a:p>
            <a:pPr algn="just">
              <a:lnSpc>
                <a:spcPct val="80000"/>
              </a:lnSpc>
              <a:spcBef>
                <a:spcPts val="332"/>
              </a:spcBef>
            </a:pPr>
            <a:endParaRPr lang="en-IN" sz="2400" spc="-1" dirty="0">
              <a:latin typeface="Arial" panose="020B0604020202020204" pitchFamily="34" charset="0"/>
              <a:cs typeface="Arial" panose="020B0604020202020204" pitchFamily="34" charset="0"/>
            </a:endParaRPr>
          </a:p>
          <a:p>
            <a:pPr algn="just">
              <a:lnSpc>
                <a:spcPct val="80000"/>
              </a:lnSpc>
              <a:spcBef>
                <a:spcPts val="332"/>
              </a:spcBef>
            </a:pPr>
            <a:endParaRPr lang="en-IN" sz="2400" spc="-1"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30</a:t>
            </a:r>
            <a:endParaRPr lang="en-IN" sz="1000" b="0" strike="noStrike" spc="-1" dirty="0">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363368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838254" y="271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Post Trade: Trade check / verification </a:t>
            </a:r>
          </a:p>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on Stock Exchange Website (2/4)</a:t>
            </a:r>
          </a:p>
        </p:txBody>
      </p:sp>
      <p:pic>
        <p:nvPicPr>
          <p:cNvPr id="6" name="Picture 5"/>
          <p:cNvPicPr>
            <a:picLocks noChangeAspect="1"/>
          </p:cNvPicPr>
          <p:nvPr/>
        </p:nvPicPr>
        <p:blipFill>
          <a:blip r:embed="rId2"/>
          <a:stretch>
            <a:fillRect/>
          </a:stretch>
        </p:blipFill>
        <p:spPr>
          <a:xfrm>
            <a:off x="1206727" y="1334588"/>
            <a:ext cx="7491323" cy="4339064"/>
          </a:xfrm>
          <a:prstGeom prst="rect">
            <a:avLst/>
          </a:prstGeom>
          <a:ln w="25400">
            <a:solidFill>
              <a:schemeClr val="tx1"/>
            </a:solidFill>
          </a:ln>
        </p:spPr>
      </p:pic>
      <p:sp>
        <p:nvSpPr>
          <p:cNvPr id="2" name="TextBox 1"/>
          <p:cNvSpPr txBox="1"/>
          <p:nvPr/>
        </p:nvSpPr>
        <p:spPr>
          <a:xfrm>
            <a:off x="6094725" y="5805683"/>
            <a:ext cx="2971800" cy="307777"/>
          </a:xfrm>
          <a:prstGeom prst="rect">
            <a:avLst/>
          </a:prstGeom>
          <a:noFill/>
        </p:spPr>
        <p:txBody>
          <a:bodyPr wrap="square" rtlCol="0">
            <a:spAutoFit/>
          </a:bodyPr>
          <a:lstStyle/>
          <a:p>
            <a:r>
              <a:rPr lang="en-US" sz="1400" i="1" dirty="0"/>
              <a:t>Source : https://www.nseindia.com/</a:t>
            </a:r>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31</a:t>
            </a:r>
            <a:endParaRPr lang="en-IN" sz="1000" b="0" strike="noStrike" spc="-1" dirty="0">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370281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838256" y="271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Post Trade: Trade check / verification </a:t>
            </a:r>
          </a:p>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on Stock Exchange Website (3/4)</a:t>
            </a:r>
          </a:p>
        </p:txBody>
      </p:sp>
      <p:sp>
        <p:nvSpPr>
          <p:cNvPr id="2" name="TextBox 1"/>
          <p:cNvSpPr txBox="1"/>
          <p:nvPr/>
        </p:nvSpPr>
        <p:spPr>
          <a:xfrm>
            <a:off x="6438960" y="6016703"/>
            <a:ext cx="2971800" cy="307777"/>
          </a:xfrm>
          <a:prstGeom prst="rect">
            <a:avLst/>
          </a:prstGeom>
          <a:noFill/>
        </p:spPr>
        <p:txBody>
          <a:bodyPr wrap="square" rtlCol="0">
            <a:spAutoFit/>
          </a:bodyPr>
          <a:lstStyle/>
          <a:p>
            <a:r>
              <a:rPr lang="en-US" sz="1400" i="1" dirty="0"/>
              <a:t>Source : https://www.bseindia.com/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245" y="1321837"/>
            <a:ext cx="5978255" cy="4696573"/>
          </a:xfrm>
          <a:prstGeom prst="rect">
            <a:avLst/>
          </a:prstGeom>
          <a:ln w="25400">
            <a:solidFill>
              <a:schemeClr val="tx1"/>
            </a:solid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32</a:t>
            </a:r>
            <a:endParaRPr lang="en-IN" sz="1000" b="0"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9837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058190" y="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Post Trade: Trade check / verification </a:t>
            </a:r>
          </a:p>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on Stock Exchange Website (4/4)</a:t>
            </a:r>
          </a:p>
        </p:txBody>
      </p:sp>
      <p:sp>
        <p:nvSpPr>
          <p:cNvPr id="2" name="TextBox 1"/>
          <p:cNvSpPr txBox="1"/>
          <p:nvPr/>
        </p:nvSpPr>
        <p:spPr>
          <a:xfrm>
            <a:off x="6314661" y="6026642"/>
            <a:ext cx="2971800" cy="307777"/>
          </a:xfrm>
          <a:prstGeom prst="rect">
            <a:avLst/>
          </a:prstGeom>
          <a:noFill/>
        </p:spPr>
        <p:txBody>
          <a:bodyPr wrap="square" rtlCol="0">
            <a:spAutoFit/>
          </a:bodyPr>
          <a:lstStyle/>
          <a:p>
            <a:r>
              <a:rPr lang="en-US" sz="1400" i="1" dirty="0"/>
              <a:t>Source : https://www.msei.in/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81" y="1199391"/>
            <a:ext cx="8863519" cy="4833078"/>
          </a:xfrm>
          <a:prstGeom prst="rect">
            <a:avLst/>
          </a:prstGeom>
          <a:ln w="25400">
            <a:solidFill>
              <a:schemeClr val="tx1"/>
            </a:solid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33</a:t>
            </a:r>
            <a:endParaRPr lang="en-IN" sz="1000" b="0" strike="noStrike" spc="-1" dirty="0">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78186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514800" y="27179"/>
            <a:ext cx="8913960" cy="755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r>
              <a:rPr lang="en-IN" sz="3200" b="1" spc="-1" dirty="0" smtClean="0">
                <a:solidFill>
                  <a:srgbClr val="000000"/>
                </a:solidFill>
                <a:ea typeface="Arial"/>
              </a:rPr>
              <a:t>Post Trade: Contract Note</a:t>
            </a:r>
            <a:endParaRPr lang="en-IN" sz="3200" b="1" spc="-1" dirty="0">
              <a:solidFill>
                <a:srgbClr val="000000"/>
              </a:solidFill>
              <a:ea typeface="Arial"/>
            </a:endParaRPr>
          </a:p>
        </p:txBody>
      </p:sp>
      <p:sp>
        <p:nvSpPr>
          <p:cNvPr id="6" name="CustomShape 2"/>
          <p:cNvSpPr/>
          <p:nvPr/>
        </p:nvSpPr>
        <p:spPr>
          <a:xfrm>
            <a:off x="369456" y="951841"/>
            <a:ext cx="9134762" cy="5087312"/>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961575535"/>
              </p:ext>
            </p:extLst>
          </p:nvPr>
        </p:nvGraphicFramePr>
        <p:xfrm>
          <a:off x="369456" y="951842"/>
          <a:ext cx="9041304" cy="508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34</a:t>
            </a:r>
            <a:endParaRPr lang="en-IN" sz="1000" b="0" strike="noStrike" spc="-1" dirty="0">
              <a:latin typeface="Arial"/>
            </a:endParaRPr>
          </a:p>
        </p:txBody>
      </p:sp>
      <p:pic>
        <p:nvPicPr>
          <p:cNvPr id="7"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17178422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092926"/>
            <a:ext cx="8628784" cy="5257800"/>
          </a:xfrm>
        </p:spPr>
        <p:txBody>
          <a:bodyPr>
            <a:noAutofit/>
          </a:bodyPr>
          <a:lstStyle/>
          <a:p>
            <a:pPr algn="ctr">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Basic details:</a:t>
            </a:r>
          </a:p>
          <a:p>
            <a:pPr algn="just">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ct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ctr">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Details for each trade executed (Buy/ Sell):</a:t>
            </a:r>
          </a:p>
          <a:p>
            <a:pPr algn="just">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0" indent="0" algn="just">
              <a:buNone/>
            </a:pPr>
            <a:endParaRPr lang="en-US" sz="1400" i="1" dirty="0">
              <a:latin typeface="Arial" panose="020B0604020202020204" pitchFamily="34" charset="0"/>
              <a:cs typeface="Arial" panose="020B0604020202020204" pitchFamily="34" charset="0"/>
            </a:endParaRPr>
          </a:p>
          <a:p>
            <a:pPr marL="0" indent="0" algn="just">
              <a:buNone/>
            </a:pPr>
            <a:r>
              <a:rPr lang="en-IN" sz="1400" i="1" dirty="0" smtClean="0">
                <a:latin typeface="Arial" panose="020B0604020202020204" pitchFamily="34" charset="0"/>
                <a:cs typeface="Arial" panose="020B0604020202020204" pitchFamily="34" charset="0"/>
              </a:rPr>
              <a:t>Any </a:t>
            </a:r>
            <a:r>
              <a:rPr lang="en-IN" sz="1400" i="1" dirty="0">
                <a:latin typeface="Arial" panose="020B0604020202020204" pitchFamily="34" charset="0"/>
                <a:cs typeface="Arial" panose="020B0604020202020204" pitchFamily="34" charset="0"/>
              </a:rPr>
              <a:t>discrepancies observed in the Contract Notes should be brought to the notice of your TM in </a:t>
            </a:r>
            <a:r>
              <a:rPr lang="en-IN" sz="1400" i="1" dirty="0" smtClean="0">
                <a:latin typeface="Arial" panose="020B0604020202020204" pitchFamily="34" charset="0"/>
                <a:cs typeface="Arial" panose="020B0604020202020204" pitchFamily="34" charset="0"/>
              </a:rPr>
              <a:t>writing, </a:t>
            </a:r>
            <a:r>
              <a:rPr lang="en-IN" sz="1400" i="1" dirty="0">
                <a:latin typeface="Arial" panose="020B0604020202020204" pitchFamily="34" charset="0"/>
                <a:cs typeface="Arial" panose="020B0604020202020204" pitchFamily="34" charset="0"/>
              </a:rPr>
              <a:t>immediately</a:t>
            </a:r>
          </a:p>
          <a:p>
            <a:pPr lvl="1" indent="-342900" algn="just">
              <a:buAutoNum type="arabicPeriod"/>
            </a:pPr>
            <a:endParaRPr lang="en-IN" sz="2000" dirty="0">
              <a:latin typeface="Arial" panose="020B0604020202020204" pitchFamily="34" charset="0"/>
              <a:cs typeface="Arial" panose="020B0604020202020204" pitchFamily="34" charset="0"/>
            </a:endParaRPr>
          </a:p>
          <a:p>
            <a:pPr marL="342900" lvl="1" indent="0" algn="just">
              <a:buNone/>
            </a:pPr>
            <a:endParaRPr lang="en-US" sz="2000" dirty="0">
              <a:latin typeface="Arial" panose="020B0604020202020204" pitchFamily="34" charset="0"/>
              <a:cs typeface="Arial" panose="020B0604020202020204" pitchFamily="34" charset="0"/>
            </a:endParaRPr>
          </a:p>
          <a:p>
            <a:pPr lvl="1" indent="-342900" algn="just">
              <a:buAutoNum type="arabicPeriod"/>
            </a:pPr>
            <a:endParaRPr lang="en-IN" sz="2000" dirty="0">
              <a:latin typeface="Arial" panose="020B0604020202020204" pitchFamily="34" charset="0"/>
              <a:cs typeface="Arial" panose="020B0604020202020204" pitchFamily="34" charset="0"/>
            </a:endParaRPr>
          </a:p>
          <a:p>
            <a:pPr lvl="1" indent="-342900" algn="just">
              <a:buAutoNum type="arabicPeriod"/>
            </a:pPr>
            <a:endParaRPr lang="en-IN" sz="2000" dirty="0">
              <a:latin typeface="Arial" panose="020B0604020202020204" pitchFamily="34" charset="0"/>
              <a:cs typeface="Arial" panose="020B0604020202020204" pitchFamily="34" charset="0"/>
            </a:endParaRPr>
          </a:p>
          <a:p>
            <a:endParaRPr lang="en-IN" sz="2000" dirty="0">
              <a:latin typeface="Arial" panose="020B0604020202020204" pitchFamily="34" charset="0"/>
              <a:cs typeface="Arial" panose="020B0604020202020204" pitchFamily="34" charset="0"/>
            </a:endParaRPr>
          </a:p>
        </p:txBody>
      </p:sp>
      <p:sp>
        <p:nvSpPr>
          <p:cNvPr id="5" name="CustomShape 1"/>
          <p:cNvSpPr/>
          <p:nvPr/>
        </p:nvSpPr>
        <p:spPr>
          <a:xfrm>
            <a:off x="1010113" y="27180"/>
            <a:ext cx="8228271" cy="867600"/>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nchor="b"/>
          <a:lstStyle/>
          <a:p>
            <a:pPr algn="ctr">
              <a:lnSpc>
                <a:spcPct val="90000"/>
              </a:lnSpc>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smtClean="0">
                <a:solidFill>
                  <a:srgbClr val="000000"/>
                </a:solidFill>
                <a:latin typeface="Arial" panose="020B0604020202020204" pitchFamily="34" charset="0"/>
                <a:ea typeface="Calibri"/>
                <a:cs typeface="Arial" panose="020B0604020202020204" pitchFamily="34" charset="0"/>
              </a:rPr>
              <a:t>What should a Contract Note Contain?</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2" name="Diagram 1"/>
          <p:cNvGraphicFramePr/>
          <p:nvPr>
            <p:extLst/>
          </p:nvPr>
        </p:nvGraphicFramePr>
        <p:xfrm>
          <a:off x="221075" y="1486193"/>
          <a:ext cx="9170125" cy="1100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354215" y="3552008"/>
          <a:ext cx="9170125" cy="2274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35</a:t>
            </a:r>
            <a:endParaRPr lang="en-IN" sz="1000" b="0" strike="noStrike" spc="-1" dirty="0">
              <a:latin typeface="Arial"/>
            </a:endParaRPr>
          </a:p>
        </p:txBody>
      </p:sp>
      <p:pic>
        <p:nvPicPr>
          <p:cNvPr id="10" name="Picture 3"/>
          <p:cNvPicPr/>
          <p:nvPr/>
        </p:nvPicPr>
        <p:blipFill>
          <a:blip r:embed="rId12"/>
          <a:stretch/>
        </p:blipFill>
        <p:spPr>
          <a:xfrm>
            <a:off x="8876400" y="0"/>
            <a:ext cx="1029600" cy="803880"/>
          </a:xfrm>
          <a:prstGeom prst="rect">
            <a:avLst/>
          </a:prstGeom>
          <a:ln>
            <a:noFill/>
          </a:ln>
        </p:spPr>
      </p:pic>
    </p:spTree>
    <p:extLst>
      <p:ext uri="{BB962C8B-B14F-4D97-AF65-F5344CB8AC3E}">
        <p14:creationId xmlns:p14="http://schemas.microsoft.com/office/powerpoint/2010/main" val="378647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304" y="120034"/>
            <a:ext cx="7501680" cy="753480"/>
          </a:xfrm>
        </p:spPr>
        <p:txBody>
          <a:bodyPr>
            <a:norm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Sample Contract Note (1/2)</a:t>
            </a:r>
          </a:p>
        </p:txBody>
      </p:sp>
      <p:pic>
        <p:nvPicPr>
          <p:cNvPr id="4" name="Content Placeholder 3"/>
          <p:cNvPicPr>
            <a:picLocks noGrp="1" noChangeAspect="1"/>
          </p:cNvPicPr>
          <p:nvPr>
            <p:ph idx="4294967295"/>
          </p:nvPr>
        </p:nvPicPr>
        <p:blipFill>
          <a:blip r:embed="rId2"/>
          <a:stretch>
            <a:fillRect/>
          </a:stretch>
        </p:blipFill>
        <p:spPr>
          <a:xfrm>
            <a:off x="932655" y="1169127"/>
            <a:ext cx="7943745" cy="4830765"/>
          </a:xfrm>
          <a:prstGeom prst="rect">
            <a:avLst/>
          </a:prstGeom>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36</a:t>
            </a:r>
            <a:endParaRPr lang="en-IN" sz="1000" b="0" strike="noStrike" spc="-1" dirty="0">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93325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231916"/>
            <a:ext cx="78867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Sample Contract Note (2/2)</a:t>
            </a:r>
          </a:p>
        </p:txBody>
      </p:sp>
      <p:pic>
        <p:nvPicPr>
          <p:cNvPr id="4" name="Picture 3"/>
          <p:cNvPicPr>
            <a:picLocks noChangeAspect="1"/>
          </p:cNvPicPr>
          <p:nvPr/>
        </p:nvPicPr>
        <p:blipFill>
          <a:blip r:embed="rId2"/>
          <a:stretch>
            <a:fillRect/>
          </a:stretch>
        </p:blipFill>
        <p:spPr>
          <a:xfrm>
            <a:off x="914400" y="1282338"/>
            <a:ext cx="7886700" cy="4588625"/>
          </a:xfrm>
          <a:prstGeom prst="rect">
            <a:avLst/>
          </a:prstGeom>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37</a:t>
            </a:r>
            <a:endParaRPr lang="en-IN" sz="1000" b="0" strike="noStrike" spc="-1" dirty="0">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8446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843" y="77580"/>
            <a:ext cx="7501680" cy="753480"/>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How to make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payment to Stock Broker (Buy Trade</a:t>
            </a:r>
            <a:r>
              <a:rPr lang="en-US" sz="2800" b="1" spc="-1" dirty="0" smtClean="0">
                <a:solidFill>
                  <a:srgbClr val="000000"/>
                </a:solidFill>
                <a:latin typeface="Arial" panose="020B0604020202020204" pitchFamily="34" charset="0"/>
                <a:ea typeface="Calibri"/>
                <a:cs typeface="Arial" panose="020B0604020202020204" pitchFamily="34" charset="0"/>
              </a:rPr>
              <a:t>)?</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val="572909030"/>
              </p:ext>
            </p:extLst>
          </p:nvPr>
        </p:nvGraphicFramePr>
        <p:xfrm>
          <a:off x="274320" y="899640"/>
          <a:ext cx="9170126" cy="4480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356040" y="5183812"/>
            <a:ext cx="8600803" cy="523220"/>
          </a:xfrm>
          <a:prstGeom prst="rect">
            <a:avLst/>
          </a:prstGeom>
        </p:spPr>
        <p:txBody>
          <a:bodyPr wrap="square">
            <a:spAutoFit/>
          </a:bodyPr>
          <a:lstStyle/>
          <a:p>
            <a:pPr algn="ctr"/>
            <a:r>
              <a:rPr lang="en-US" sz="2800" b="1" u="sng" dirty="0"/>
              <a:t>CASH DEALING IS STRCTLY PROHIBITTED</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38</a:t>
            </a:r>
            <a:endParaRPr lang="en-IN" sz="1000" b="0" strike="noStrike" spc="-1" dirty="0">
              <a:latin typeface="Arial"/>
            </a:endParaRPr>
          </a:p>
        </p:txBody>
      </p:sp>
      <p:pic>
        <p:nvPicPr>
          <p:cNvPr id="8" name="Picture 3"/>
          <p:cNvPicPr/>
          <p:nvPr/>
        </p:nvPicPr>
        <p:blipFill>
          <a:blip r:embed="rId7"/>
          <a:stretch/>
        </p:blipFill>
        <p:spPr>
          <a:xfrm>
            <a:off x="8876400" y="0"/>
            <a:ext cx="1029600" cy="803880"/>
          </a:xfrm>
          <a:prstGeom prst="rect">
            <a:avLst/>
          </a:prstGeom>
          <a:ln>
            <a:noFill/>
          </a:ln>
        </p:spPr>
      </p:pic>
      <p:sp>
        <p:nvSpPr>
          <p:cNvPr id="3" name="TextBox 2"/>
          <p:cNvSpPr txBox="1"/>
          <p:nvPr/>
        </p:nvSpPr>
        <p:spPr>
          <a:xfrm>
            <a:off x="718457" y="5904411"/>
            <a:ext cx="8157943" cy="369332"/>
          </a:xfrm>
          <a:prstGeom prst="rect">
            <a:avLst/>
          </a:prstGeom>
          <a:noFill/>
        </p:spPr>
        <p:txBody>
          <a:bodyPr wrap="square" rtlCol="0">
            <a:spAutoFit/>
          </a:bodyPr>
          <a:lstStyle/>
          <a:p>
            <a:r>
              <a:rPr lang="en-US" i="1" u="sng" dirty="0" smtClean="0"/>
              <a:t>*T+1 Settlement cycle is introduced in phase manner from February 25, 2022</a:t>
            </a:r>
            <a:endParaRPr lang="en-IN" i="1" u="sng" dirty="0"/>
          </a:p>
        </p:txBody>
      </p:sp>
    </p:spTree>
    <p:extLst>
      <p:ext uri="{BB962C8B-B14F-4D97-AF65-F5344CB8AC3E}">
        <p14:creationId xmlns:p14="http://schemas.microsoft.com/office/powerpoint/2010/main" val="155692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2"/>
          <p:cNvSpPr/>
          <p:nvPr/>
        </p:nvSpPr>
        <p:spPr>
          <a:xfrm>
            <a:off x="356040" y="983250"/>
            <a:ext cx="905400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400"/>
              </a:spcBef>
              <a:buClr>
                <a:srgbClr val="000000"/>
              </a:buClr>
              <a:buFont typeface="Wingdings" charset="2"/>
              <a:buChar char=""/>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endParaRPr lang="en-IN" sz="2000" b="0" strike="noStrike" spc="-1" dirty="0">
              <a:latin typeface="Arial"/>
            </a:endParaRPr>
          </a:p>
          <a:p>
            <a:pPr marL="343080" indent="-342360">
              <a:lnSpc>
                <a:spcPct val="93000"/>
              </a:lnSpc>
              <a:spcBef>
                <a:spcPts val="1400"/>
              </a:spcBef>
            </a:pPr>
            <a:r>
              <a:rPr lang="en-IN" sz="1600" b="0" strike="noStrike" spc="-1" dirty="0">
                <a:solidFill>
                  <a:srgbClr val="000000"/>
                </a:solidFill>
                <a:latin typeface="Arial"/>
                <a:ea typeface="Arial"/>
              </a:rPr>
              <a:t>  </a:t>
            </a:r>
            <a:endParaRPr lang="en-IN" sz="1600" b="0" strike="noStrike" spc="-1" dirty="0">
              <a:latin typeface="Arial"/>
            </a:endParaRPr>
          </a:p>
          <a:p>
            <a:pPr marL="343080" indent="-342360">
              <a:lnSpc>
                <a:spcPct val="93000"/>
              </a:lnSpc>
              <a:spcBef>
                <a:spcPts val="1400"/>
              </a:spcBef>
            </a:pPr>
            <a:r>
              <a:rPr lang="en-IN" sz="1600" b="1" strike="noStrike" spc="-1" dirty="0">
                <a:solidFill>
                  <a:srgbClr val="000000"/>
                </a:solidFill>
                <a:latin typeface="Arial"/>
                <a:ea typeface="Calibri"/>
              </a:rPr>
              <a:t> </a:t>
            </a:r>
            <a:endParaRPr lang="en-IN" sz="1600" b="0" strike="noStrike" spc="-1" dirty="0">
              <a:latin typeface="Arial"/>
            </a:endParaRPr>
          </a:p>
        </p:txBody>
      </p:sp>
      <p:sp>
        <p:nvSpPr>
          <p:cNvPr id="3" name="TextBox 2"/>
          <p:cNvSpPr txBox="1"/>
          <p:nvPr/>
        </p:nvSpPr>
        <p:spPr>
          <a:xfrm>
            <a:off x="458871" y="2047235"/>
            <a:ext cx="8848337" cy="2800767"/>
          </a:xfrm>
          <a:prstGeom prst="rect">
            <a:avLst/>
          </a:prstGeom>
          <a:noFill/>
        </p:spPr>
        <p:txBody>
          <a:bodyPr wrap="square" rtlCol="0">
            <a:spAutoFit/>
          </a:bodyPr>
          <a:lstStyle/>
          <a:p>
            <a:pPr algn="ctr"/>
            <a:r>
              <a:rPr lang="en-US" sz="8800" b="1" dirty="0" smtClean="0"/>
              <a:t>Pre – Trade</a:t>
            </a:r>
          </a:p>
          <a:p>
            <a:pPr algn="ctr"/>
            <a:r>
              <a:rPr lang="en-US" sz="8800" b="1" dirty="0" smtClean="0"/>
              <a:t>Preparation</a:t>
            </a:r>
            <a:endParaRPr lang="en-IN" sz="8800" b="1"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4</a:t>
            </a:r>
            <a:endParaRPr lang="en-IN" sz="1000" b="0" strike="noStrike" spc="-1" dirty="0">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417513162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319" y="52380"/>
            <a:ext cx="7501680" cy="753480"/>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How to make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payment to Stock Broker </a:t>
            </a:r>
            <a:r>
              <a:rPr lang="en-US" sz="2800" b="1" spc="-1" dirty="0" smtClean="0">
                <a:solidFill>
                  <a:srgbClr val="000000"/>
                </a:solidFill>
                <a:latin typeface="Arial" panose="020B0604020202020204" pitchFamily="34" charset="0"/>
                <a:ea typeface="Calibri"/>
                <a:cs typeface="Arial" panose="020B0604020202020204" pitchFamily="34" charset="0"/>
              </a:rPr>
              <a:t>(Sell Trade)?</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val="2535523459"/>
              </p:ext>
            </p:extLst>
          </p:nvPr>
        </p:nvGraphicFramePr>
        <p:xfrm>
          <a:off x="365760" y="1187023"/>
          <a:ext cx="9170126" cy="4480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39</a:t>
            </a:r>
            <a:endParaRPr lang="en-IN" sz="1000" b="0" strike="noStrike" spc="-1" dirty="0">
              <a:latin typeface="Arial"/>
            </a:endParaRPr>
          </a:p>
        </p:txBody>
      </p:sp>
      <p:pic>
        <p:nvPicPr>
          <p:cNvPr id="8" name="Picture 3"/>
          <p:cNvPicPr/>
          <p:nvPr/>
        </p:nvPicPr>
        <p:blipFill>
          <a:blip r:embed="rId7"/>
          <a:stretch/>
        </p:blipFill>
        <p:spPr>
          <a:xfrm>
            <a:off x="8876400" y="0"/>
            <a:ext cx="1029600" cy="803880"/>
          </a:xfrm>
          <a:prstGeom prst="rect">
            <a:avLst/>
          </a:prstGeom>
          <a:ln>
            <a:noFill/>
          </a:ln>
        </p:spPr>
      </p:pic>
      <p:sp>
        <p:nvSpPr>
          <p:cNvPr id="3" name="TextBox 2"/>
          <p:cNvSpPr txBox="1"/>
          <p:nvPr/>
        </p:nvSpPr>
        <p:spPr>
          <a:xfrm>
            <a:off x="581485" y="5466130"/>
            <a:ext cx="8294915" cy="923330"/>
          </a:xfrm>
          <a:prstGeom prst="rect">
            <a:avLst/>
          </a:prstGeom>
          <a:noFill/>
        </p:spPr>
        <p:txBody>
          <a:bodyPr wrap="square" rtlCol="0">
            <a:spAutoFit/>
          </a:bodyPr>
          <a:lstStyle/>
          <a:p>
            <a:pPr marL="285750" indent="-285750">
              <a:buFont typeface="Wingdings" panose="05000000000000000000" pitchFamily="2" charset="2"/>
              <a:buChar char="Ø"/>
            </a:pPr>
            <a:r>
              <a:rPr lang="en-US" i="1" u="sng" dirty="0" smtClean="0"/>
              <a:t>T+1 </a:t>
            </a:r>
            <a:r>
              <a:rPr lang="en-US" i="1" u="sng" dirty="0"/>
              <a:t>Settlement cycle is introduced in phase manner from February 25, </a:t>
            </a:r>
            <a:r>
              <a:rPr lang="en-US" i="1" u="sng" dirty="0" smtClean="0"/>
              <a:t>2022</a:t>
            </a:r>
          </a:p>
          <a:p>
            <a:pPr marL="285750" indent="-285750">
              <a:buFont typeface="Wingdings" panose="05000000000000000000" pitchFamily="2" charset="2"/>
              <a:buChar char="Ø"/>
            </a:pPr>
            <a:r>
              <a:rPr lang="en-US" i="1" u="sng" dirty="0" smtClean="0"/>
              <a:t>Complete list of stock is available on stock exchange website</a:t>
            </a:r>
            <a:endParaRPr lang="en-IN" i="1" u="sng" dirty="0"/>
          </a:p>
          <a:p>
            <a:endParaRPr lang="en-IN" dirty="0"/>
          </a:p>
        </p:txBody>
      </p:sp>
    </p:spTree>
    <p:extLst>
      <p:ext uri="{BB962C8B-B14F-4D97-AF65-F5344CB8AC3E}">
        <p14:creationId xmlns:p14="http://schemas.microsoft.com/office/powerpoint/2010/main" val="271883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04" y="143226"/>
            <a:ext cx="8191500" cy="687834"/>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 Default of pay-in obligation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and short delivery of </a:t>
            </a:r>
            <a:r>
              <a:rPr lang="en-US" sz="2800" b="1" spc="-1" dirty="0" smtClean="0">
                <a:solidFill>
                  <a:srgbClr val="000000"/>
                </a:solidFill>
                <a:latin typeface="Arial" panose="020B0604020202020204" pitchFamily="34" charset="0"/>
                <a:ea typeface="Calibri"/>
                <a:cs typeface="Arial" panose="020B0604020202020204" pitchFamily="34" charset="0"/>
              </a:rPr>
              <a:t>shares</a:t>
            </a:r>
            <a:endParaRPr lang="en-IN" sz="2800" b="1" spc="-1" dirty="0">
              <a:solidFill>
                <a:srgbClr val="000000"/>
              </a:solidFill>
              <a:latin typeface="Arial" panose="020B0604020202020204" pitchFamily="34" charset="0"/>
              <a:ea typeface="Calibri"/>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70957626"/>
              </p:ext>
            </p:extLst>
          </p:nvPr>
        </p:nvGraphicFramePr>
        <p:xfrm>
          <a:off x="796834" y="1097279"/>
          <a:ext cx="8321040" cy="4782768"/>
        </p:xfrm>
        <a:graphic>
          <a:graphicData uri="http://schemas.openxmlformats.org/drawingml/2006/table">
            <a:tbl>
              <a:tblPr firstRow="1" bandRow="1">
                <a:tableStyleId>{5C22544A-7EE6-4342-B048-85BDC9FD1C3A}</a:tableStyleId>
              </a:tblPr>
              <a:tblGrid>
                <a:gridCol w="2704012">
                  <a:extLst>
                    <a:ext uri="{9D8B030D-6E8A-4147-A177-3AD203B41FA5}">
                      <a16:colId xmlns:a16="http://schemas.microsoft.com/office/drawing/2014/main" val="662535377"/>
                    </a:ext>
                  </a:extLst>
                </a:gridCol>
                <a:gridCol w="5617028">
                  <a:extLst>
                    <a:ext uri="{9D8B030D-6E8A-4147-A177-3AD203B41FA5}">
                      <a16:colId xmlns:a16="http://schemas.microsoft.com/office/drawing/2014/main" val="1762125147"/>
                    </a:ext>
                  </a:extLst>
                </a:gridCol>
              </a:tblGrid>
              <a:tr h="337989">
                <a:tc gridSpan="2">
                  <a:txBody>
                    <a:bodyPr/>
                    <a:lstStyle/>
                    <a:p>
                      <a:pPr algn="ctr"/>
                      <a:r>
                        <a:rPr lang="en-US" dirty="0" smtClean="0"/>
                        <a:t>Default of Pay- In Obligation and Short Delivery of Shares</a:t>
                      </a:r>
                      <a:endParaRPr lang="en-IN" dirty="0"/>
                    </a:p>
                  </a:txBody>
                  <a:tcPr>
                    <a:solidFill>
                      <a:schemeClr val="accent2">
                        <a:lumMod val="50000"/>
                      </a:schemeClr>
                    </a:solidFill>
                  </a:tcPr>
                </a:tc>
                <a:tc hMerge="1">
                  <a:txBody>
                    <a:bodyPr/>
                    <a:lstStyle/>
                    <a:p>
                      <a:endParaRPr lang="en-IN" dirty="0"/>
                    </a:p>
                  </a:txBody>
                  <a:tcPr/>
                </a:tc>
                <a:extLst>
                  <a:ext uri="{0D108BD9-81ED-4DB2-BD59-A6C34878D82A}">
                    <a16:rowId xmlns:a16="http://schemas.microsoft.com/office/drawing/2014/main" val="801666030"/>
                  </a:ext>
                </a:extLst>
              </a:tr>
              <a:tr h="183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Delayed payment Charges:</a:t>
                      </a:r>
                    </a:p>
                    <a:p>
                      <a:endParaRPr lang="en-IN" dirty="0"/>
                    </a:p>
                  </a:txBody>
                  <a:tcPr>
                    <a:solidFill>
                      <a:schemeClr val="accent2">
                        <a:lumMod val="20000"/>
                        <a:lumOff val="80000"/>
                      </a:schemeClr>
                    </a:solidFill>
                  </a:tcPr>
                </a:tc>
                <a:tc>
                  <a:txBody>
                    <a:bodyPr/>
                    <a:lstStyle/>
                    <a:p>
                      <a:pPr marL="342900" indent="-342900" algn="just">
                        <a:buFont typeface="Arial" panose="020B0604020202020204" pitchFamily="34" charset="0"/>
                        <a:buChar char="•"/>
                      </a:pPr>
                      <a:r>
                        <a:rPr lang="en-US" sz="1800" dirty="0" smtClean="0"/>
                        <a:t>Levied when investor </a:t>
                      </a:r>
                      <a:r>
                        <a:rPr lang="en-US" sz="1800" b="1" u="sng" dirty="0" smtClean="0"/>
                        <a:t>delays the payment</a:t>
                      </a:r>
                      <a:r>
                        <a:rPr lang="en-US" sz="1800" dirty="0" smtClean="0"/>
                        <a:t> beyond the pay-in time on the settlement day. </a:t>
                      </a:r>
                    </a:p>
                    <a:p>
                      <a:pPr marL="342900" indent="-342900" algn="just">
                        <a:buFont typeface="Arial" panose="020B0604020202020204" pitchFamily="34" charset="0"/>
                        <a:buChar char="•"/>
                      </a:pPr>
                      <a:endParaRPr lang="en-US" sz="1800" dirty="0" smtClean="0"/>
                    </a:p>
                    <a:p>
                      <a:pPr marL="342900" indent="-342900" algn="just">
                        <a:buFont typeface="Arial" panose="020B0604020202020204" pitchFamily="34" charset="0"/>
                        <a:buChar char="•"/>
                      </a:pPr>
                      <a:r>
                        <a:rPr lang="en-US" sz="1800" dirty="0" smtClean="0"/>
                        <a:t>Levied to discourage delayed payment from investors.</a:t>
                      </a:r>
                    </a:p>
                    <a:p>
                      <a:endParaRPr lang="en-IN" dirty="0"/>
                    </a:p>
                  </a:txBody>
                  <a:tcPr>
                    <a:solidFill>
                      <a:schemeClr val="accent2">
                        <a:lumMod val="20000"/>
                        <a:lumOff val="80000"/>
                      </a:schemeClr>
                    </a:solidFill>
                  </a:tcPr>
                </a:tc>
                <a:extLst>
                  <a:ext uri="{0D108BD9-81ED-4DB2-BD59-A6C34878D82A}">
                    <a16:rowId xmlns:a16="http://schemas.microsoft.com/office/drawing/2014/main" val="3484409711"/>
                  </a:ext>
                </a:extLst>
              </a:tr>
              <a:tr h="258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Auction of securities in case of default:</a:t>
                      </a:r>
                    </a:p>
                    <a:p>
                      <a:endParaRPr lang="en-IN" dirty="0"/>
                    </a:p>
                  </a:txBody>
                  <a:tcPr>
                    <a:solidFill>
                      <a:schemeClr val="accent2">
                        <a:lumMod val="20000"/>
                        <a:lumOff val="80000"/>
                      </a:schemeClr>
                    </a:solidFill>
                  </a:tcPr>
                </a:tc>
                <a:tc>
                  <a:txBody>
                    <a:bodyPr/>
                    <a:lstStyle/>
                    <a:p>
                      <a:pPr marL="342900" indent="-342900" algn="just">
                        <a:buFont typeface="Arial" panose="020B0604020202020204" pitchFamily="34" charset="0"/>
                        <a:buChar char="•"/>
                      </a:pPr>
                      <a:r>
                        <a:rPr lang="en-US" sz="1800" dirty="0" smtClean="0"/>
                        <a:t>When investor </a:t>
                      </a:r>
                      <a:r>
                        <a:rPr lang="en-US" sz="1800" b="1" u="sng" dirty="0" smtClean="0"/>
                        <a:t>does not deliver</a:t>
                      </a:r>
                      <a:r>
                        <a:rPr lang="en-US" sz="1800" dirty="0" smtClean="0"/>
                        <a:t> securities by pay-in time on the settlement day.</a:t>
                      </a:r>
                    </a:p>
                    <a:p>
                      <a:pPr marL="342900" indent="-342900" algn="just">
                        <a:buFont typeface="Arial" panose="020B0604020202020204" pitchFamily="34" charset="0"/>
                        <a:buChar char="•"/>
                      </a:pPr>
                      <a:endParaRPr lang="en-US" sz="1800" dirty="0" smtClean="0"/>
                    </a:p>
                    <a:p>
                      <a:pPr marL="342900" indent="-342900" algn="just">
                        <a:buFont typeface="Arial" panose="020B0604020202020204" pitchFamily="34" charset="0"/>
                        <a:buChar char="•"/>
                      </a:pPr>
                      <a:r>
                        <a:rPr lang="en-US" sz="1800" dirty="0" smtClean="0"/>
                        <a:t>For all such “short deliveries”, Clearing Corporation  conducts a “buying-in auction” on the settlement day (T+2), after completion of the pay-out, through the exchange trading system.</a:t>
                      </a:r>
                    </a:p>
                    <a:p>
                      <a:endParaRPr lang="en-IN" dirty="0"/>
                    </a:p>
                  </a:txBody>
                  <a:tcPr>
                    <a:solidFill>
                      <a:schemeClr val="accent2">
                        <a:lumMod val="20000"/>
                        <a:lumOff val="80000"/>
                      </a:schemeClr>
                    </a:solidFill>
                  </a:tcPr>
                </a:tc>
                <a:extLst>
                  <a:ext uri="{0D108BD9-81ED-4DB2-BD59-A6C34878D82A}">
                    <a16:rowId xmlns:a16="http://schemas.microsoft.com/office/drawing/2014/main" val="2054261687"/>
                  </a:ext>
                </a:extLst>
              </a:tr>
            </a:tbl>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40</a:t>
            </a:r>
            <a:endParaRPr lang="en-IN" sz="1000" b="0" strike="noStrike" spc="-1" dirty="0">
              <a:latin typeface="Arial"/>
            </a:endParaRPr>
          </a:p>
        </p:txBody>
      </p:sp>
      <p:pic>
        <p:nvPicPr>
          <p:cNvPr id="9"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18479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5" y="241539"/>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Settlement Process &amp; Running A/C</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TextBox 2"/>
          <p:cNvSpPr txBox="1"/>
          <p:nvPr/>
        </p:nvSpPr>
        <p:spPr>
          <a:xfrm>
            <a:off x="527935" y="961704"/>
            <a:ext cx="8877322" cy="5386090"/>
          </a:xfrm>
          <a:prstGeom prst="rect">
            <a:avLst/>
          </a:prstGeom>
          <a:noFill/>
        </p:spPr>
        <p:txBody>
          <a:bodyPr wrap="square" rtlCol="0">
            <a:spAutoFit/>
          </a:bodyPr>
          <a:lstStyle/>
          <a:p>
            <a:pPr algn="just"/>
            <a:r>
              <a:rPr lang="en-US" sz="2400" b="1" u="sng" dirty="0"/>
              <a:t>Settlement of Funds</a:t>
            </a:r>
            <a:r>
              <a:rPr lang="en-US" sz="2400" b="1" u="sng" dirty="0" smtClean="0"/>
              <a:t>:</a:t>
            </a:r>
            <a:endParaRPr lang="en-US" sz="1400" b="1" u="sng" dirty="0"/>
          </a:p>
          <a:p>
            <a:pPr marL="342900" indent="-342900" algn="just">
              <a:buFontTx/>
              <a:buChar char="-"/>
            </a:pPr>
            <a:r>
              <a:rPr lang="en-US" sz="2000" dirty="0" smtClean="0"/>
              <a:t>Pay-Out </a:t>
            </a:r>
            <a:r>
              <a:rPr lang="en-US" sz="2000" dirty="0"/>
              <a:t>happens on T+2 </a:t>
            </a:r>
            <a:r>
              <a:rPr lang="en-US" sz="2000" dirty="0" smtClean="0"/>
              <a:t>Basis.</a:t>
            </a:r>
          </a:p>
          <a:p>
            <a:pPr marL="342900" indent="-342900" algn="just">
              <a:buFontTx/>
              <a:buChar char="-"/>
            </a:pPr>
            <a:endParaRPr lang="en-US" sz="1200" dirty="0" smtClean="0"/>
          </a:p>
          <a:p>
            <a:pPr marL="342900" indent="-342900" algn="just">
              <a:buFontTx/>
              <a:buChar char="-"/>
            </a:pPr>
            <a:r>
              <a:rPr lang="en-US" sz="2000" dirty="0" smtClean="0"/>
              <a:t>Settlement </a:t>
            </a:r>
            <a:r>
              <a:rPr lang="en-US" sz="2000" dirty="0"/>
              <a:t>of funds and / or securities to be done within one working day of the pay-out (unless it is a “Running Account</a:t>
            </a:r>
            <a:r>
              <a:rPr lang="en-US" sz="2000" dirty="0" smtClean="0"/>
              <a:t>”).</a:t>
            </a:r>
          </a:p>
          <a:p>
            <a:pPr marL="342900" indent="-342900" algn="just">
              <a:buFontTx/>
              <a:buChar char="-"/>
            </a:pPr>
            <a:r>
              <a:rPr lang="en-US" sz="2000" dirty="0" smtClean="0"/>
              <a:t>T+1 settlement cycle is introduced in phase manner from Feb 25, 2022. Complete list of stock is available on stock exchange website</a:t>
            </a:r>
            <a:r>
              <a:rPr lang="en-US" sz="2000" dirty="0" smtClean="0">
                <a:solidFill>
                  <a:srgbClr val="FF0000"/>
                </a:solidFill>
              </a:rPr>
              <a:t>.</a:t>
            </a:r>
            <a:endParaRPr lang="en-US" sz="2000" dirty="0">
              <a:solidFill>
                <a:srgbClr val="FF0000"/>
              </a:solidFill>
            </a:endParaRPr>
          </a:p>
          <a:p>
            <a:pPr algn="just"/>
            <a:r>
              <a:rPr lang="en-US" sz="2400" b="1" u="sng" dirty="0"/>
              <a:t>Running Account Authorization </a:t>
            </a:r>
            <a:r>
              <a:rPr lang="en-US" sz="2400" b="1" u="sng" dirty="0" smtClean="0"/>
              <a:t>:</a:t>
            </a:r>
          </a:p>
          <a:p>
            <a:pPr marL="342900" indent="-342900" algn="just">
              <a:buFontTx/>
              <a:buChar char="-"/>
            </a:pPr>
            <a:r>
              <a:rPr lang="en-US" sz="2000" dirty="0" smtClean="0"/>
              <a:t>Running account of client’s securities discontinued </a:t>
            </a:r>
            <a:r>
              <a:rPr lang="en-US" sz="2000" dirty="0" err="1" smtClean="0"/>
              <a:t>w.e.f</a:t>
            </a:r>
            <a:r>
              <a:rPr lang="en-US" sz="2000" dirty="0" smtClean="0"/>
              <a:t>. Sep 01, 2019.</a:t>
            </a:r>
          </a:p>
          <a:p>
            <a:pPr marL="342900" indent="-342900" algn="just">
              <a:buFontTx/>
              <a:buChar char="-"/>
            </a:pPr>
            <a:endParaRPr lang="en-US" sz="1200" dirty="0" smtClean="0"/>
          </a:p>
          <a:p>
            <a:pPr marL="342900" indent="-342900" algn="just">
              <a:buFontTx/>
              <a:buChar char="-"/>
            </a:pPr>
            <a:r>
              <a:rPr lang="en-US" sz="2000" dirty="0" smtClean="0"/>
              <a:t>Funds </a:t>
            </a:r>
            <a:r>
              <a:rPr lang="en-US" sz="2000" dirty="0"/>
              <a:t>and securities </a:t>
            </a:r>
            <a:r>
              <a:rPr lang="en-US" sz="2000" dirty="0" smtClean="0"/>
              <a:t>maintained </a:t>
            </a:r>
            <a:r>
              <a:rPr lang="en-US" sz="2000" dirty="0"/>
              <a:t>on a running account basis have to be settled by Broker </a:t>
            </a:r>
            <a:r>
              <a:rPr lang="en-US" sz="2000" dirty="0" smtClean="0"/>
              <a:t>in 30/90 days, </a:t>
            </a:r>
            <a:r>
              <a:rPr lang="en-US" sz="2000" dirty="0"/>
              <a:t>as per the client mandate. </a:t>
            </a:r>
            <a:endParaRPr lang="en-US" sz="2000" dirty="0" smtClean="0"/>
          </a:p>
          <a:p>
            <a:pPr marL="342900" indent="-342900" algn="just">
              <a:buFontTx/>
              <a:buChar char="-"/>
            </a:pPr>
            <a:endParaRPr lang="en-US" sz="1200" dirty="0" smtClean="0"/>
          </a:p>
          <a:p>
            <a:pPr marL="342900" indent="-342900" algn="just">
              <a:buFontTx/>
              <a:buChar char="-"/>
            </a:pPr>
            <a:r>
              <a:rPr lang="en-US" sz="2000" dirty="0" smtClean="0"/>
              <a:t>If no trade in 30 days, return of balance funds within 3 working days.</a:t>
            </a:r>
          </a:p>
          <a:p>
            <a:pPr algn="just"/>
            <a:endParaRPr lang="en-US" sz="2000" dirty="0" smtClean="0"/>
          </a:p>
          <a:p>
            <a:pPr marL="342900" indent="-342900" algn="just">
              <a:buFontTx/>
              <a:buChar char="-"/>
            </a:pPr>
            <a:r>
              <a:rPr lang="en-US" sz="2000" dirty="0" smtClean="0"/>
              <a:t>Stock broker to retain client funds to extend of following:</a:t>
            </a:r>
          </a:p>
          <a:p>
            <a:pPr marL="800100" lvl="1" indent="-342900" algn="just">
              <a:buFont typeface="Wingdings" panose="05000000000000000000" pitchFamily="2" charset="2"/>
              <a:buChar char="§"/>
            </a:pPr>
            <a:r>
              <a:rPr lang="en-US" sz="2000" dirty="0" smtClean="0"/>
              <a:t>Pay-in obligation of funds</a:t>
            </a:r>
          </a:p>
          <a:p>
            <a:pPr marL="800100" lvl="1" indent="-342900" algn="just">
              <a:buFont typeface="Wingdings" panose="05000000000000000000" pitchFamily="2" charset="2"/>
              <a:buChar char="§"/>
            </a:pPr>
            <a:r>
              <a:rPr lang="en-US" sz="2000" dirty="0" smtClean="0"/>
              <a:t>225% of total margin liabilities</a:t>
            </a:r>
            <a:endParaRPr lang="en-US" sz="2000"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41</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193426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90" y="290050"/>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Checking Credit of Shares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(Delivery Trades)</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TextBox 2"/>
          <p:cNvSpPr txBox="1"/>
          <p:nvPr/>
        </p:nvSpPr>
        <p:spPr>
          <a:xfrm>
            <a:off x="292826" y="4815246"/>
            <a:ext cx="9151620" cy="2123658"/>
          </a:xfrm>
          <a:prstGeom prst="rect">
            <a:avLst/>
          </a:prstGeom>
          <a:noFill/>
        </p:spPr>
        <p:txBody>
          <a:bodyPr wrap="square" rtlCol="0">
            <a:spAutoFit/>
          </a:bodyPr>
          <a:lstStyle/>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dirty="0"/>
              <a:t>Check your </a:t>
            </a:r>
            <a:r>
              <a:rPr lang="en-US" dirty="0" err="1"/>
              <a:t>Demat</a:t>
            </a:r>
            <a:r>
              <a:rPr lang="en-US" dirty="0"/>
              <a:t> statement on Depository website </a:t>
            </a:r>
            <a:r>
              <a:rPr lang="en-US" dirty="0" smtClean="0"/>
              <a:t>:</a:t>
            </a:r>
          </a:p>
          <a:p>
            <a:pPr marL="342900" indent="-342900" algn="just">
              <a:buFont typeface="Wingdings" panose="05000000000000000000" pitchFamily="2" charset="2"/>
              <a:buChar char="Ø"/>
            </a:pPr>
            <a:endParaRPr lang="en-US" dirty="0" smtClean="0"/>
          </a:p>
          <a:p>
            <a:pPr marL="800100" lvl="1" indent="-342900">
              <a:buFont typeface="Wingdings" panose="05000000000000000000" pitchFamily="2" charset="2"/>
              <a:buChar char="ü"/>
            </a:pPr>
            <a:r>
              <a:rPr lang="en-US" b="1" dirty="0" smtClean="0"/>
              <a:t>NSDL</a:t>
            </a:r>
            <a:r>
              <a:rPr lang="en-US" dirty="0" smtClean="0"/>
              <a:t> </a:t>
            </a:r>
            <a:r>
              <a:rPr lang="en-US" dirty="0"/>
              <a:t>– NSDL </a:t>
            </a:r>
            <a:r>
              <a:rPr lang="en-US" dirty="0" err="1"/>
              <a:t>IDeAS</a:t>
            </a:r>
            <a:r>
              <a:rPr lang="en-US" dirty="0"/>
              <a:t> </a:t>
            </a:r>
            <a:r>
              <a:rPr lang="en-US" dirty="0" smtClean="0"/>
              <a:t>Speed-e: </a:t>
            </a:r>
            <a:r>
              <a:rPr lang="en-US" dirty="0" smtClean="0">
                <a:hlinkClick r:id="rId2"/>
              </a:rPr>
              <a:t>https</a:t>
            </a:r>
            <a:r>
              <a:rPr lang="en-US" dirty="0">
                <a:hlinkClick r:id="rId2"/>
              </a:rPr>
              <a:t>://eservices.nsdl.com</a:t>
            </a:r>
            <a:r>
              <a:rPr lang="en-US" dirty="0" smtClean="0">
                <a:hlinkClick r:id="rId2"/>
              </a:rPr>
              <a:t>/</a:t>
            </a:r>
            <a:endParaRPr lang="en-US" dirty="0" smtClean="0"/>
          </a:p>
          <a:p>
            <a:pPr marL="800100" lvl="1" indent="-342900">
              <a:buFont typeface="Wingdings" panose="05000000000000000000" pitchFamily="2" charset="2"/>
              <a:buChar char="ü"/>
            </a:pPr>
            <a:r>
              <a:rPr lang="en-US" b="1" dirty="0" smtClean="0"/>
              <a:t>CDSL</a:t>
            </a:r>
            <a:r>
              <a:rPr lang="en-US" dirty="0"/>
              <a:t>– CDSL </a:t>
            </a:r>
            <a:r>
              <a:rPr lang="en-US" dirty="0" err="1" smtClean="0"/>
              <a:t>Easi</a:t>
            </a:r>
            <a:r>
              <a:rPr lang="en-US" dirty="0" smtClean="0"/>
              <a:t>: </a:t>
            </a:r>
            <a:r>
              <a:rPr lang="en-US" dirty="0" smtClean="0">
                <a:hlinkClick r:id="rId3"/>
              </a:rPr>
              <a:t>https</a:t>
            </a:r>
            <a:r>
              <a:rPr lang="en-US" dirty="0">
                <a:hlinkClick r:id="rId3"/>
              </a:rPr>
              <a:t>://www.cdslindia.com/Footer/Easi.html</a:t>
            </a:r>
            <a:endParaRPr lang="en-US" sz="2000" dirty="0"/>
          </a:p>
          <a:p>
            <a:pPr marL="800100" lvl="1" indent="-342900" algn="just">
              <a:buFont typeface="Wingdings" panose="05000000000000000000" pitchFamily="2" charset="2"/>
              <a:buChar char="ü"/>
            </a:pPr>
            <a:endParaRPr lang="en-US" sz="2000" dirty="0"/>
          </a:p>
          <a:p>
            <a:pPr algn="just"/>
            <a:endParaRPr lang="en-US" sz="2000" dirty="0"/>
          </a:p>
        </p:txBody>
      </p:sp>
      <p:graphicFrame>
        <p:nvGraphicFramePr>
          <p:cNvPr id="6" name="Diagram 5"/>
          <p:cNvGraphicFramePr/>
          <p:nvPr>
            <p:extLst>
              <p:ext uri="{D42A27DB-BD31-4B8C-83A1-F6EECF244321}">
                <p14:modId xmlns:p14="http://schemas.microsoft.com/office/powerpoint/2010/main" val="969027633"/>
              </p:ext>
            </p:extLst>
          </p:nvPr>
        </p:nvGraphicFramePr>
        <p:xfrm>
          <a:off x="292826" y="959440"/>
          <a:ext cx="9151620" cy="393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a:t>
            </a:r>
            <a:r>
              <a:rPr lang="en-US" sz="1000" b="1" spc="-1" dirty="0">
                <a:solidFill>
                  <a:srgbClr val="FFFFFF"/>
                </a:solidFill>
                <a:latin typeface="Calibri"/>
              </a:rPr>
              <a:t>2</a:t>
            </a:r>
            <a:endParaRPr lang="en-IN" sz="1000" b="0" strike="noStrike" spc="-1" dirty="0">
              <a:latin typeface="Arial"/>
            </a:endParaRPr>
          </a:p>
        </p:txBody>
      </p:sp>
      <p:pic>
        <p:nvPicPr>
          <p:cNvPr id="9" name="Picture 3"/>
          <p:cNvPicPr/>
          <p:nvPr/>
        </p:nvPicPr>
        <p:blipFill>
          <a:blip r:embed="rId9"/>
          <a:stretch/>
        </p:blipFill>
        <p:spPr>
          <a:xfrm>
            <a:off x="8876400" y="0"/>
            <a:ext cx="1029600" cy="803880"/>
          </a:xfrm>
          <a:prstGeom prst="rect">
            <a:avLst/>
          </a:prstGeom>
          <a:ln>
            <a:noFill/>
          </a:ln>
        </p:spPr>
      </p:pic>
    </p:spTree>
    <p:extLst>
      <p:ext uri="{BB962C8B-B14F-4D97-AF65-F5344CB8AC3E}">
        <p14:creationId xmlns:p14="http://schemas.microsoft.com/office/powerpoint/2010/main" val="388492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p:nvPr>
        </p:nvSpPr>
        <p:spPr>
          <a:xfrm>
            <a:off x="273240" y="1604520"/>
            <a:ext cx="4572000" cy="4600336"/>
          </a:xfrm>
          <a:ln>
            <a:solidFill>
              <a:schemeClr val="tx1"/>
            </a:solidFill>
          </a:ln>
        </p:spPr>
        <p:txBody>
          <a:bodyPr/>
          <a:lstStyle/>
          <a:p>
            <a:pPr marL="800100" lvl="1" indent="-342900">
              <a:buFont typeface="Wingdings" panose="05000000000000000000" pitchFamily="2" charset="2"/>
              <a:buChar char="ü"/>
            </a:pPr>
            <a:r>
              <a:rPr lang="en-US" sz="2000" b="1" dirty="0"/>
              <a:t>NSDL</a:t>
            </a:r>
            <a:r>
              <a:rPr lang="en-US" sz="2000" dirty="0"/>
              <a:t> – NSDL : </a:t>
            </a:r>
            <a:r>
              <a:rPr lang="en-US" sz="2000" dirty="0" err="1"/>
              <a:t>IDeAS</a:t>
            </a:r>
            <a:r>
              <a:rPr lang="en-US" sz="2000" dirty="0"/>
              <a:t> </a:t>
            </a:r>
          </a:p>
          <a:p>
            <a:pPr lvl="1" algn="ctr"/>
            <a:r>
              <a:rPr lang="en-US" sz="2000" dirty="0">
                <a:hlinkClick r:id="rId2"/>
              </a:rPr>
              <a:t>https://</a:t>
            </a:r>
            <a:r>
              <a:rPr lang="en-US" sz="2000" dirty="0" smtClean="0">
                <a:hlinkClick r:id="rId2"/>
              </a:rPr>
              <a:t>eservices.nsdl.com/</a:t>
            </a:r>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IN" dirty="0"/>
          </a:p>
        </p:txBody>
      </p:sp>
      <p:sp>
        <p:nvSpPr>
          <p:cNvPr id="7" name="Text Placeholder 6"/>
          <p:cNvSpPr>
            <a:spLocks noGrp="1"/>
          </p:cNvSpPr>
          <p:nvPr>
            <p:ph type="body"/>
          </p:nvPr>
        </p:nvSpPr>
        <p:spPr>
          <a:xfrm>
            <a:off x="5063040" y="1604519"/>
            <a:ext cx="4655726" cy="4600337"/>
          </a:xfrm>
          <a:ln>
            <a:solidFill>
              <a:schemeClr val="tx1"/>
            </a:solidFill>
          </a:ln>
        </p:spPr>
        <p:txBody>
          <a:bodyPr/>
          <a:lstStyle/>
          <a:p>
            <a:pPr marL="800100" lvl="1" indent="-342900">
              <a:buFont typeface="Wingdings" panose="05000000000000000000" pitchFamily="2" charset="2"/>
              <a:buChar char="ü"/>
            </a:pPr>
            <a:endParaRPr lang="en-US" sz="2000" b="1" dirty="0" smtClean="0"/>
          </a:p>
          <a:p>
            <a:pPr marL="800100" lvl="1" indent="-342900">
              <a:buFont typeface="Wingdings" panose="05000000000000000000" pitchFamily="2" charset="2"/>
              <a:buChar char="ü"/>
            </a:pPr>
            <a:endParaRPr lang="en-US" sz="2000" b="1" dirty="0"/>
          </a:p>
          <a:p>
            <a:pPr marL="800100" lvl="1" indent="-342900">
              <a:buFont typeface="Wingdings" panose="05000000000000000000" pitchFamily="2" charset="2"/>
              <a:buChar char="ü"/>
            </a:pPr>
            <a:endParaRPr lang="en-US" sz="2000" b="1" dirty="0" smtClean="0"/>
          </a:p>
          <a:p>
            <a:pPr marL="800100" lvl="1" indent="-342900">
              <a:buFont typeface="Wingdings" panose="05000000000000000000" pitchFamily="2" charset="2"/>
              <a:buChar char="ü"/>
            </a:pPr>
            <a:r>
              <a:rPr lang="en-US" sz="2000" b="1" dirty="0" smtClean="0"/>
              <a:t>CDSL</a:t>
            </a:r>
            <a:r>
              <a:rPr lang="en-US" sz="2000" dirty="0"/>
              <a:t>– CDSL : </a:t>
            </a:r>
            <a:r>
              <a:rPr lang="en-US" sz="2000" dirty="0" err="1" smtClean="0"/>
              <a:t>Easi</a:t>
            </a:r>
            <a:endParaRPr lang="en-US" sz="2000" dirty="0"/>
          </a:p>
          <a:p>
            <a:pPr lvl="1" algn="ctr"/>
            <a:r>
              <a:rPr lang="en-US" sz="2000" dirty="0">
                <a:hlinkClick r:id="rId3"/>
              </a:rPr>
              <a:t>https://</a:t>
            </a:r>
            <a:r>
              <a:rPr lang="en-US" sz="2000" dirty="0" smtClean="0">
                <a:hlinkClick r:id="rId3"/>
              </a:rPr>
              <a:t>www.cdslindia.com/Footer/Easi.html</a:t>
            </a:r>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a:p>
          <a:p>
            <a:endParaRPr lang="en-IN" dirty="0"/>
          </a:p>
        </p:txBody>
      </p:sp>
      <p:sp>
        <p:nvSpPr>
          <p:cNvPr id="2" name="Title 1"/>
          <p:cNvSpPr>
            <a:spLocks noGrp="1"/>
          </p:cNvSpPr>
          <p:nvPr>
            <p:ph type="title"/>
          </p:nvPr>
        </p:nvSpPr>
        <p:spPr>
          <a:xfrm>
            <a:off x="1030166" y="50400"/>
            <a:ext cx="7501680" cy="753480"/>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Checking Credit of Shares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(Delivery Trades)</a:t>
            </a:r>
            <a:endParaRPr lang="en-IN" sz="2800" b="1" spc="-1" dirty="0">
              <a:solidFill>
                <a:srgbClr val="000000"/>
              </a:solidFill>
              <a:latin typeface="Arial" panose="020B0604020202020204" pitchFamily="34" charset="0"/>
              <a:ea typeface="Calibri"/>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40" y="2880361"/>
            <a:ext cx="4359677" cy="2841170"/>
          </a:xfrm>
          <a:prstGeom prst="rect">
            <a:avLst/>
          </a:prstGeom>
          <a:ln w="2540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520" y="2880361"/>
            <a:ext cx="4297680" cy="2841170"/>
          </a:xfrm>
          <a:prstGeom prst="rect">
            <a:avLst/>
          </a:prstGeom>
          <a:ln w="25400">
            <a:solidFill>
              <a:schemeClr val="tx1"/>
            </a:solidFill>
          </a:ln>
        </p:spPr>
      </p:pic>
      <p:sp>
        <p:nvSpPr>
          <p:cNvPr id="11" name="TextBox 10"/>
          <p:cNvSpPr txBox="1"/>
          <p:nvPr/>
        </p:nvSpPr>
        <p:spPr>
          <a:xfrm>
            <a:off x="1031966" y="1071154"/>
            <a:ext cx="7498080" cy="400110"/>
          </a:xfrm>
          <a:prstGeom prst="rect">
            <a:avLst/>
          </a:prstGeom>
          <a:noFill/>
        </p:spPr>
        <p:txBody>
          <a:bodyPr wrap="square" rtlCol="0">
            <a:spAutoFit/>
          </a:bodyPr>
          <a:lstStyle/>
          <a:p>
            <a:pPr algn="ctr"/>
            <a:r>
              <a:rPr lang="en-US" sz="2000" dirty="0"/>
              <a:t>Check your </a:t>
            </a:r>
            <a:r>
              <a:rPr lang="en-US" sz="2000" dirty="0" err="1"/>
              <a:t>Demat</a:t>
            </a:r>
            <a:r>
              <a:rPr lang="en-US" sz="2000" dirty="0"/>
              <a:t> statement on Depository </a:t>
            </a:r>
            <a:r>
              <a:rPr lang="en-US" sz="2000" dirty="0" smtClean="0"/>
              <a:t>website:</a:t>
            </a:r>
            <a:endParaRPr lang="en-IN" sz="2000" dirty="0"/>
          </a:p>
        </p:txBody>
      </p:sp>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43</a:t>
            </a:r>
            <a:endParaRPr lang="en-IN" sz="1000" b="0" strike="noStrike" spc="-1" dirty="0">
              <a:latin typeface="Arial"/>
            </a:endParaRPr>
          </a:p>
        </p:txBody>
      </p:sp>
      <p:pic>
        <p:nvPicPr>
          <p:cNvPr id="14"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71868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10" y="232450"/>
            <a:ext cx="8191500" cy="394407"/>
          </a:xfrm>
        </p:spPr>
        <p:txBody>
          <a:bodyPr>
            <a:noAutofit/>
          </a:bodyPr>
          <a:lstStyle/>
          <a:p>
            <a:pPr algn="ctr" fontAlgn="base">
              <a:lnSpc>
                <a:spcPct val="90000"/>
              </a:lnSpc>
              <a:spcAft>
                <a:spcPct val="0"/>
              </a:spcAft>
            </a:pPr>
            <a:r>
              <a:rPr lang="en-IN" sz="2800" b="1" spc="-1" dirty="0" err="1" smtClean="0">
                <a:solidFill>
                  <a:srgbClr val="000000"/>
                </a:solidFill>
                <a:latin typeface="Arial" panose="020B0604020202020204" pitchFamily="34" charset="0"/>
                <a:ea typeface="Calibri"/>
                <a:cs typeface="Arial" panose="020B0604020202020204" pitchFamily="34" charset="0"/>
              </a:rPr>
              <a:t>IDeAS</a:t>
            </a:r>
            <a:r>
              <a:rPr lang="en-IN" sz="2800" b="1" spc="-1" dirty="0" smtClean="0">
                <a:solidFill>
                  <a:srgbClr val="000000"/>
                </a:solidFill>
                <a:latin typeface="Arial" panose="020B0604020202020204" pitchFamily="34" charset="0"/>
                <a:ea typeface="Calibri"/>
                <a:cs typeface="Arial" panose="020B0604020202020204" pitchFamily="34" charset="0"/>
              </a:rPr>
              <a:t> </a:t>
            </a:r>
            <a:r>
              <a:rPr lang="en-IN" sz="2800" b="1" spc="-1" dirty="0">
                <a:solidFill>
                  <a:srgbClr val="000000"/>
                </a:solidFill>
                <a:latin typeface="Arial" panose="020B0604020202020204" pitchFamily="34" charset="0"/>
                <a:ea typeface="Calibri"/>
                <a:cs typeface="Arial" panose="020B0604020202020204" pitchFamily="34" charset="0"/>
              </a:rPr>
              <a:t>: Registration Process (1/2)</a:t>
            </a:r>
          </a:p>
        </p:txBody>
      </p:sp>
      <p:sp>
        <p:nvSpPr>
          <p:cNvPr id="3" name="TextBox 2"/>
          <p:cNvSpPr txBox="1"/>
          <p:nvPr/>
        </p:nvSpPr>
        <p:spPr>
          <a:xfrm>
            <a:off x="685800" y="1562596"/>
            <a:ext cx="8382000" cy="2246769"/>
          </a:xfrm>
          <a:prstGeom prst="rect">
            <a:avLst/>
          </a:prstGeom>
          <a:noFill/>
        </p:spPr>
        <p:txBody>
          <a:bodyPr wrap="square" rtlCol="0">
            <a:spAutoFit/>
          </a:bodyPr>
          <a:lstStyle/>
          <a:p>
            <a:pPr algn="just"/>
            <a:endParaRPr lang="en-US" sz="2000" dirty="0"/>
          </a:p>
          <a:p>
            <a:pPr marL="800100" lvl="1" indent="-342900" algn="just">
              <a:buFont typeface="Wingdings" panose="05000000000000000000" pitchFamily="2" charset="2"/>
              <a:buChar char="ü"/>
            </a:pPr>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80" y="1135062"/>
            <a:ext cx="3733799" cy="2297664"/>
          </a:xfrm>
          <a:prstGeom prst="rect">
            <a:avLst/>
          </a:prstGeom>
          <a:ln>
            <a:solidFill>
              <a:schemeClr val="tx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835" y="1120471"/>
            <a:ext cx="3779949" cy="2312256"/>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80" y="3508926"/>
            <a:ext cx="3733799" cy="2743200"/>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8834" y="3508926"/>
            <a:ext cx="3779950" cy="2743200"/>
          </a:xfrm>
          <a:prstGeom prst="rect">
            <a:avLst/>
          </a:prstGeom>
          <a:ln>
            <a:solidFill>
              <a:schemeClr val="tx1"/>
            </a:solidFill>
          </a:ln>
        </p:spPr>
      </p:pic>
      <p:sp>
        <p:nvSpPr>
          <p:cNvPr id="11" name="TextBox 10"/>
          <p:cNvSpPr txBox="1"/>
          <p:nvPr/>
        </p:nvSpPr>
        <p:spPr>
          <a:xfrm>
            <a:off x="3581400" y="3132647"/>
            <a:ext cx="609600" cy="246221"/>
          </a:xfrm>
          <a:prstGeom prst="rect">
            <a:avLst/>
          </a:prstGeom>
          <a:noFill/>
          <a:ln>
            <a:solidFill>
              <a:schemeClr val="tx1"/>
            </a:solidFill>
          </a:ln>
        </p:spPr>
        <p:txBody>
          <a:bodyPr wrap="square" rtlCol="0">
            <a:spAutoFit/>
          </a:bodyPr>
          <a:lstStyle/>
          <a:p>
            <a:r>
              <a:rPr lang="en-US" sz="1000" b="1" dirty="0"/>
              <a:t>Step 1</a:t>
            </a:r>
          </a:p>
        </p:txBody>
      </p:sp>
      <p:sp>
        <p:nvSpPr>
          <p:cNvPr id="12" name="TextBox 11"/>
          <p:cNvSpPr txBox="1"/>
          <p:nvPr/>
        </p:nvSpPr>
        <p:spPr>
          <a:xfrm>
            <a:off x="8283913" y="3172049"/>
            <a:ext cx="609600" cy="246221"/>
          </a:xfrm>
          <a:prstGeom prst="rect">
            <a:avLst/>
          </a:prstGeom>
          <a:noFill/>
          <a:ln>
            <a:solidFill>
              <a:schemeClr val="tx1"/>
            </a:solidFill>
          </a:ln>
        </p:spPr>
        <p:txBody>
          <a:bodyPr wrap="square" rtlCol="0">
            <a:spAutoFit/>
          </a:bodyPr>
          <a:lstStyle/>
          <a:p>
            <a:r>
              <a:rPr lang="en-US" sz="1000" b="1" dirty="0"/>
              <a:t>Step 2</a:t>
            </a:r>
          </a:p>
        </p:txBody>
      </p:sp>
      <p:sp>
        <p:nvSpPr>
          <p:cNvPr id="13" name="TextBox 12"/>
          <p:cNvSpPr txBox="1"/>
          <p:nvPr/>
        </p:nvSpPr>
        <p:spPr>
          <a:xfrm>
            <a:off x="3581400" y="5867401"/>
            <a:ext cx="609600" cy="246221"/>
          </a:xfrm>
          <a:prstGeom prst="rect">
            <a:avLst/>
          </a:prstGeom>
          <a:noFill/>
          <a:ln>
            <a:solidFill>
              <a:schemeClr val="tx1"/>
            </a:solidFill>
          </a:ln>
        </p:spPr>
        <p:txBody>
          <a:bodyPr wrap="square" rtlCol="0">
            <a:spAutoFit/>
          </a:bodyPr>
          <a:lstStyle/>
          <a:p>
            <a:r>
              <a:rPr lang="en-US" sz="1000" b="1" dirty="0"/>
              <a:t>Step 3</a:t>
            </a:r>
          </a:p>
        </p:txBody>
      </p:sp>
      <p:sp>
        <p:nvSpPr>
          <p:cNvPr id="14" name="TextBox 13"/>
          <p:cNvSpPr txBox="1"/>
          <p:nvPr/>
        </p:nvSpPr>
        <p:spPr>
          <a:xfrm>
            <a:off x="8283913" y="5867401"/>
            <a:ext cx="609600" cy="246221"/>
          </a:xfrm>
          <a:prstGeom prst="rect">
            <a:avLst/>
          </a:prstGeom>
          <a:noFill/>
          <a:ln>
            <a:solidFill>
              <a:schemeClr val="tx1"/>
            </a:solidFill>
          </a:ln>
        </p:spPr>
        <p:txBody>
          <a:bodyPr wrap="square" rtlCol="0">
            <a:spAutoFit/>
          </a:bodyPr>
          <a:lstStyle/>
          <a:p>
            <a:r>
              <a:rPr lang="en-US" sz="1000" b="1" dirty="0"/>
              <a:t>Step 4</a:t>
            </a:r>
          </a:p>
        </p:txBody>
      </p:sp>
      <p:sp>
        <p:nvSpPr>
          <p:cNvPr id="1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44</a:t>
            </a:r>
            <a:endParaRPr lang="en-IN" sz="1000" b="0" strike="noStrike" spc="-1" dirty="0">
              <a:latin typeface="Arial"/>
            </a:endParaRPr>
          </a:p>
        </p:txBody>
      </p:sp>
      <p:sp>
        <p:nvSpPr>
          <p:cNvPr id="4" name="Rounded Rectangle 3"/>
          <p:cNvSpPr/>
          <p:nvPr/>
        </p:nvSpPr>
        <p:spPr>
          <a:xfrm>
            <a:off x="7119257" y="5143926"/>
            <a:ext cx="653143" cy="47026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8" name="Rounded Rectangle 17"/>
          <p:cNvSpPr/>
          <p:nvPr/>
        </p:nvSpPr>
        <p:spPr>
          <a:xfrm>
            <a:off x="7119256" y="4624251"/>
            <a:ext cx="809898" cy="3526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9" name="Rounded Rectangle 18"/>
          <p:cNvSpPr/>
          <p:nvPr/>
        </p:nvSpPr>
        <p:spPr>
          <a:xfrm>
            <a:off x="7119256" y="4368466"/>
            <a:ext cx="496390" cy="888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0" name="Rounded Rectangle 19"/>
          <p:cNvSpPr/>
          <p:nvPr/>
        </p:nvSpPr>
        <p:spPr>
          <a:xfrm>
            <a:off x="1955073" y="4846320"/>
            <a:ext cx="735876" cy="29760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21"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367143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231916"/>
            <a:ext cx="8191500" cy="394407"/>
          </a:xfrm>
        </p:spPr>
        <p:txBody>
          <a:bodyPr>
            <a:noAutofit/>
          </a:bodyPr>
          <a:lstStyle/>
          <a:p>
            <a:pPr algn="ctr" fontAlgn="base">
              <a:lnSpc>
                <a:spcPct val="90000"/>
              </a:lnSpc>
              <a:spcAft>
                <a:spcPct val="0"/>
              </a:spcAft>
            </a:pPr>
            <a:r>
              <a:rPr lang="en-IN" sz="2800" b="1" spc="-1" dirty="0" err="1" smtClean="0">
                <a:solidFill>
                  <a:srgbClr val="000000"/>
                </a:solidFill>
                <a:latin typeface="Arial" panose="020B0604020202020204" pitchFamily="34" charset="0"/>
                <a:ea typeface="Calibri"/>
                <a:cs typeface="Arial" panose="020B0604020202020204" pitchFamily="34" charset="0"/>
              </a:rPr>
              <a:t>IDeAS</a:t>
            </a:r>
            <a:r>
              <a:rPr lang="en-IN" sz="2800" b="1" spc="-1" dirty="0" smtClean="0">
                <a:solidFill>
                  <a:srgbClr val="000000"/>
                </a:solidFill>
                <a:latin typeface="Arial" panose="020B0604020202020204" pitchFamily="34" charset="0"/>
                <a:ea typeface="Calibri"/>
                <a:cs typeface="Arial" panose="020B0604020202020204" pitchFamily="34" charset="0"/>
              </a:rPr>
              <a:t> </a:t>
            </a:r>
            <a:r>
              <a:rPr lang="en-IN" sz="2800" b="1" spc="-1" dirty="0">
                <a:solidFill>
                  <a:srgbClr val="000000"/>
                </a:solidFill>
                <a:latin typeface="Arial" panose="020B0604020202020204" pitchFamily="34" charset="0"/>
                <a:ea typeface="Calibri"/>
                <a:cs typeface="Arial" panose="020B0604020202020204" pitchFamily="34" charset="0"/>
              </a:rPr>
              <a:t>: Registration Process (2/2)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96" y="1828800"/>
            <a:ext cx="3809255" cy="1902766"/>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1" y="1828800"/>
            <a:ext cx="3415971" cy="1902766"/>
          </a:xfrm>
          <a:prstGeom prst="rect">
            <a:avLst/>
          </a:prstGeom>
          <a:ln>
            <a:solidFill>
              <a:schemeClr val="tx1"/>
            </a:solid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94" y="4114800"/>
            <a:ext cx="3809256" cy="1905000"/>
          </a:xfrm>
          <a:prstGeom prst="rect">
            <a:avLst/>
          </a:prstGeom>
          <a:ln>
            <a:solidFill>
              <a:schemeClr val="tx1"/>
            </a:solidFill>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5235" y="4114800"/>
            <a:ext cx="3398137" cy="1905000"/>
          </a:xfrm>
          <a:prstGeom prst="rect">
            <a:avLst/>
          </a:prstGeom>
          <a:ln>
            <a:solidFill>
              <a:schemeClr val="tx1"/>
            </a:solidFill>
          </a:ln>
        </p:spPr>
      </p:pic>
      <p:sp>
        <p:nvSpPr>
          <p:cNvPr id="17" name="TextBox 16"/>
          <p:cNvSpPr txBox="1"/>
          <p:nvPr/>
        </p:nvSpPr>
        <p:spPr>
          <a:xfrm>
            <a:off x="3657600" y="3352801"/>
            <a:ext cx="609600" cy="246221"/>
          </a:xfrm>
          <a:prstGeom prst="rect">
            <a:avLst/>
          </a:prstGeom>
          <a:noFill/>
          <a:ln>
            <a:solidFill>
              <a:schemeClr val="tx1"/>
            </a:solidFill>
          </a:ln>
        </p:spPr>
        <p:txBody>
          <a:bodyPr wrap="square" rtlCol="0">
            <a:spAutoFit/>
          </a:bodyPr>
          <a:lstStyle/>
          <a:p>
            <a:r>
              <a:rPr lang="en-US" sz="1000" b="1" dirty="0"/>
              <a:t>Step 5</a:t>
            </a:r>
          </a:p>
        </p:txBody>
      </p:sp>
      <p:sp>
        <p:nvSpPr>
          <p:cNvPr id="19" name="TextBox 18"/>
          <p:cNvSpPr txBox="1"/>
          <p:nvPr/>
        </p:nvSpPr>
        <p:spPr>
          <a:xfrm>
            <a:off x="8548181" y="5692788"/>
            <a:ext cx="609600" cy="246221"/>
          </a:xfrm>
          <a:prstGeom prst="rect">
            <a:avLst/>
          </a:prstGeom>
          <a:noFill/>
          <a:ln>
            <a:solidFill>
              <a:schemeClr val="tx1"/>
            </a:solidFill>
          </a:ln>
        </p:spPr>
        <p:txBody>
          <a:bodyPr wrap="square" rtlCol="0">
            <a:spAutoFit/>
          </a:bodyPr>
          <a:lstStyle/>
          <a:p>
            <a:r>
              <a:rPr lang="en-US" sz="1000" b="1" dirty="0"/>
              <a:t>Step 8</a:t>
            </a:r>
          </a:p>
        </p:txBody>
      </p:sp>
      <p:sp>
        <p:nvSpPr>
          <p:cNvPr id="20" name="TextBox 19"/>
          <p:cNvSpPr txBox="1"/>
          <p:nvPr/>
        </p:nvSpPr>
        <p:spPr>
          <a:xfrm>
            <a:off x="8548181" y="2984864"/>
            <a:ext cx="609600" cy="246221"/>
          </a:xfrm>
          <a:prstGeom prst="rect">
            <a:avLst/>
          </a:prstGeom>
          <a:noFill/>
          <a:ln>
            <a:solidFill>
              <a:schemeClr val="tx1"/>
            </a:solidFill>
          </a:ln>
        </p:spPr>
        <p:txBody>
          <a:bodyPr wrap="square" rtlCol="0">
            <a:spAutoFit/>
          </a:bodyPr>
          <a:lstStyle/>
          <a:p>
            <a:r>
              <a:rPr lang="en-US" sz="1000" b="1" dirty="0"/>
              <a:t>Step 6</a:t>
            </a:r>
          </a:p>
        </p:txBody>
      </p:sp>
      <p:sp>
        <p:nvSpPr>
          <p:cNvPr id="21" name="TextBox 20"/>
          <p:cNvSpPr txBox="1"/>
          <p:nvPr/>
        </p:nvSpPr>
        <p:spPr>
          <a:xfrm>
            <a:off x="3657600" y="5692789"/>
            <a:ext cx="609600" cy="246221"/>
          </a:xfrm>
          <a:prstGeom prst="rect">
            <a:avLst/>
          </a:prstGeom>
          <a:noFill/>
          <a:ln>
            <a:solidFill>
              <a:schemeClr val="tx1"/>
            </a:solidFill>
          </a:ln>
        </p:spPr>
        <p:txBody>
          <a:bodyPr wrap="square" rtlCol="0">
            <a:spAutoFit/>
          </a:bodyPr>
          <a:lstStyle/>
          <a:p>
            <a:r>
              <a:rPr lang="en-US" sz="1000" b="1" dirty="0"/>
              <a:t>Step 7</a:t>
            </a:r>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45</a:t>
            </a:r>
            <a:endParaRPr lang="en-IN" sz="1000" b="0" strike="noStrike" spc="-1" dirty="0">
              <a:latin typeface="Arial"/>
            </a:endParaRPr>
          </a:p>
        </p:txBody>
      </p:sp>
      <p:sp>
        <p:nvSpPr>
          <p:cNvPr id="18" name="Rounded Rectangle 17"/>
          <p:cNvSpPr/>
          <p:nvPr/>
        </p:nvSpPr>
        <p:spPr>
          <a:xfrm>
            <a:off x="7471953" y="4493623"/>
            <a:ext cx="1227910" cy="1567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2" name="Rounded Rectangle 21"/>
          <p:cNvSpPr/>
          <p:nvPr/>
        </p:nvSpPr>
        <p:spPr>
          <a:xfrm>
            <a:off x="2124891" y="5329646"/>
            <a:ext cx="1180012" cy="1567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23"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17822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Registration Process (1/4)</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28" y="2272937"/>
            <a:ext cx="3737479" cy="2133600"/>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2272937"/>
            <a:ext cx="4114801" cy="2133600"/>
          </a:xfrm>
          <a:prstGeom prst="rect">
            <a:avLst/>
          </a:prstGeom>
          <a:ln>
            <a:solidFill>
              <a:schemeClr val="tx1"/>
            </a:solid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46</a:t>
            </a:r>
            <a:endParaRPr lang="en-IN" sz="1000" b="0" strike="noStrike" spc="-1" dirty="0">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Tree>
    <p:extLst>
      <p:ext uri="{BB962C8B-B14F-4D97-AF65-F5344CB8AC3E}">
        <p14:creationId xmlns:p14="http://schemas.microsoft.com/office/powerpoint/2010/main" val="53834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60"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Registration Process (2/4)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252" y="1090749"/>
            <a:ext cx="3352800" cy="5127812"/>
          </a:xfrm>
          <a:prstGeom prst="rect">
            <a:avLst/>
          </a:prstGeom>
          <a:ln>
            <a:solidFill>
              <a:schemeClr val="tx1"/>
            </a:solid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47</a:t>
            </a:r>
            <a:endParaRPr lang="en-IN" sz="1000" b="0" strike="noStrike" spc="-1" dirty="0">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14394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Registration Process (3/4)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372" y="1038499"/>
            <a:ext cx="6073633" cy="5182833"/>
          </a:xfrm>
          <a:prstGeom prst="rect">
            <a:avLst/>
          </a:prstGeom>
          <a:ln>
            <a:solidFill>
              <a:schemeClr val="tx1"/>
            </a:solid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48</a:t>
            </a:r>
            <a:endParaRPr lang="en-IN" sz="1000" b="0" strike="noStrike" spc="-1" dirty="0">
              <a:latin typeface="Arial"/>
            </a:endParaRPr>
          </a:p>
        </p:txBody>
      </p:sp>
      <p:sp>
        <p:nvSpPr>
          <p:cNvPr id="3" name="Rounded Rectangle 2"/>
          <p:cNvSpPr/>
          <p:nvPr/>
        </p:nvSpPr>
        <p:spPr>
          <a:xfrm>
            <a:off x="3200400" y="1946366"/>
            <a:ext cx="444137" cy="1698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8" name="Rounded Rectangle 7"/>
          <p:cNvSpPr/>
          <p:nvPr/>
        </p:nvSpPr>
        <p:spPr>
          <a:xfrm>
            <a:off x="3200400" y="2368844"/>
            <a:ext cx="1254034" cy="4004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9" name="Rounded Rectangle 8"/>
          <p:cNvSpPr/>
          <p:nvPr/>
        </p:nvSpPr>
        <p:spPr>
          <a:xfrm>
            <a:off x="3200400" y="3056936"/>
            <a:ext cx="548640" cy="6414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Rounded Rectangle 9"/>
          <p:cNvSpPr/>
          <p:nvPr/>
        </p:nvSpPr>
        <p:spPr>
          <a:xfrm>
            <a:off x="1774371" y="4110559"/>
            <a:ext cx="4025537" cy="2939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Rounded Rectangle 11"/>
          <p:cNvSpPr/>
          <p:nvPr/>
        </p:nvSpPr>
        <p:spPr>
          <a:xfrm>
            <a:off x="5525588" y="3136692"/>
            <a:ext cx="600892" cy="2465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1"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66580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1029600" y="208980"/>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Why is </a:t>
            </a:r>
            <a:r>
              <a:rPr lang="en-IN" sz="2800" b="1" spc="-1" dirty="0" smtClean="0">
                <a:solidFill>
                  <a:srgbClr val="000000"/>
                </a:solidFill>
                <a:latin typeface="Arial"/>
                <a:ea typeface="Arial"/>
              </a:rPr>
              <a:t>Pre-Trade </a:t>
            </a:r>
            <a:r>
              <a:rPr lang="en-IN" sz="2800" b="1" spc="-1" dirty="0">
                <a:solidFill>
                  <a:srgbClr val="000000"/>
                </a:solidFill>
                <a:latin typeface="Arial"/>
                <a:ea typeface="Arial"/>
              </a:rPr>
              <a:t>Due Diligence needed ?</a:t>
            </a:r>
            <a:endParaRPr lang="en-IN" sz="2800" b="1" spc="-1" dirty="0">
              <a:latin typeface="Arial"/>
            </a:endParaRPr>
          </a:p>
        </p:txBody>
      </p:sp>
      <p:graphicFrame>
        <p:nvGraphicFramePr>
          <p:cNvPr id="3" name="Diagram 2"/>
          <p:cNvGraphicFramePr/>
          <p:nvPr>
            <p:extLst/>
          </p:nvPr>
        </p:nvGraphicFramePr>
        <p:xfrm>
          <a:off x="666205" y="1227666"/>
          <a:ext cx="8400985" cy="4533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a:t>
            </a:r>
            <a:endParaRPr lang="en-IN" sz="1000" b="0" strike="noStrike" spc="-1" dirty="0">
              <a:solidFill>
                <a:schemeClr val="bg1"/>
              </a:solidFill>
              <a:latin typeface="Arial"/>
            </a:endParaRPr>
          </a:p>
        </p:txBody>
      </p:sp>
      <p:pic>
        <p:nvPicPr>
          <p:cNvPr id="7"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327361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75"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Registration </a:t>
            </a:r>
            <a:r>
              <a:rPr lang="en-IN" sz="2800" b="1" spc="-1" dirty="0" smtClean="0">
                <a:solidFill>
                  <a:srgbClr val="000000"/>
                </a:solidFill>
                <a:latin typeface="Arial" panose="020B0604020202020204" pitchFamily="34" charset="0"/>
                <a:ea typeface="Calibri"/>
                <a:cs typeface="Arial" panose="020B0604020202020204" pitchFamily="34" charset="0"/>
              </a:rPr>
              <a:t>Process (4/4) </a:t>
            </a:r>
            <a:endParaRPr lang="en-IN" sz="2800" b="1" spc="-1" dirty="0">
              <a:solidFill>
                <a:srgbClr val="000000"/>
              </a:solidFill>
              <a:latin typeface="Arial" panose="020B0604020202020204" pitchFamily="34" charset="0"/>
              <a:ea typeface="Calibri"/>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474" y="1323426"/>
            <a:ext cx="6773404" cy="4571449"/>
          </a:xfrm>
          <a:prstGeom prst="rect">
            <a:avLst/>
          </a:prstGeom>
          <a:ln>
            <a:solidFill>
              <a:schemeClr val="tx1"/>
            </a:solid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49</a:t>
            </a:r>
            <a:endParaRPr lang="en-IN" sz="1000" b="0" strike="noStrike" spc="-1" dirty="0">
              <a:solidFill>
                <a:schemeClr val="bg1"/>
              </a:solidFill>
              <a:latin typeface="Arial"/>
            </a:endParaRPr>
          </a:p>
        </p:txBody>
      </p:sp>
      <p:sp>
        <p:nvSpPr>
          <p:cNvPr id="9" name="Rounded Rectangle 8"/>
          <p:cNvSpPr/>
          <p:nvPr/>
        </p:nvSpPr>
        <p:spPr>
          <a:xfrm>
            <a:off x="3396343" y="2890104"/>
            <a:ext cx="635726" cy="20579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0" name="Rounded Rectangle 9"/>
          <p:cNvSpPr/>
          <p:nvPr/>
        </p:nvSpPr>
        <p:spPr>
          <a:xfrm>
            <a:off x="2769326" y="3277635"/>
            <a:ext cx="635726" cy="20579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93238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
            </a:r>
            <a:br>
              <a:rPr lang="en-IN" sz="2800" b="1" spc="-1" dirty="0">
                <a:solidFill>
                  <a:srgbClr val="000000"/>
                </a:solidFill>
                <a:latin typeface="Arial" panose="020B0604020202020204" pitchFamily="34" charset="0"/>
                <a:ea typeface="Calibri"/>
                <a:cs typeface="Arial" panose="020B0604020202020204" pitchFamily="34" charset="0"/>
              </a:rPr>
            </a:br>
            <a:r>
              <a:rPr lang="en-IN" sz="2800" b="1" spc="-1" dirty="0">
                <a:solidFill>
                  <a:srgbClr val="000000"/>
                </a:solidFill>
                <a:latin typeface="Arial" panose="020B0604020202020204" pitchFamily="34" charset="0"/>
                <a:ea typeface="Calibri"/>
                <a:cs typeface="Arial" panose="020B0604020202020204" pitchFamily="34" charset="0"/>
              </a:rPr>
              <a:t>Downloading Statement of Transactions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00" y="1700348"/>
            <a:ext cx="8142906" cy="3649012"/>
          </a:xfrm>
          <a:prstGeom prst="rect">
            <a:avLst/>
          </a:prstGeom>
          <a:ln>
            <a:solidFill>
              <a:schemeClr val="tx1"/>
            </a:solid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50</a:t>
            </a:r>
            <a:endParaRPr lang="en-IN" sz="1000" b="0" strike="noStrike" spc="-1" dirty="0">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246406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00"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
            </a:r>
            <a:br>
              <a:rPr lang="en-IN" sz="2800" b="1" spc="-1" dirty="0">
                <a:solidFill>
                  <a:srgbClr val="000000"/>
                </a:solidFill>
                <a:latin typeface="Arial" panose="020B0604020202020204" pitchFamily="34" charset="0"/>
                <a:ea typeface="Calibri"/>
                <a:cs typeface="Arial" panose="020B0604020202020204" pitchFamily="34" charset="0"/>
              </a:rPr>
            </a:br>
            <a:r>
              <a:rPr lang="en-IN" sz="2800" b="1" spc="-1" dirty="0">
                <a:solidFill>
                  <a:srgbClr val="000000"/>
                </a:solidFill>
                <a:latin typeface="Arial" panose="020B0604020202020204" pitchFamily="34" charset="0"/>
                <a:ea typeface="Calibri"/>
                <a:cs typeface="Arial" panose="020B0604020202020204" pitchFamily="34" charset="0"/>
              </a:rPr>
              <a:t>Sample Statement of Transactions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209800"/>
            <a:ext cx="8239125" cy="2533650"/>
          </a:xfrm>
          <a:prstGeom prst="rect">
            <a:avLst/>
          </a:prstGeom>
          <a:ln>
            <a:solidFill>
              <a:schemeClr val="tx1"/>
            </a:solidFill>
          </a:ln>
        </p:spPr>
      </p:pic>
      <p:sp>
        <p:nvSpPr>
          <p:cNvPr id="7" name="Rectangle 6"/>
          <p:cNvSpPr/>
          <p:nvPr/>
        </p:nvSpPr>
        <p:spPr>
          <a:xfrm>
            <a:off x="1981200" y="3429000"/>
            <a:ext cx="4419600" cy="20955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3733800"/>
            <a:ext cx="2571750" cy="685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7762" y="4419600"/>
            <a:ext cx="985838"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2743200"/>
            <a:ext cx="17526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7400" y="2362200"/>
            <a:ext cx="47244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51</a:t>
            </a:r>
            <a:endParaRPr lang="en-IN" sz="1000" b="0" strike="noStrike" spc="-1" dirty="0">
              <a:latin typeface="Arial"/>
            </a:endParaRPr>
          </a:p>
        </p:txBody>
      </p:sp>
      <p:pic>
        <p:nvPicPr>
          <p:cNvPr id="12"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76965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13" y="231916"/>
            <a:ext cx="8191500" cy="394407"/>
          </a:xfrm>
        </p:spPr>
        <p:txBody>
          <a:bodyPr>
            <a:noAutofit/>
          </a:bodyPr>
          <a:lstStyle/>
          <a:p>
            <a:pPr algn="ctr" fontAlgn="base">
              <a:lnSpc>
                <a:spcPct val="90000"/>
              </a:lnSpc>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SPEED-e: </a:t>
            </a:r>
            <a:r>
              <a:rPr lang="en-IN" sz="2800" b="1" spc="-1" dirty="0">
                <a:solidFill>
                  <a:srgbClr val="000000"/>
                </a:solidFill>
                <a:latin typeface="Arial" panose="020B0604020202020204" pitchFamily="34" charset="0"/>
                <a:ea typeface="Calibri"/>
                <a:cs typeface="Arial" panose="020B0604020202020204" pitchFamily="34" charset="0"/>
              </a:rPr>
              <a:t/>
            </a:r>
            <a:br>
              <a:rPr lang="en-IN" sz="2800" b="1" spc="-1" dirty="0">
                <a:solidFill>
                  <a:srgbClr val="000000"/>
                </a:solidFill>
                <a:latin typeface="Arial" panose="020B0604020202020204" pitchFamily="34" charset="0"/>
                <a:ea typeface="Calibri"/>
                <a:cs typeface="Arial" panose="020B0604020202020204" pitchFamily="34" charset="0"/>
              </a:rPr>
            </a:br>
            <a:r>
              <a:rPr lang="en-IN" sz="2800" b="1" spc="-1" dirty="0">
                <a:solidFill>
                  <a:srgbClr val="000000"/>
                </a:solidFill>
                <a:latin typeface="Arial" panose="020B0604020202020204" pitchFamily="34" charset="0"/>
                <a:ea typeface="Calibri"/>
                <a:cs typeface="Arial" panose="020B0604020202020204" pitchFamily="34" charset="0"/>
              </a:rPr>
              <a:t>Sample Statement of Transactions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63" y="1158240"/>
            <a:ext cx="8362950" cy="4076700"/>
          </a:xfrm>
          <a:prstGeom prst="rect">
            <a:avLst/>
          </a:prstGeom>
          <a:ln>
            <a:solidFill>
              <a:schemeClr val="tx1"/>
            </a:solidFill>
          </a:ln>
        </p:spPr>
      </p:pic>
      <p:sp>
        <p:nvSpPr>
          <p:cNvPr id="4" name="Rectangle 3"/>
          <p:cNvSpPr/>
          <p:nvPr/>
        </p:nvSpPr>
        <p:spPr>
          <a:xfrm>
            <a:off x="2832463" y="2529840"/>
            <a:ext cx="1828800" cy="304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32463" y="3749040"/>
            <a:ext cx="14478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8863" y="5425441"/>
            <a:ext cx="3962400" cy="646331"/>
          </a:xfrm>
          <a:prstGeom prst="rect">
            <a:avLst/>
          </a:prstGeom>
          <a:noFill/>
          <a:ln>
            <a:solidFill>
              <a:schemeClr val="tx1"/>
            </a:solidFill>
          </a:ln>
        </p:spPr>
        <p:txBody>
          <a:bodyPr wrap="square" rtlCol="0">
            <a:spAutoFit/>
          </a:bodyPr>
          <a:lstStyle/>
          <a:p>
            <a:r>
              <a:rPr lang="en-US" dirty="0"/>
              <a:t>To a specific entity (individual / </a:t>
            </a:r>
            <a:r>
              <a:rPr lang="en-US" dirty="0" smtClean="0"/>
              <a:t>company, etc.)</a:t>
            </a:r>
            <a:endParaRPr lang="en-US" dirty="0"/>
          </a:p>
        </p:txBody>
      </p:sp>
      <p:sp>
        <p:nvSpPr>
          <p:cNvPr id="14" name="TextBox 13"/>
          <p:cNvSpPr txBox="1"/>
          <p:nvPr/>
        </p:nvSpPr>
        <p:spPr>
          <a:xfrm>
            <a:off x="5042263" y="5425441"/>
            <a:ext cx="3962400" cy="646331"/>
          </a:xfrm>
          <a:prstGeom prst="rect">
            <a:avLst/>
          </a:prstGeom>
          <a:noFill/>
          <a:ln>
            <a:solidFill>
              <a:schemeClr val="tx1"/>
            </a:solidFill>
          </a:ln>
        </p:spPr>
        <p:txBody>
          <a:bodyPr wrap="square" rtlCol="0">
            <a:spAutoFit/>
          </a:bodyPr>
          <a:lstStyle/>
          <a:p>
            <a:r>
              <a:rPr lang="en-US" dirty="0"/>
              <a:t>To Clearing Member (usually the Stock Broker) for pool account</a:t>
            </a:r>
          </a:p>
        </p:txBody>
      </p:sp>
      <p:cxnSp>
        <p:nvCxnSpPr>
          <p:cNvPr id="16" name="Straight Arrow Connector 15"/>
          <p:cNvCxnSpPr/>
          <p:nvPr/>
        </p:nvCxnSpPr>
        <p:spPr>
          <a:xfrm flipH="1">
            <a:off x="2375263" y="2834640"/>
            <a:ext cx="914400" cy="2571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4280263" y="4044316"/>
            <a:ext cx="1600200" cy="1381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52</a:t>
            </a:r>
            <a:endParaRPr lang="en-IN" sz="1000" b="0" strike="noStrike" spc="-1" dirty="0">
              <a:latin typeface="Arial"/>
            </a:endParaRPr>
          </a:p>
        </p:txBody>
      </p:sp>
      <p:sp>
        <p:nvSpPr>
          <p:cNvPr id="5" name="Rounded Rectangle 4"/>
          <p:cNvSpPr/>
          <p:nvPr/>
        </p:nvSpPr>
        <p:spPr>
          <a:xfrm>
            <a:off x="1789612" y="1567543"/>
            <a:ext cx="890452" cy="2220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9"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706820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10" y="232450"/>
            <a:ext cx="8191500" cy="394407"/>
          </a:xfrm>
        </p:spPr>
        <p:txBody>
          <a:bodyPr>
            <a:noAutofit/>
          </a:bodyPr>
          <a:lstStyle/>
          <a:p>
            <a:pPr algn="ctr" fontAlgn="base">
              <a:lnSpc>
                <a:spcPct val="90000"/>
              </a:lnSpc>
              <a:spcAft>
                <a:spcPct val="0"/>
              </a:spcAft>
            </a:pPr>
            <a:r>
              <a:rPr lang="en-IN" sz="2800" b="1" spc="-1" dirty="0" err="1" smtClean="0">
                <a:solidFill>
                  <a:srgbClr val="000000"/>
                </a:solidFill>
                <a:latin typeface="Arial" panose="020B0604020202020204" pitchFamily="34" charset="0"/>
                <a:ea typeface="Calibri"/>
                <a:cs typeface="Arial" panose="020B0604020202020204" pitchFamily="34" charset="0"/>
              </a:rPr>
              <a:t>Easi</a:t>
            </a:r>
            <a:r>
              <a:rPr lang="en-IN" sz="2800" b="1" spc="-1" dirty="0" smtClean="0">
                <a:solidFill>
                  <a:srgbClr val="000000"/>
                </a:solidFill>
                <a:latin typeface="Arial" panose="020B0604020202020204" pitchFamily="34" charset="0"/>
                <a:ea typeface="Calibri"/>
                <a:cs typeface="Arial" panose="020B0604020202020204" pitchFamily="34" charset="0"/>
              </a:rPr>
              <a:t> </a:t>
            </a:r>
            <a:r>
              <a:rPr lang="en-IN" sz="2800" b="1" spc="-1" dirty="0">
                <a:solidFill>
                  <a:srgbClr val="000000"/>
                </a:solidFill>
                <a:latin typeface="Arial" panose="020B0604020202020204" pitchFamily="34" charset="0"/>
                <a:ea typeface="Calibri"/>
                <a:cs typeface="Arial" panose="020B0604020202020204" pitchFamily="34" charset="0"/>
              </a:rPr>
              <a:t>: Registration Process (1/2)</a:t>
            </a:r>
          </a:p>
        </p:txBody>
      </p:sp>
      <p:sp>
        <p:nvSpPr>
          <p:cNvPr id="1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5</a:t>
            </a:r>
            <a:r>
              <a:rPr lang="en-US" sz="1000" b="1" spc="-1" dirty="0" smtClean="0">
                <a:solidFill>
                  <a:srgbClr val="FFFFFF"/>
                </a:solidFill>
                <a:latin typeface="Calibri"/>
              </a:rPr>
              <a:t>4</a:t>
            </a:r>
            <a:endParaRPr lang="en-IN" sz="1000" b="0" strike="noStrike" spc="-1" dirty="0">
              <a:latin typeface="Arial"/>
            </a:endParaRPr>
          </a:p>
        </p:txBody>
      </p:sp>
      <p:pic>
        <p:nvPicPr>
          <p:cNvPr id="4" name="Picture 3"/>
          <p:cNvPicPr>
            <a:picLocks noChangeAspect="1"/>
          </p:cNvPicPr>
          <p:nvPr/>
        </p:nvPicPr>
        <p:blipFill>
          <a:blip r:embed="rId2"/>
          <a:stretch>
            <a:fillRect/>
          </a:stretch>
        </p:blipFill>
        <p:spPr>
          <a:xfrm>
            <a:off x="624981" y="996711"/>
            <a:ext cx="3733798" cy="2373711"/>
          </a:xfrm>
          <a:prstGeom prst="rect">
            <a:avLst/>
          </a:prstGeom>
        </p:spPr>
      </p:pic>
      <p:sp>
        <p:nvSpPr>
          <p:cNvPr id="11" name="TextBox 10"/>
          <p:cNvSpPr txBox="1"/>
          <p:nvPr/>
        </p:nvSpPr>
        <p:spPr>
          <a:xfrm>
            <a:off x="3605488" y="2875488"/>
            <a:ext cx="609600" cy="246221"/>
          </a:xfrm>
          <a:prstGeom prst="rect">
            <a:avLst/>
          </a:prstGeom>
          <a:noFill/>
          <a:ln>
            <a:solidFill>
              <a:schemeClr val="tx1"/>
            </a:solidFill>
          </a:ln>
        </p:spPr>
        <p:txBody>
          <a:bodyPr wrap="square" rtlCol="0">
            <a:spAutoFit/>
          </a:bodyPr>
          <a:lstStyle/>
          <a:p>
            <a:r>
              <a:rPr lang="en-US" sz="1000" b="1" dirty="0"/>
              <a:t>Step 1</a:t>
            </a:r>
          </a:p>
        </p:txBody>
      </p:sp>
      <p:sp>
        <p:nvSpPr>
          <p:cNvPr id="5" name="TextBox 4"/>
          <p:cNvSpPr txBox="1"/>
          <p:nvPr/>
        </p:nvSpPr>
        <p:spPr>
          <a:xfrm>
            <a:off x="624980" y="1041071"/>
            <a:ext cx="3733798" cy="2389776"/>
          </a:xfrm>
          <a:prstGeom prst="rect">
            <a:avLst/>
          </a:prstGeom>
          <a:noFill/>
          <a:ln>
            <a:solidFill>
              <a:schemeClr val="tx1"/>
            </a:solidFill>
          </a:ln>
        </p:spPr>
        <p:txBody>
          <a:bodyPr wrap="square" rtlCol="0">
            <a:spAutoFit/>
          </a:bodyPr>
          <a:lstStyle/>
          <a:p>
            <a:endParaRPr lang="en-IN" dirty="0"/>
          </a:p>
        </p:txBody>
      </p:sp>
      <p:pic>
        <p:nvPicPr>
          <p:cNvPr id="6" name="Picture 5"/>
          <p:cNvPicPr>
            <a:picLocks noChangeAspect="1"/>
          </p:cNvPicPr>
          <p:nvPr/>
        </p:nvPicPr>
        <p:blipFill>
          <a:blip r:embed="rId3"/>
          <a:stretch>
            <a:fillRect/>
          </a:stretch>
        </p:blipFill>
        <p:spPr>
          <a:xfrm>
            <a:off x="5368834" y="1038272"/>
            <a:ext cx="3779950" cy="2392575"/>
          </a:xfrm>
          <a:prstGeom prst="rect">
            <a:avLst/>
          </a:prstGeom>
        </p:spPr>
      </p:pic>
      <p:sp>
        <p:nvSpPr>
          <p:cNvPr id="15" name="TextBox 14"/>
          <p:cNvSpPr txBox="1"/>
          <p:nvPr/>
        </p:nvSpPr>
        <p:spPr>
          <a:xfrm>
            <a:off x="5368834" y="950415"/>
            <a:ext cx="3791014" cy="2480432"/>
          </a:xfrm>
          <a:prstGeom prst="rect">
            <a:avLst/>
          </a:prstGeom>
          <a:noFill/>
          <a:ln>
            <a:solidFill>
              <a:schemeClr val="tx1"/>
            </a:solidFill>
          </a:ln>
        </p:spPr>
        <p:txBody>
          <a:bodyPr wrap="square" rtlCol="0">
            <a:spAutoFit/>
          </a:bodyPr>
          <a:lstStyle/>
          <a:p>
            <a:endParaRPr lang="en-IN" dirty="0"/>
          </a:p>
        </p:txBody>
      </p:sp>
      <p:sp>
        <p:nvSpPr>
          <p:cNvPr id="12" name="TextBox 11"/>
          <p:cNvSpPr txBox="1"/>
          <p:nvPr/>
        </p:nvSpPr>
        <p:spPr>
          <a:xfrm>
            <a:off x="8283913" y="2893372"/>
            <a:ext cx="609600" cy="246221"/>
          </a:xfrm>
          <a:prstGeom prst="rect">
            <a:avLst/>
          </a:prstGeom>
          <a:noFill/>
          <a:ln>
            <a:solidFill>
              <a:schemeClr val="tx1"/>
            </a:solidFill>
          </a:ln>
        </p:spPr>
        <p:txBody>
          <a:bodyPr wrap="square" rtlCol="0">
            <a:spAutoFit/>
          </a:bodyPr>
          <a:lstStyle/>
          <a:p>
            <a:r>
              <a:rPr lang="en-US" sz="1000" b="1" dirty="0"/>
              <a:t>Step 2</a:t>
            </a:r>
          </a:p>
        </p:txBody>
      </p:sp>
      <p:pic>
        <p:nvPicPr>
          <p:cNvPr id="18" name="Picture 17"/>
          <p:cNvPicPr>
            <a:picLocks noChangeAspect="1"/>
          </p:cNvPicPr>
          <p:nvPr/>
        </p:nvPicPr>
        <p:blipFill>
          <a:blip r:embed="rId4"/>
          <a:stretch>
            <a:fillRect/>
          </a:stretch>
        </p:blipFill>
        <p:spPr>
          <a:xfrm>
            <a:off x="624980" y="3640858"/>
            <a:ext cx="3733798" cy="2611268"/>
          </a:xfrm>
          <a:prstGeom prst="rect">
            <a:avLst/>
          </a:prstGeom>
        </p:spPr>
      </p:pic>
      <p:sp>
        <p:nvSpPr>
          <p:cNvPr id="19" name="TextBox 18"/>
          <p:cNvSpPr txBox="1"/>
          <p:nvPr/>
        </p:nvSpPr>
        <p:spPr>
          <a:xfrm>
            <a:off x="624980" y="3605349"/>
            <a:ext cx="3733798" cy="2646777"/>
          </a:xfrm>
          <a:prstGeom prst="rect">
            <a:avLst/>
          </a:prstGeom>
          <a:noFill/>
          <a:ln>
            <a:solidFill>
              <a:schemeClr val="tx1"/>
            </a:solidFill>
          </a:ln>
        </p:spPr>
        <p:txBody>
          <a:bodyPr wrap="square" rtlCol="0">
            <a:spAutoFit/>
          </a:bodyPr>
          <a:lstStyle/>
          <a:p>
            <a:endParaRPr lang="en-IN" dirty="0"/>
          </a:p>
        </p:txBody>
      </p:sp>
      <p:sp>
        <p:nvSpPr>
          <p:cNvPr id="13" name="TextBox 12"/>
          <p:cNvSpPr txBox="1"/>
          <p:nvPr/>
        </p:nvSpPr>
        <p:spPr>
          <a:xfrm>
            <a:off x="3600209" y="5867401"/>
            <a:ext cx="609600" cy="246221"/>
          </a:xfrm>
          <a:prstGeom prst="rect">
            <a:avLst/>
          </a:prstGeom>
          <a:noFill/>
          <a:ln>
            <a:solidFill>
              <a:schemeClr val="tx1"/>
            </a:solidFill>
          </a:ln>
        </p:spPr>
        <p:txBody>
          <a:bodyPr wrap="square" rtlCol="0">
            <a:spAutoFit/>
          </a:bodyPr>
          <a:lstStyle/>
          <a:p>
            <a:r>
              <a:rPr lang="en-US" sz="1000" b="1" dirty="0"/>
              <a:t>Step 3</a:t>
            </a:r>
          </a:p>
        </p:txBody>
      </p:sp>
      <p:pic>
        <p:nvPicPr>
          <p:cNvPr id="20" name="Picture 19"/>
          <p:cNvPicPr>
            <a:picLocks noChangeAspect="1"/>
          </p:cNvPicPr>
          <p:nvPr/>
        </p:nvPicPr>
        <p:blipFill>
          <a:blip r:embed="rId5"/>
          <a:stretch>
            <a:fillRect/>
          </a:stretch>
        </p:blipFill>
        <p:spPr>
          <a:xfrm>
            <a:off x="5368834" y="3640858"/>
            <a:ext cx="3815317" cy="2472764"/>
          </a:xfrm>
          <a:prstGeom prst="rect">
            <a:avLst/>
          </a:prstGeom>
        </p:spPr>
      </p:pic>
      <p:sp>
        <p:nvSpPr>
          <p:cNvPr id="21" name="TextBox 20"/>
          <p:cNvSpPr txBox="1"/>
          <p:nvPr/>
        </p:nvSpPr>
        <p:spPr>
          <a:xfrm>
            <a:off x="5351151" y="3605349"/>
            <a:ext cx="3808698" cy="2646777"/>
          </a:xfrm>
          <a:prstGeom prst="rect">
            <a:avLst/>
          </a:prstGeom>
          <a:noFill/>
          <a:ln>
            <a:solidFill>
              <a:schemeClr val="tx1"/>
            </a:solidFill>
          </a:ln>
        </p:spPr>
        <p:txBody>
          <a:bodyPr wrap="square" rtlCol="0">
            <a:spAutoFit/>
          </a:bodyPr>
          <a:lstStyle/>
          <a:p>
            <a:endParaRPr lang="en-IN"/>
          </a:p>
        </p:txBody>
      </p:sp>
      <p:sp>
        <p:nvSpPr>
          <p:cNvPr id="14" name="TextBox 13"/>
          <p:cNvSpPr txBox="1"/>
          <p:nvPr/>
        </p:nvSpPr>
        <p:spPr>
          <a:xfrm>
            <a:off x="8383056" y="5867401"/>
            <a:ext cx="609600" cy="246221"/>
          </a:xfrm>
          <a:prstGeom prst="rect">
            <a:avLst/>
          </a:prstGeom>
          <a:noFill/>
          <a:ln>
            <a:solidFill>
              <a:schemeClr val="tx1"/>
            </a:solidFill>
          </a:ln>
        </p:spPr>
        <p:txBody>
          <a:bodyPr wrap="square" rtlCol="0">
            <a:spAutoFit/>
          </a:bodyPr>
          <a:lstStyle/>
          <a:p>
            <a:r>
              <a:rPr lang="en-US" sz="1000" b="1" dirty="0"/>
              <a:t>Step 4</a:t>
            </a:r>
          </a:p>
        </p:txBody>
      </p:sp>
      <p:pic>
        <p:nvPicPr>
          <p:cNvPr id="22"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40188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p:cNvSpPr/>
          <p:nvPr/>
        </p:nvSpPr>
        <p:spPr>
          <a:xfrm>
            <a:off x="369456" y="951841"/>
            <a:ext cx="9134762" cy="5087312"/>
          </a:xfrm>
          <a:prstGeom prst="rect">
            <a:avLst/>
          </a:prstGeom>
          <a:noFill/>
          <a:ln w="9360">
            <a:noFill/>
          </a:ln>
        </p:spPr>
        <p:style>
          <a:lnRef idx="0">
            <a:scrgbClr r="0" g="0" b="0"/>
          </a:lnRef>
          <a:fillRef idx="0">
            <a:scrgbClr r="0" g="0" b="0"/>
          </a:fillRef>
          <a:effectRef idx="0">
            <a:scrgbClr r="0" g="0" b="0"/>
          </a:effectRef>
          <a:fontRef idx="minor"/>
        </p:style>
        <p:txBody>
          <a:bodyPr lIns="83077" tIns="41538" rIns="83077" bIns="41538"/>
          <a:lstStyle/>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a:p>
            <a:pPr algn="just">
              <a:lnSpc>
                <a:spcPct val="80000"/>
              </a:lnSpc>
              <a:spcBef>
                <a:spcPts val="332"/>
              </a:spcBef>
            </a:pPr>
            <a:endParaRPr lang="en-IN" sz="2000" spc="-1"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293445618"/>
              </p:ext>
            </p:extLst>
          </p:nvPr>
        </p:nvGraphicFramePr>
        <p:xfrm>
          <a:off x="369456" y="951842"/>
          <a:ext cx="9041304" cy="508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841087" y="231916"/>
            <a:ext cx="8191500" cy="3944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IN" sz="2800" b="1" spc="-1" dirty="0" smtClean="0">
                <a:solidFill>
                  <a:srgbClr val="000000"/>
                </a:solidFill>
                <a:latin typeface="Arial" panose="020B0604020202020204" pitchFamily="34" charset="0"/>
                <a:ea typeface="Calibri"/>
                <a:cs typeface="Arial" panose="020B0604020202020204" pitchFamily="34" charset="0"/>
              </a:rPr>
              <a:t>Post Trade: Delivery Instruction Slip</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55</a:t>
            </a:r>
            <a:endParaRPr lang="en-IN" sz="1000" b="0" strike="noStrike" spc="-1" dirty="0">
              <a:latin typeface="Arial"/>
            </a:endParaRPr>
          </a:p>
        </p:txBody>
      </p:sp>
      <p:pic>
        <p:nvPicPr>
          <p:cNvPr id="7"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234787718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piece of paper&#10;&#10;Description automatically generated">
            <a:extLst>
              <a:ext uri="{FF2B5EF4-FFF2-40B4-BE49-F238E27FC236}">
                <a16:creationId xmlns:a16="http://schemas.microsoft.com/office/drawing/2014/main" id="{2E455223-D40A-49A7-AC8C-343ED94C2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1" y="1060270"/>
            <a:ext cx="6492781" cy="5017149"/>
          </a:xfrm>
          <a:prstGeom prst="rect">
            <a:avLst/>
          </a:prstGeom>
          <a:ln w="9525">
            <a:solidFill>
              <a:schemeClr val="tx1"/>
            </a:solidFill>
          </a:ln>
        </p:spPr>
      </p:pic>
      <p:sp>
        <p:nvSpPr>
          <p:cNvPr id="3" name="Title 1"/>
          <p:cNvSpPr>
            <a:spLocks noGrp="1"/>
          </p:cNvSpPr>
          <p:nvPr>
            <p:ph type="title"/>
          </p:nvPr>
        </p:nvSpPr>
        <p:spPr>
          <a:xfrm>
            <a:off x="1029600" y="231916"/>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Sample DIS - CDSL</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56</a:t>
            </a:r>
            <a:endParaRPr lang="en-IN" sz="1000" b="0" strike="noStrike" spc="-1" dirty="0">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87733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09897" y="231916"/>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Sample DIS - NSDL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064624"/>
            <a:ext cx="7239000" cy="5020065"/>
          </a:xfrm>
          <a:prstGeom prst="rect">
            <a:avLst/>
          </a:prstGeom>
          <a:ln>
            <a:solidFill>
              <a:schemeClr val="tx1"/>
            </a:solid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57</a:t>
            </a:r>
            <a:endParaRPr lang="en-IN" sz="1000" b="0" strike="noStrike" spc="-1" dirty="0">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4441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4900" y="203157"/>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Information to be filled in DIS</a:t>
            </a:r>
          </a:p>
        </p:txBody>
      </p:sp>
      <p:graphicFrame>
        <p:nvGraphicFramePr>
          <p:cNvPr id="2" name="Table 1"/>
          <p:cNvGraphicFramePr>
            <a:graphicFrameLocks noGrp="1"/>
          </p:cNvGraphicFramePr>
          <p:nvPr>
            <p:extLst>
              <p:ext uri="{D42A27DB-BD31-4B8C-83A1-F6EECF244321}">
                <p14:modId xmlns:p14="http://schemas.microsoft.com/office/powerpoint/2010/main" val="2717643344"/>
              </p:ext>
            </p:extLst>
          </p:nvPr>
        </p:nvGraphicFramePr>
        <p:xfrm>
          <a:off x="402609" y="995654"/>
          <a:ext cx="9123528" cy="4995716"/>
        </p:xfrm>
        <a:graphic>
          <a:graphicData uri="http://schemas.openxmlformats.org/drawingml/2006/table">
            <a:tbl>
              <a:tblPr firstRow="1" bandRow="1">
                <a:tableStyleId>{5C22544A-7EE6-4342-B048-85BDC9FD1C3A}</a:tableStyleId>
              </a:tblPr>
              <a:tblGrid>
                <a:gridCol w="3168095">
                  <a:extLst>
                    <a:ext uri="{9D8B030D-6E8A-4147-A177-3AD203B41FA5}">
                      <a16:colId xmlns:a16="http://schemas.microsoft.com/office/drawing/2014/main" val="2918071541"/>
                    </a:ext>
                  </a:extLst>
                </a:gridCol>
                <a:gridCol w="5955433">
                  <a:extLst>
                    <a:ext uri="{9D8B030D-6E8A-4147-A177-3AD203B41FA5}">
                      <a16:colId xmlns:a16="http://schemas.microsoft.com/office/drawing/2014/main" val="2614403385"/>
                    </a:ext>
                  </a:extLst>
                </a:gridCol>
              </a:tblGrid>
              <a:tr h="425653">
                <a:tc>
                  <a:txBody>
                    <a:bodyPr/>
                    <a:lstStyle/>
                    <a:p>
                      <a:pPr algn="ctr"/>
                      <a:r>
                        <a:rPr lang="en-US" dirty="0" smtClean="0"/>
                        <a:t>INFORMATION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dirty="0" smtClean="0"/>
                        <a:t>DETAILS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290776790"/>
                  </a:ext>
                </a:extLst>
              </a:tr>
              <a:tr h="425653">
                <a:tc>
                  <a:txBody>
                    <a:bodyPr/>
                    <a:lstStyle/>
                    <a:p>
                      <a:r>
                        <a:rPr lang="en-US" b="1" dirty="0" smtClean="0"/>
                        <a:t>Client ID</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spc="-1" dirty="0" smtClean="0">
                          <a:latin typeface="Arial" panose="020B0604020202020204" pitchFamily="34" charset="0"/>
                          <a:cs typeface="Arial" panose="020B0604020202020204" pitchFamily="34" charset="0"/>
                        </a:rPr>
                        <a:t>Client ID given by the DP (8 digit / 16 digit).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50338342"/>
                  </a:ext>
                </a:extLst>
              </a:tr>
              <a:tr h="574935">
                <a:tc>
                  <a:txBody>
                    <a:bodyPr/>
                    <a:lstStyle/>
                    <a:p>
                      <a:r>
                        <a:rPr lang="en-US" b="1" dirty="0" smtClean="0"/>
                        <a:t>Client Name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spc="-1" dirty="0" smtClean="0">
                          <a:latin typeface="Arial" panose="020B0604020202020204" pitchFamily="34" charset="0"/>
                          <a:cs typeface="Arial" panose="020B0604020202020204" pitchFamily="34" charset="0"/>
                        </a:rPr>
                        <a:t>Fill your name (same as in the </a:t>
                      </a:r>
                      <a:r>
                        <a:rPr lang="en-IN" sz="1800" spc="-1" dirty="0" err="1" smtClean="0">
                          <a:latin typeface="Arial" panose="020B0604020202020204" pitchFamily="34" charset="0"/>
                          <a:cs typeface="Arial" panose="020B0604020202020204" pitchFamily="34" charset="0"/>
                        </a:rPr>
                        <a:t>Demat</a:t>
                      </a:r>
                      <a:r>
                        <a:rPr lang="en-IN" sz="1800" spc="-1" dirty="0" smtClean="0">
                          <a:latin typeface="Arial" panose="020B0604020202020204" pitchFamily="34" charset="0"/>
                          <a:cs typeface="Arial" panose="020B0604020202020204" pitchFamily="34" charset="0"/>
                        </a:rPr>
                        <a:t> 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4000800"/>
                  </a:ext>
                </a:extLst>
              </a:tr>
              <a:tr h="425653">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Date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spc="-1" dirty="0" smtClean="0">
                          <a:latin typeface="Arial" panose="020B0604020202020204" pitchFamily="34" charset="0"/>
                          <a:cs typeface="Arial" panose="020B0604020202020204" pitchFamily="34" charset="0"/>
                        </a:rPr>
                        <a:t>Date of submitting the 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15670000"/>
                  </a:ext>
                </a:extLst>
              </a:tr>
              <a:tr h="425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spc="-1" dirty="0" smtClean="0">
                          <a:latin typeface="Arial" panose="020B0604020202020204" pitchFamily="34" charset="0"/>
                          <a:cs typeface="Arial" panose="020B0604020202020204" pitchFamily="34" charset="0"/>
                        </a:rPr>
                        <a:t>ISIN number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spc="-1" dirty="0" smtClean="0">
                          <a:latin typeface="Arial" panose="020B0604020202020204" pitchFamily="34" charset="0"/>
                          <a:cs typeface="Arial" panose="020B0604020202020204" pitchFamily="34" charset="0"/>
                        </a:rPr>
                        <a:t>ISIN of security to be transferred.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6446132"/>
                  </a:ext>
                </a:extLst>
              </a:tr>
              <a:tr h="425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spc="-1" dirty="0" smtClean="0">
                          <a:latin typeface="Arial" panose="020B0604020202020204" pitchFamily="34" charset="0"/>
                          <a:cs typeface="Arial" panose="020B0604020202020204" pitchFamily="34" charset="0"/>
                        </a:rPr>
                        <a:t>Security Name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spc="-1" dirty="0" smtClean="0">
                          <a:latin typeface="Arial" panose="020B0604020202020204" pitchFamily="34" charset="0"/>
                          <a:cs typeface="Arial" panose="020B0604020202020204" pitchFamily="34" charset="0"/>
                        </a:rPr>
                        <a:t>Name of the security to be transferred.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076198"/>
                  </a:ext>
                </a:extLst>
              </a:tr>
              <a:tr h="425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spc="-1" dirty="0" smtClean="0">
                          <a:latin typeface="Arial" panose="020B0604020202020204" pitchFamily="34" charset="0"/>
                          <a:cs typeface="Arial" panose="020B0604020202020204" pitchFamily="34" charset="0"/>
                        </a:rPr>
                        <a:t>Quantity in figures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spc="-1" dirty="0" smtClean="0">
                          <a:latin typeface="Arial" panose="020B0604020202020204" pitchFamily="34" charset="0"/>
                          <a:cs typeface="Arial" panose="020B0604020202020204" pitchFamily="34" charset="0"/>
                        </a:rPr>
                        <a:t>No. of securities (in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63380120"/>
                  </a:ext>
                </a:extLst>
              </a:tr>
              <a:tr h="589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spc="-1" dirty="0" smtClean="0">
                          <a:latin typeface="Arial" panose="020B0604020202020204" pitchFamily="34" charset="0"/>
                          <a:cs typeface="Arial" panose="020B0604020202020204" pitchFamily="34" charset="0"/>
                        </a:rPr>
                        <a:t>Quantity in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IN" sz="1800" spc="-1" dirty="0" smtClean="0">
                          <a:latin typeface="Arial" panose="020B0604020202020204" pitchFamily="34" charset="0"/>
                          <a:cs typeface="Arial" panose="020B0604020202020204" pitchFamily="34" charset="0"/>
                        </a:rPr>
                        <a:t>No. of securities (in words).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0484609"/>
                  </a:ext>
                </a:extLst>
              </a:tr>
              <a:tr h="425653">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Total instruction Issued</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Total number of ISINs. (Number of scrips in which dealt).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96010620"/>
                  </a:ext>
                </a:extLst>
              </a:tr>
              <a:tr h="425653">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Consideration amount </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Value of securities on date of 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7584159"/>
                  </a:ext>
                </a:extLst>
              </a:tr>
              <a:tr h="425653">
                <a:tc>
                  <a:txBody>
                    <a:bodyPr/>
                    <a:lstStyle/>
                    <a:p>
                      <a:pPr marL="0" marR="0" indent="0" algn="just" defTabSz="914400" rtl="0" eaLnBrk="1" fontAlgn="auto" latinLnBrk="0" hangingPunct="1">
                        <a:lnSpc>
                          <a:spcPct val="80000"/>
                        </a:lnSpc>
                        <a:spcBef>
                          <a:spcPts val="332"/>
                        </a:spcBef>
                        <a:spcAft>
                          <a:spcPts val="0"/>
                        </a:spcAft>
                        <a:buClrTx/>
                        <a:buSzTx/>
                        <a:buFont typeface="Arial" panose="020B0604020202020204" pitchFamily="34" charset="0"/>
                        <a:buNone/>
                        <a:tabLst/>
                        <a:defRPr/>
                      </a:pPr>
                      <a:r>
                        <a:rPr lang="en-IN" sz="1800" b="1" spc="-1" dirty="0" smtClean="0">
                          <a:latin typeface="Arial" panose="020B0604020202020204" pitchFamily="34" charset="0"/>
                          <a:cs typeface="Arial" panose="020B0604020202020204" pitchFamily="34" charset="0"/>
                        </a:rPr>
                        <a:t>Reason for Transfer </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80000"/>
                        </a:lnSpc>
                        <a:spcBef>
                          <a:spcPts val="332"/>
                        </a:spcBef>
                        <a:spcAft>
                          <a:spcPts val="0"/>
                        </a:spcAft>
                        <a:buClrTx/>
                        <a:buSzTx/>
                        <a:buFont typeface="Arial" panose="020B0604020202020204" pitchFamily="34" charset="0"/>
                        <a:buNone/>
                        <a:tabLst/>
                        <a:defRPr/>
                      </a:pPr>
                      <a:r>
                        <a:rPr lang="en-IN" sz="1800" spc="-1" dirty="0" smtClean="0">
                          <a:latin typeface="Arial" panose="020B0604020202020204" pitchFamily="34" charset="0"/>
                          <a:cs typeface="Arial" panose="020B0604020202020204" pitchFamily="34" charset="0"/>
                        </a:rPr>
                        <a:t>Select from the given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112596"/>
                  </a:ext>
                </a:extLst>
              </a:tr>
            </a:tbl>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58</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49466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29600" y="231916"/>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Information to be filled in DIS</a:t>
            </a:r>
          </a:p>
        </p:txBody>
      </p:sp>
      <p:graphicFrame>
        <p:nvGraphicFramePr>
          <p:cNvPr id="2" name="Table 1"/>
          <p:cNvGraphicFramePr>
            <a:graphicFrameLocks noGrp="1"/>
          </p:cNvGraphicFramePr>
          <p:nvPr>
            <p:extLst>
              <p:ext uri="{D42A27DB-BD31-4B8C-83A1-F6EECF244321}">
                <p14:modId xmlns:p14="http://schemas.microsoft.com/office/powerpoint/2010/main" val="770396176"/>
              </p:ext>
            </p:extLst>
          </p:nvPr>
        </p:nvGraphicFramePr>
        <p:xfrm>
          <a:off x="402609" y="995654"/>
          <a:ext cx="9123528" cy="5103530"/>
        </p:xfrm>
        <a:graphic>
          <a:graphicData uri="http://schemas.openxmlformats.org/drawingml/2006/table">
            <a:tbl>
              <a:tblPr firstRow="1" bandRow="1">
                <a:tableStyleId>{5C22544A-7EE6-4342-B048-85BDC9FD1C3A}</a:tableStyleId>
              </a:tblPr>
              <a:tblGrid>
                <a:gridCol w="3168095">
                  <a:extLst>
                    <a:ext uri="{9D8B030D-6E8A-4147-A177-3AD203B41FA5}">
                      <a16:colId xmlns:a16="http://schemas.microsoft.com/office/drawing/2014/main" val="2918071541"/>
                    </a:ext>
                  </a:extLst>
                </a:gridCol>
                <a:gridCol w="5955433">
                  <a:extLst>
                    <a:ext uri="{9D8B030D-6E8A-4147-A177-3AD203B41FA5}">
                      <a16:colId xmlns:a16="http://schemas.microsoft.com/office/drawing/2014/main" val="2614403385"/>
                    </a:ext>
                  </a:extLst>
                </a:gridCol>
              </a:tblGrid>
              <a:tr h="378090">
                <a:tc>
                  <a:txBody>
                    <a:bodyPr/>
                    <a:lstStyle/>
                    <a:p>
                      <a:pPr algn="ctr"/>
                      <a:r>
                        <a:rPr lang="en-US" dirty="0" smtClean="0">
                          <a:solidFill>
                            <a:schemeClr val="bg1"/>
                          </a:solidFill>
                        </a:rPr>
                        <a:t>INFORMATION</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dirty="0" smtClean="0">
                          <a:solidFill>
                            <a:schemeClr val="bg1"/>
                          </a:solidFill>
                        </a:rPr>
                        <a:t>DETAILS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290776790"/>
                  </a:ext>
                </a:extLst>
              </a:tr>
              <a:tr h="699866">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Execution date (Optional)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Specify the date on which the instructions are to be executed.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50338342"/>
                  </a:ext>
                </a:extLst>
              </a:tr>
              <a:tr h="699866">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A/C Transfer within CDSL - BO-BO</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Transfer to another Individual's CDSL DEMAT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54000800"/>
                  </a:ext>
                </a:extLst>
              </a:tr>
              <a:tr h="699866">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A/C Transfer within CDSL - BO-CM / CM-BO / CM-CM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Transfer to a Clearing Member/Broker's CDSL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15670000"/>
                  </a:ext>
                </a:extLst>
              </a:tr>
              <a:tr h="699866">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Inter Depository - BO-BO</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Transfer to another Individual's NSDL DEMAT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6446132"/>
                  </a:ext>
                </a:extLst>
              </a:tr>
              <a:tr h="699866">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Inter Depository - BO-CM / CM-BO / CM-CM:</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If you are transferring to a Clearing Member/Broker's NSDL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076198"/>
                  </a:ext>
                </a:extLst>
              </a:tr>
              <a:tr h="586030">
                <a:tc>
                  <a:txBody>
                    <a:bodyPr/>
                    <a:lstStyle/>
                    <a:p>
                      <a:pPr marL="0" indent="0" algn="just">
                        <a:lnSpc>
                          <a:spcPct val="80000"/>
                        </a:lnSpc>
                        <a:spcBef>
                          <a:spcPts val="332"/>
                        </a:spcBef>
                        <a:buFont typeface="Arial" panose="020B0604020202020204" pitchFamily="34" charset="0"/>
                        <a:buNone/>
                      </a:pPr>
                      <a:r>
                        <a:rPr lang="en-IN" sz="1800" b="1" spc="-1" dirty="0" smtClean="0">
                          <a:latin typeface="Arial" panose="020B0604020202020204" pitchFamily="34" charset="0"/>
                          <a:cs typeface="Arial" panose="020B0604020202020204" pitchFamily="34" charset="0"/>
                        </a:rPr>
                        <a:t>Counter BO name</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80000"/>
                        </a:lnSpc>
                        <a:spcBef>
                          <a:spcPts val="332"/>
                        </a:spcBef>
                        <a:buFont typeface="Arial" panose="020B0604020202020204" pitchFamily="34" charset="0"/>
                        <a:buNone/>
                      </a:pPr>
                      <a:r>
                        <a:rPr lang="en-IN" sz="1800" spc="-1" dirty="0" smtClean="0">
                          <a:latin typeface="Arial" panose="020B0604020202020204" pitchFamily="34" charset="0"/>
                          <a:cs typeface="Arial" panose="020B0604020202020204" pitchFamily="34" charset="0"/>
                        </a:rPr>
                        <a:t>Name of person to whom securities are  being transferred.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3380120"/>
                  </a:ext>
                </a:extLst>
              </a:tr>
              <a:tr h="568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spc="-1" dirty="0" smtClean="0">
                          <a:latin typeface="Arial" panose="020B0604020202020204" pitchFamily="34" charset="0"/>
                          <a:cs typeface="Arial" panose="020B0604020202020204" pitchFamily="34" charset="0"/>
                        </a:rPr>
                        <a:t>Signature of the 1</a:t>
                      </a:r>
                      <a:r>
                        <a:rPr lang="en-IN" sz="1800" b="1" spc="-1" baseline="30000" dirty="0" smtClean="0">
                          <a:latin typeface="Arial" panose="020B0604020202020204" pitchFamily="34" charset="0"/>
                          <a:cs typeface="Arial" panose="020B0604020202020204" pitchFamily="34" charset="0"/>
                        </a:rPr>
                        <a:t>st</a:t>
                      </a:r>
                      <a:r>
                        <a:rPr lang="en-IN" sz="1800" b="1" spc="-1" dirty="0" smtClean="0">
                          <a:latin typeface="Arial" panose="020B0604020202020204" pitchFamily="34" charset="0"/>
                          <a:cs typeface="Arial" panose="020B0604020202020204" pitchFamily="34" charset="0"/>
                        </a:rPr>
                        <a:t> / 2</a:t>
                      </a:r>
                      <a:r>
                        <a:rPr lang="en-IN" sz="1800" b="1" spc="-1" baseline="30000" dirty="0" smtClean="0">
                          <a:latin typeface="Arial" panose="020B0604020202020204" pitchFamily="34" charset="0"/>
                          <a:cs typeface="Arial" panose="020B0604020202020204" pitchFamily="34" charset="0"/>
                        </a:rPr>
                        <a:t>nd</a:t>
                      </a:r>
                      <a:r>
                        <a:rPr lang="en-IN" sz="1800" b="1" spc="-1" dirty="0" smtClean="0">
                          <a:latin typeface="Arial" panose="020B0604020202020204" pitchFamily="34" charset="0"/>
                          <a:cs typeface="Arial" panose="020B0604020202020204" pitchFamily="34" charset="0"/>
                        </a:rPr>
                        <a:t> / 3</a:t>
                      </a:r>
                      <a:r>
                        <a:rPr lang="en-IN" sz="1800" b="1" spc="-1" baseline="30000" dirty="0" smtClean="0">
                          <a:latin typeface="Arial" panose="020B0604020202020204" pitchFamily="34" charset="0"/>
                          <a:cs typeface="Arial" panose="020B0604020202020204" pitchFamily="34" charset="0"/>
                        </a:rPr>
                        <a:t>rd</a:t>
                      </a:r>
                      <a:r>
                        <a:rPr lang="en-IN" sz="1800" b="1" spc="-1" dirty="0" smtClean="0">
                          <a:latin typeface="Arial" panose="020B0604020202020204" pitchFamily="34" charset="0"/>
                          <a:cs typeface="Arial" panose="020B0604020202020204" pitchFamily="34" charset="0"/>
                        </a:rPr>
                        <a:t>  holder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N" sz="1800" spc="-1" dirty="0" smtClean="0">
                          <a:latin typeface="Arial" panose="020B0604020202020204" pitchFamily="34" charset="0"/>
                          <a:cs typeface="Arial" panose="020B0604020202020204" pitchFamily="34" charset="0"/>
                        </a:rPr>
                        <a:t>Signature must match with the specimen signature given to the DP when opening the DP Account.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10484609"/>
                  </a:ext>
                </a:extLst>
              </a:tr>
            </a:tbl>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59</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57874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647465" y="206310"/>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Due Diligence to be done</a:t>
            </a:r>
            <a:endParaRPr lang="en-IN" sz="2800" b="1" spc="-1" dirty="0">
              <a:latin typeface="Arial"/>
            </a:endParaRPr>
          </a:p>
        </p:txBody>
      </p:sp>
      <p:sp>
        <p:nvSpPr>
          <p:cNvPr id="6" name="CustomShape 2"/>
          <p:cNvSpPr/>
          <p:nvPr/>
        </p:nvSpPr>
        <p:spPr>
          <a:xfrm>
            <a:off x="98825" y="828390"/>
            <a:ext cx="9332558" cy="4953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457865" indent="-457200">
              <a:spcBef>
                <a:spcPts val="1292"/>
              </a:spcBef>
              <a:buClr>
                <a:srgbClr val="000000"/>
              </a:buClr>
              <a:buFont typeface="Wingdings" panose="05000000000000000000" pitchFamily="2" charset="2"/>
              <a:buChar char="Ø"/>
            </a:pPr>
            <a:endParaRPr lang="en-US" sz="2000" spc="-1" dirty="0" smtClean="0">
              <a:solidFill>
                <a:srgbClr val="000000"/>
              </a:solidFill>
              <a:latin typeface="Arial" panose="020B0604020202020204" pitchFamily="34" charset="0"/>
              <a:ea typeface="Calibri"/>
              <a:cs typeface="Arial" panose="020B0604020202020204" pitchFamily="34" charset="0"/>
            </a:endParaRPr>
          </a:p>
          <a:p>
            <a:pPr marL="457865" indent="-457200">
              <a:spcBef>
                <a:spcPts val="1292"/>
              </a:spcBef>
              <a:buClr>
                <a:srgbClr val="000000"/>
              </a:buClr>
              <a:buFont typeface="Wingdings" panose="05000000000000000000" pitchFamily="2" charset="2"/>
              <a:buChar char="Ø"/>
            </a:pPr>
            <a:r>
              <a:rPr lang="en-US" sz="2000" spc="-1" dirty="0" smtClean="0">
                <a:solidFill>
                  <a:srgbClr val="000000"/>
                </a:solidFill>
                <a:latin typeface="Arial" panose="020B0604020202020204" pitchFamily="34" charset="0"/>
                <a:ea typeface="Calibri"/>
                <a:cs typeface="Arial" panose="020B0604020202020204" pitchFamily="34" charset="0"/>
              </a:rPr>
              <a:t>Underlying </a:t>
            </a:r>
            <a:r>
              <a:rPr lang="en-US" sz="2000" spc="-1" dirty="0">
                <a:solidFill>
                  <a:srgbClr val="000000"/>
                </a:solidFill>
                <a:latin typeface="Arial" panose="020B0604020202020204" pitchFamily="34" charset="0"/>
                <a:ea typeface="Calibri"/>
                <a:cs typeface="Arial" panose="020B0604020202020204" pitchFamily="34" charset="0"/>
              </a:rPr>
              <a:t>factors that affect a company’s actual business and its future </a:t>
            </a:r>
            <a:r>
              <a:rPr lang="en-US" sz="2000" spc="-1" dirty="0" smtClean="0">
                <a:solidFill>
                  <a:srgbClr val="000000"/>
                </a:solidFill>
                <a:latin typeface="Arial" panose="020B0604020202020204" pitchFamily="34" charset="0"/>
                <a:ea typeface="Calibri"/>
                <a:cs typeface="Arial" panose="020B0604020202020204" pitchFamily="34" charset="0"/>
              </a:rPr>
              <a:t>prospects.</a:t>
            </a:r>
            <a:endParaRPr lang="en-US" sz="2000" spc="-1" dirty="0">
              <a:solidFill>
                <a:srgbClr val="000000"/>
              </a:solidFill>
              <a:latin typeface="Arial" panose="020B0604020202020204" pitchFamily="34" charset="0"/>
              <a:ea typeface="Calibri"/>
              <a:cs typeface="Arial" panose="020B0604020202020204" pitchFamily="34" charset="0"/>
            </a:endParaRPr>
          </a:p>
          <a:p>
            <a:pPr marL="457865" indent="-457200">
              <a:spcBef>
                <a:spcPts val="1292"/>
              </a:spcBef>
              <a:buClr>
                <a:srgbClr val="000000"/>
              </a:buClr>
              <a:buFont typeface="Wingdings" panose="05000000000000000000" pitchFamily="2" charset="2"/>
              <a:buChar char="Ø"/>
            </a:pPr>
            <a:endParaRPr lang="en-US" sz="1200" spc="-1" dirty="0" smtClean="0">
              <a:solidFill>
                <a:srgbClr val="000000"/>
              </a:solidFill>
              <a:latin typeface="Arial" panose="020B0604020202020204" pitchFamily="34" charset="0"/>
              <a:ea typeface="Calibri"/>
              <a:cs typeface="Arial" panose="020B0604020202020204" pitchFamily="34" charset="0"/>
            </a:endParaRPr>
          </a:p>
          <a:p>
            <a:pPr marL="457865" indent="-457200">
              <a:spcBef>
                <a:spcPts val="1292"/>
              </a:spcBef>
              <a:buClr>
                <a:srgbClr val="000000"/>
              </a:buClr>
              <a:buFont typeface="Wingdings" panose="05000000000000000000" pitchFamily="2" charset="2"/>
              <a:buChar char="Ø"/>
            </a:pPr>
            <a:r>
              <a:rPr lang="en-US" sz="2000" spc="-1" dirty="0" smtClean="0">
                <a:solidFill>
                  <a:srgbClr val="000000"/>
                </a:solidFill>
                <a:latin typeface="Arial" panose="020B0604020202020204" pitchFamily="34" charset="0"/>
                <a:ea typeface="Calibri"/>
                <a:cs typeface="Arial" panose="020B0604020202020204" pitchFamily="34" charset="0"/>
              </a:rPr>
              <a:t>Questions </a:t>
            </a:r>
            <a:r>
              <a:rPr lang="en-US" sz="2000" spc="-1" dirty="0">
                <a:solidFill>
                  <a:srgbClr val="000000"/>
                </a:solidFill>
                <a:latin typeface="Arial" panose="020B0604020202020204" pitchFamily="34" charset="0"/>
                <a:ea typeface="Calibri"/>
                <a:cs typeface="Arial" panose="020B0604020202020204" pitchFamily="34" charset="0"/>
              </a:rPr>
              <a:t>to ask before investing include -</a:t>
            </a:r>
          </a:p>
          <a:p>
            <a:pPr marL="457865" indent="-457200">
              <a:spcBef>
                <a:spcPts val="1292"/>
              </a:spcBef>
              <a:buClr>
                <a:srgbClr val="000000"/>
              </a:buClr>
              <a:buFont typeface="Wingdings" panose="05000000000000000000" pitchFamily="2" charset="2"/>
              <a:buChar char="Ø"/>
            </a:pPr>
            <a:endParaRPr lang="en-US" sz="2800" spc="-1" dirty="0">
              <a:solidFill>
                <a:srgbClr val="000000"/>
              </a:solidFill>
              <a:latin typeface="Arial" panose="020B0604020202020204" pitchFamily="34" charset="0"/>
              <a:ea typeface="Calibri"/>
              <a:cs typeface="Arial" panose="020B0604020202020204" pitchFamily="34" charset="0"/>
            </a:endParaRPr>
          </a:p>
          <a:p>
            <a:pPr marL="457865" indent="-457200">
              <a:spcBef>
                <a:spcPts val="1292"/>
              </a:spcBef>
              <a:buClr>
                <a:srgbClr val="000000"/>
              </a:buClr>
              <a:buFont typeface="Wingdings" panose="05000000000000000000" pitchFamily="2" charset="2"/>
              <a:buChar char="Ø"/>
            </a:pPr>
            <a:endParaRPr lang="en-US" sz="2800" spc="-1" dirty="0">
              <a:solidFill>
                <a:srgbClr val="000000"/>
              </a:solidFill>
              <a:latin typeface="Arial" panose="020B0604020202020204" pitchFamily="34" charset="0"/>
              <a:ea typeface="Calibri"/>
              <a:cs typeface="Arial" panose="020B0604020202020204" pitchFamily="34" charset="0"/>
            </a:endParaRPr>
          </a:p>
          <a:p>
            <a:pPr marL="457865" indent="-457200">
              <a:spcBef>
                <a:spcPts val="1292"/>
              </a:spcBef>
              <a:buClr>
                <a:srgbClr val="000000"/>
              </a:buClr>
              <a:buFont typeface="Wingdings" panose="05000000000000000000" pitchFamily="2" charset="2"/>
              <a:buChar char="Ø"/>
            </a:pPr>
            <a:endParaRPr lang="en-IN" sz="2800" spc="-1" dirty="0">
              <a:solidFill>
                <a:srgbClr val="000000"/>
              </a:solidFill>
              <a:latin typeface="Arial" panose="020B0604020202020204" pitchFamily="34" charset="0"/>
              <a:ea typeface="Calibri"/>
              <a:cs typeface="Arial" panose="020B0604020202020204" pitchFamily="34" charset="0"/>
            </a:endParaRPr>
          </a:p>
          <a:p>
            <a:pPr marL="422706" indent="-422041">
              <a:spcBef>
                <a:spcPts val="1292"/>
              </a:spcBef>
              <a:buClr>
                <a:srgbClr val="000000"/>
              </a:buClr>
              <a:buFont typeface="+mj-lt"/>
              <a:buAutoNum type="arabicPeriod"/>
            </a:pPr>
            <a:endParaRPr lang="en-IN" sz="2800" spc="-1" dirty="0">
              <a:solidFill>
                <a:srgbClr val="000000"/>
              </a:solidFill>
              <a:latin typeface="Arial" panose="020B0604020202020204" pitchFamily="34" charset="0"/>
              <a:ea typeface="Calibri"/>
              <a:cs typeface="Arial" panose="020B0604020202020204" pitchFamily="34" charset="0"/>
            </a:endParaRPr>
          </a:p>
          <a:p>
            <a:pPr marL="665">
              <a:spcBef>
                <a:spcPts val="1292"/>
              </a:spcBef>
              <a:buClr>
                <a:srgbClr val="000000"/>
              </a:buClr>
            </a:pPr>
            <a:endParaRPr lang="en-IN" sz="2800" spc="-1" dirty="0">
              <a:solidFill>
                <a:srgbClr val="000000"/>
              </a:solidFill>
              <a:latin typeface="Arial" panose="020B0604020202020204" pitchFamily="34" charset="0"/>
              <a:cs typeface="Arial" panose="020B0604020202020204" pitchFamily="34" charset="0"/>
            </a:endParaRPr>
          </a:p>
          <a:p>
            <a:pPr marL="316697" indent="-316033">
              <a:spcBef>
                <a:spcPts val="1292"/>
              </a:spcBef>
              <a:buClr>
                <a:srgbClr val="000000"/>
              </a:buClr>
              <a:buFont typeface="Wingdings" charset="2"/>
              <a:buChar char=""/>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r>
              <a:rPr lang="en-IN" sz="2800" spc="-1" dirty="0">
                <a:solidFill>
                  <a:srgbClr val="000000"/>
                </a:solidFill>
                <a:latin typeface="Arial" panose="020B0604020202020204" pitchFamily="34" charset="0"/>
                <a:ea typeface="Arial"/>
                <a:cs typeface="Arial" panose="020B0604020202020204" pitchFamily="34" charset="0"/>
              </a:rPr>
              <a:t>  </a:t>
            </a:r>
            <a:endParaRPr lang="en-IN" sz="2800" spc="-1" dirty="0">
              <a:latin typeface="Arial" panose="020B0604020202020204" pitchFamily="34" charset="0"/>
              <a:cs typeface="Arial" panose="020B0604020202020204" pitchFamily="34" charset="0"/>
            </a:endParaRPr>
          </a:p>
          <a:p>
            <a:pPr marL="316697" indent="-316033">
              <a:lnSpc>
                <a:spcPct val="93000"/>
              </a:lnSpc>
              <a:spcBef>
                <a:spcPts val="1292"/>
              </a:spcBef>
            </a:pPr>
            <a:r>
              <a:rPr lang="en-IN" sz="2800" b="1" spc="-1" dirty="0">
                <a:solidFill>
                  <a:srgbClr val="000000"/>
                </a:solidFill>
                <a:latin typeface="Arial" panose="020B0604020202020204" pitchFamily="34" charset="0"/>
                <a:ea typeface="Calibri"/>
                <a:cs typeface="Arial" panose="020B0604020202020204" pitchFamily="34" charset="0"/>
              </a:rPr>
              <a:t> </a:t>
            </a:r>
            <a:endParaRPr lang="en-IN" sz="2800" spc="-1" dirty="0">
              <a:latin typeface="Arial" panose="020B0604020202020204" pitchFamily="34" charset="0"/>
              <a:cs typeface="Arial" panose="020B0604020202020204" pitchFamily="34" charset="0"/>
            </a:endParaRPr>
          </a:p>
        </p:txBody>
      </p:sp>
      <p:grpSp>
        <p:nvGrpSpPr>
          <p:cNvPr id="8" name="Group 7"/>
          <p:cNvGrpSpPr/>
          <p:nvPr/>
        </p:nvGrpSpPr>
        <p:grpSpPr>
          <a:xfrm>
            <a:off x="386324" y="2848288"/>
            <a:ext cx="8751216" cy="3385365"/>
            <a:chOff x="228600" y="1946249"/>
            <a:chExt cx="8751216" cy="3385365"/>
          </a:xfrm>
          <a:solidFill>
            <a:schemeClr val="accent4">
              <a:lumMod val="75000"/>
            </a:schemeClr>
          </a:solidFill>
        </p:grpSpPr>
        <p:sp>
          <p:nvSpPr>
            <p:cNvPr id="9" name="Freeform 8"/>
            <p:cNvSpPr/>
            <p:nvPr/>
          </p:nvSpPr>
          <p:spPr>
            <a:xfrm>
              <a:off x="228600" y="1946249"/>
              <a:ext cx="2734755" cy="1640853"/>
            </a:xfrm>
            <a:custGeom>
              <a:avLst/>
              <a:gdLst>
                <a:gd name="connsiteX0" fmla="*/ 0 w 2734755"/>
                <a:gd name="connsiteY0" fmla="*/ 0 h 1640853"/>
                <a:gd name="connsiteX1" fmla="*/ 2734755 w 2734755"/>
                <a:gd name="connsiteY1" fmla="*/ 0 h 1640853"/>
                <a:gd name="connsiteX2" fmla="*/ 2734755 w 2734755"/>
                <a:gd name="connsiteY2" fmla="*/ 1640853 h 1640853"/>
                <a:gd name="connsiteX3" fmla="*/ 0 w 2734755"/>
                <a:gd name="connsiteY3" fmla="*/ 1640853 h 1640853"/>
                <a:gd name="connsiteX4" fmla="*/ 0 w 2734755"/>
                <a:gd name="connsiteY4" fmla="*/ 0 h 1640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755" h="1640853">
                  <a:moveTo>
                    <a:pt x="0" y="0"/>
                  </a:moveTo>
                  <a:lnTo>
                    <a:pt x="2734755" y="0"/>
                  </a:lnTo>
                  <a:lnTo>
                    <a:pt x="2734755" y="1640853"/>
                  </a:lnTo>
                  <a:lnTo>
                    <a:pt x="0" y="1640853"/>
                  </a:lnTo>
                  <a:lnTo>
                    <a:pt x="0" y="0"/>
                  </a:lnTo>
                  <a:close/>
                </a:path>
              </a:pathLst>
            </a:custGeom>
            <a:grpFill/>
            <a:ln>
              <a:solidFill>
                <a:schemeClr val="accent3">
                  <a:lumMod val="60000"/>
                  <a:lumOff val="4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1" algn="ctr">
                <a:spcBef>
                  <a:spcPts val="1292"/>
                </a:spcBef>
                <a:buClr>
                  <a:srgbClr val="000000"/>
                </a:buClr>
              </a:pPr>
              <a:r>
                <a:rPr lang="en-US" sz="2000" spc="-1" dirty="0">
                  <a:solidFill>
                    <a:schemeClr val="bg1"/>
                  </a:solidFill>
                  <a:latin typeface="Arial" panose="020B0604020202020204" pitchFamily="34" charset="0"/>
                  <a:ea typeface="Calibri"/>
                  <a:cs typeface="Arial" panose="020B0604020202020204" pitchFamily="34" charset="0"/>
                </a:rPr>
                <a:t>Is the company’s revenue </a:t>
              </a:r>
              <a:r>
                <a:rPr lang="en-US" sz="2000" spc="-1" dirty="0" smtClean="0">
                  <a:solidFill>
                    <a:schemeClr val="bg1"/>
                  </a:solidFill>
                  <a:latin typeface="Arial" panose="020B0604020202020204" pitchFamily="34" charset="0"/>
                  <a:ea typeface="Calibri"/>
                  <a:cs typeface="Arial" panose="020B0604020202020204" pitchFamily="34" charset="0"/>
                </a:rPr>
                <a:t>increasing?</a:t>
              </a:r>
              <a:endParaRPr lang="en-US" sz="2000" spc="-1" dirty="0">
                <a:solidFill>
                  <a:schemeClr val="bg1"/>
                </a:solidFill>
                <a:latin typeface="Arial" panose="020B0604020202020204" pitchFamily="34" charset="0"/>
                <a:ea typeface="Calibri"/>
                <a:cs typeface="Arial" panose="020B0604020202020204" pitchFamily="34" charset="0"/>
              </a:endParaRPr>
            </a:p>
          </p:txBody>
        </p:sp>
        <p:sp>
          <p:nvSpPr>
            <p:cNvPr id="10" name="Freeform 9"/>
            <p:cNvSpPr/>
            <p:nvPr/>
          </p:nvSpPr>
          <p:spPr>
            <a:xfrm>
              <a:off x="3236830" y="1946249"/>
              <a:ext cx="2734755" cy="1640853"/>
            </a:xfrm>
            <a:custGeom>
              <a:avLst/>
              <a:gdLst>
                <a:gd name="connsiteX0" fmla="*/ 0 w 2734755"/>
                <a:gd name="connsiteY0" fmla="*/ 0 h 1640853"/>
                <a:gd name="connsiteX1" fmla="*/ 2734755 w 2734755"/>
                <a:gd name="connsiteY1" fmla="*/ 0 h 1640853"/>
                <a:gd name="connsiteX2" fmla="*/ 2734755 w 2734755"/>
                <a:gd name="connsiteY2" fmla="*/ 1640853 h 1640853"/>
                <a:gd name="connsiteX3" fmla="*/ 0 w 2734755"/>
                <a:gd name="connsiteY3" fmla="*/ 1640853 h 1640853"/>
                <a:gd name="connsiteX4" fmla="*/ 0 w 2734755"/>
                <a:gd name="connsiteY4" fmla="*/ 0 h 1640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755" h="1640853">
                  <a:moveTo>
                    <a:pt x="0" y="0"/>
                  </a:moveTo>
                  <a:lnTo>
                    <a:pt x="2734755" y="0"/>
                  </a:lnTo>
                  <a:lnTo>
                    <a:pt x="2734755" y="1640853"/>
                  </a:lnTo>
                  <a:lnTo>
                    <a:pt x="0" y="1640853"/>
                  </a:lnTo>
                  <a:lnTo>
                    <a:pt x="0" y="0"/>
                  </a:lnTo>
                  <a:close/>
                </a:path>
              </a:pathLst>
            </a:custGeom>
            <a:solidFill>
              <a:schemeClr val="accent4">
                <a:lumMod val="40000"/>
                <a:lumOff val="60000"/>
              </a:schemeClr>
            </a:solidFill>
            <a:ln>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1" algn="ctr">
                <a:spcBef>
                  <a:spcPts val="1292"/>
                </a:spcBef>
                <a:buClr>
                  <a:srgbClr val="000000"/>
                </a:buClr>
              </a:pPr>
              <a:r>
                <a:rPr lang="en-US" sz="2000" spc="-1" dirty="0" smtClean="0">
                  <a:solidFill>
                    <a:srgbClr val="000000"/>
                  </a:solidFill>
                  <a:latin typeface="Arial" panose="020B0604020202020204" pitchFamily="34" charset="0"/>
                  <a:ea typeface="Calibri"/>
                  <a:cs typeface="Arial" panose="020B0604020202020204" pitchFamily="34" charset="0"/>
                </a:rPr>
                <a:t>Is the company actually making a profit?</a:t>
              </a:r>
              <a:endParaRPr lang="en-US" sz="2800" spc="-1" dirty="0">
                <a:solidFill>
                  <a:srgbClr val="000000"/>
                </a:solidFill>
                <a:latin typeface="Arial" panose="020B0604020202020204" pitchFamily="34" charset="0"/>
                <a:ea typeface="Calibri"/>
                <a:cs typeface="Arial" panose="020B0604020202020204" pitchFamily="34" charset="0"/>
              </a:endParaRPr>
            </a:p>
          </p:txBody>
        </p:sp>
        <p:sp>
          <p:nvSpPr>
            <p:cNvPr id="11" name="Freeform 10"/>
            <p:cNvSpPr/>
            <p:nvPr/>
          </p:nvSpPr>
          <p:spPr>
            <a:xfrm>
              <a:off x="6245061" y="1946249"/>
              <a:ext cx="2734755" cy="1640853"/>
            </a:xfrm>
            <a:custGeom>
              <a:avLst/>
              <a:gdLst>
                <a:gd name="connsiteX0" fmla="*/ 0 w 2734755"/>
                <a:gd name="connsiteY0" fmla="*/ 0 h 1640853"/>
                <a:gd name="connsiteX1" fmla="*/ 2734755 w 2734755"/>
                <a:gd name="connsiteY1" fmla="*/ 0 h 1640853"/>
                <a:gd name="connsiteX2" fmla="*/ 2734755 w 2734755"/>
                <a:gd name="connsiteY2" fmla="*/ 1640853 h 1640853"/>
                <a:gd name="connsiteX3" fmla="*/ 0 w 2734755"/>
                <a:gd name="connsiteY3" fmla="*/ 1640853 h 1640853"/>
                <a:gd name="connsiteX4" fmla="*/ 0 w 2734755"/>
                <a:gd name="connsiteY4" fmla="*/ 0 h 1640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755" h="1640853">
                  <a:moveTo>
                    <a:pt x="0" y="0"/>
                  </a:moveTo>
                  <a:lnTo>
                    <a:pt x="2734755" y="0"/>
                  </a:lnTo>
                  <a:lnTo>
                    <a:pt x="2734755" y="1640853"/>
                  </a:lnTo>
                  <a:lnTo>
                    <a:pt x="0" y="1640853"/>
                  </a:lnTo>
                  <a:lnTo>
                    <a:pt x="0" y="0"/>
                  </a:lnTo>
                  <a:close/>
                </a:path>
              </a:pathLst>
            </a:custGeom>
            <a:grpFill/>
            <a:ln>
              <a:solidFill>
                <a:schemeClr val="accent3">
                  <a:lumMod val="60000"/>
                  <a:lumOff val="40000"/>
                </a:schemeClr>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1" algn="ctr">
                <a:spcBef>
                  <a:spcPts val="1292"/>
                </a:spcBef>
                <a:buClr>
                  <a:srgbClr val="000000"/>
                </a:buClr>
              </a:pPr>
              <a:r>
                <a:rPr lang="en-US" sz="2000" spc="-1" dirty="0">
                  <a:solidFill>
                    <a:schemeClr val="bg1"/>
                  </a:solidFill>
                  <a:latin typeface="Arial" panose="020B0604020202020204" pitchFamily="34" charset="0"/>
                  <a:ea typeface="Calibri"/>
                  <a:cs typeface="Arial" panose="020B0604020202020204" pitchFamily="34" charset="0"/>
                </a:rPr>
                <a:t>Is the company able to repay </a:t>
              </a:r>
              <a:r>
                <a:rPr lang="en-US" sz="2000" spc="-1" dirty="0" smtClean="0">
                  <a:solidFill>
                    <a:schemeClr val="bg1"/>
                  </a:solidFill>
                  <a:latin typeface="Arial" panose="020B0604020202020204" pitchFamily="34" charset="0"/>
                  <a:ea typeface="Calibri"/>
                  <a:cs typeface="Arial" panose="020B0604020202020204" pitchFamily="34" charset="0"/>
                </a:rPr>
                <a:t>it’s </a:t>
              </a:r>
              <a:r>
                <a:rPr lang="en-US" sz="2000" spc="-1" dirty="0">
                  <a:solidFill>
                    <a:schemeClr val="bg1"/>
                  </a:solidFill>
                  <a:latin typeface="Arial" panose="020B0604020202020204" pitchFamily="34" charset="0"/>
                  <a:ea typeface="Calibri"/>
                  <a:cs typeface="Arial" panose="020B0604020202020204" pitchFamily="34" charset="0"/>
                </a:rPr>
                <a:t>debts?</a:t>
              </a:r>
              <a:endParaRPr lang="en-US" sz="2800" spc="-1" dirty="0">
                <a:solidFill>
                  <a:schemeClr val="bg1"/>
                </a:solidFill>
                <a:latin typeface="Arial" panose="020B0604020202020204" pitchFamily="34" charset="0"/>
                <a:ea typeface="Calibri"/>
                <a:cs typeface="Arial" panose="020B0604020202020204" pitchFamily="34" charset="0"/>
              </a:endParaRPr>
            </a:p>
          </p:txBody>
        </p:sp>
        <p:sp>
          <p:nvSpPr>
            <p:cNvPr id="12" name="Freeform 11"/>
            <p:cNvSpPr/>
            <p:nvPr/>
          </p:nvSpPr>
          <p:spPr>
            <a:xfrm>
              <a:off x="3031490" y="3690761"/>
              <a:ext cx="3145433" cy="1640853"/>
            </a:xfrm>
            <a:custGeom>
              <a:avLst/>
              <a:gdLst>
                <a:gd name="connsiteX0" fmla="*/ 0 w 3145433"/>
                <a:gd name="connsiteY0" fmla="*/ 0 h 1640853"/>
                <a:gd name="connsiteX1" fmla="*/ 3145433 w 3145433"/>
                <a:gd name="connsiteY1" fmla="*/ 0 h 1640853"/>
                <a:gd name="connsiteX2" fmla="*/ 3145433 w 3145433"/>
                <a:gd name="connsiteY2" fmla="*/ 1640853 h 1640853"/>
                <a:gd name="connsiteX3" fmla="*/ 0 w 3145433"/>
                <a:gd name="connsiteY3" fmla="*/ 1640853 h 1640853"/>
                <a:gd name="connsiteX4" fmla="*/ 0 w 3145433"/>
                <a:gd name="connsiteY4" fmla="*/ 0 h 1640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5433" h="1640853">
                  <a:moveTo>
                    <a:pt x="0" y="0"/>
                  </a:moveTo>
                  <a:lnTo>
                    <a:pt x="3145433" y="0"/>
                  </a:lnTo>
                  <a:lnTo>
                    <a:pt x="3145433" y="1640853"/>
                  </a:lnTo>
                  <a:lnTo>
                    <a:pt x="0" y="1640853"/>
                  </a:lnTo>
                  <a:lnTo>
                    <a:pt x="0" y="0"/>
                  </a:lnTo>
                  <a:close/>
                </a:path>
              </a:pathLst>
            </a:custGeom>
            <a:solidFill>
              <a:schemeClr val="accent4">
                <a:lumMod val="40000"/>
                <a:lumOff val="60000"/>
              </a:schemeClr>
            </a:solidFill>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1" algn="ctr">
                <a:spcBef>
                  <a:spcPts val="1292"/>
                </a:spcBef>
                <a:buClr>
                  <a:srgbClr val="000000"/>
                </a:buClr>
              </a:pPr>
              <a:r>
                <a:rPr lang="en-US" sz="2000" spc="-1" dirty="0">
                  <a:solidFill>
                    <a:srgbClr val="000000"/>
                  </a:solidFill>
                  <a:latin typeface="Arial" panose="020B0604020202020204" pitchFamily="34" charset="0"/>
                  <a:ea typeface="Calibri"/>
                  <a:cs typeface="Arial" panose="020B0604020202020204" pitchFamily="34" charset="0"/>
                </a:rPr>
                <a:t>Is the company in a position strong enough to compete with its peers?</a:t>
              </a:r>
            </a:p>
          </p:txBody>
        </p:sp>
      </p:grp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a:t>
            </a:r>
            <a:endParaRPr lang="en-IN" sz="1000" b="0" strike="noStrike" spc="-1" dirty="0">
              <a:solidFill>
                <a:schemeClr val="bg1"/>
              </a:solidFill>
              <a:latin typeface="Arial"/>
            </a:endParaRPr>
          </a:p>
        </p:txBody>
      </p:sp>
      <p:pic>
        <p:nvPicPr>
          <p:cNvPr id="15"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76031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95" y="231916"/>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Do's and Don'ts of keeping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funds in Trading Account</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TextBox 2"/>
          <p:cNvSpPr txBox="1"/>
          <p:nvPr/>
        </p:nvSpPr>
        <p:spPr>
          <a:xfrm>
            <a:off x="300250" y="1035796"/>
            <a:ext cx="9225886" cy="5201424"/>
          </a:xfrm>
          <a:prstGeom prst="rect">
            <a:avLst/>
          </a:prstGeom>
          <a:noFill/>
        </p:spPr>
        <p:txBody>
          <a:bodyPr wrap="square" rtlCol="0">
            <a:spAutoFit/>
          </a:bodyPr>
          <a:lstStyle/>
          <a:p>
            <a:pPr algn="ctr"/>
            <a:r>
              <a:rPr lang="en-IN" sz="3200" b="1" dirty="0" smtClean="0">
                <a:cs typeface="Calibri" panose="020F0502020204030204" pitchFamily="34" charset="0"/>
              </a:rPr>
              <a:t>Do’s</a:t>
            </a:r>
            <a:r>
              <a:rPr lang="en-IN" sz="2400" b="1" dirty="0">
                <a:cs typeface="Calibri" panose="020F0502020204030204" pitchFamily="34" charset="0"/>
              </a:rPr>
              <a:t>:</a:t>
            </a:r>
          </a:p>
          <a:p>
            <a:pPr marL="342900" indent="-342900" algn="just">
              <a:buFont typeface="Wingdings" panose="05000000000000000000" pitchFamily="2" charset="2"/>
              <a:buChar char="Ø"/>
            </a:pPr>
            <a:endParaRPr lang="en-IN" sz="2000" dirty="0" smtClean="0">
              <a:cs typeface="Calibri" panose="020F0502020204030204" pitchFamily="34" charset="0"/>
            </a:endParaRPr>
          </a:p>
          <a:p>
            <a:pPr marL="342900" indent="-342900" algn="just">
              <a:buFont typeface="Wingdings" panose="05000000000000000000" pitchFamily="2" charset="2"/>
              <a:buChar char="Ø"/>
            </a:pPr>
            <a:r>
              <a:rPr lang="en-IN" sz="2000" dirty="0" smtClean="0">
                <a:cs typeface="Calibri" panose="020F0502020204030204" pitchFamily="34" charset="0"/>
              </a:rPr>
              <a:t>Investor </a:t>
            </a:r>
            <a:r>
              <a:rPr lang="en-IN" sz="2000" dirty="0">
                <a:cs typeface="Calibri" panose="020F0502020204030204" pitchFamily="34" charset="0"/>
              </a:rPr>
              <a:t>should make sure funds to the extent of obligation (Pay-in &amp; Margin) is available in your trading </a:t>
            </a:r>
            <a:r>
              <a:rPr lang="en-IN" sz="2000" dirty="0" smtClean="0">
                <a:cs typeface="Calibri" panose="020F0502020204030204" pitchFamily="34" charset="0"/>
              </a:rPr>
              <a:t>account.</a:t>
            </a:r>
            <a:endParaRPr lang="en-IN" sz="2000" dirty="0">
              <a:cs typeface="Calibri" panose="020F0502020204030204" pitchFamily="34" charset="0"/>
            </a:endParaRPr>
          </a:p>
          <a:p>
            <a:pPr marL="342900" indent="-342900" algn="just">
              <a:buFont typeface="Wingdings" panose="05000000000000000000" pitchFamily="2" charset="2"/>
              <a:buChar char="Ø"/>
            </a:pPr>
            <a:endParaRPr lang="en-IN" sz="2000" dirty="0" smtClean="0">
              <a:cs typeface="Calibri" panose="020F0502020204030204" pitchFamily="34" charset="0"/>
            </a:endParaRPr>
          </a:p>
          <a:p>
            <a:pPr marL="342900" indent="-342900" algn="just">
              <a:buFont typeface="Wingdings" panose="05000000000000000000" pitchFamily="2" charset="2"/>
              <a:buChar char="Ø"/>
            </a:pPr>
            <a:r>
              <a:rPr lang="en-IN" sz="2000" dirty="0" smtClean="0">
                <a:cs typeface="Calibri" panose="020F0502020204030204" pitchFamily="34" charset="0"/>
              </a:rPr>
              <a:t>Investor </a:t>
            </a:r>
            <a:r>
              <a:rPr lang="en-IN" sz="2000" dirty="0">
                <a:cs typeface="Calibri" panose="020F0502020204030204" pitchFamily="34" charset="0"/>
              </a:rPr>
              <a:t>should transfer funds to the Stock broker for obligation only.</a:t>
            </a:r>
          </a:p>
          <a:p>
            <a:pPr marL="342900" indent="-342900" algn="just">
              <a:buFont typeface="Wingdings" panose="05000000000000000000" pitchFamily="2" charset="2"/>
              <a:buChar char="Ø"/>
            </a:pPr>
            <a:endParaRPr lang="en-IN" sz="2000" dirty="0" smtClean="0">
              <a:cs typeface="Calibri" panose="020F0502020204030204" pitchFamily="34" charset="0"/>
            </a:endParaRPr>
          </a:p>
          <a:p>
            <a:pPr marL="342900" indent="-342900" algn="just">
              <a:buFont typeface="Wingdings" panose="05000000000000000000" pitchFamily="2" charset="2"/>
              <a:buChar char="Ø"/>
            </a:pPr>
            <a:r>
              <a:rPr lang="en-IN" sz="2000" dirty="0" smtClean="0">
                <a:cs typeface="Calibri" panose="020F0502020204030204" pitchFamily="34" charset="0"/>
              </a:rPr>
              <a:t>Ensure </a:t>
            </a:r>
            <a:r>
              <a:rPr lang="en-IN" sz="2000" dirty="0">
                <a:cs typeface="Calibri" panose="020F0502020204030204" pitchFamily="34" charset="0"/>
              </a:rPr>
              <a:t>all the documents are received in the name of the Stock broker only.</a:t>
            </a:r>
          </a:p>
          <a:p>
            <a:pPr marL="342900" indent="-342900" algn="just">
              <a:buFont typeface="Wingdings" panose="05000000000000000000" pitchFamily="2" charset="2"/>
              <a:buChar char="Ø"/>
            </a:pPr>
            <a:endParaRPr lang="en-IN" sz="2000" dirty="0" smtClean="0">
              <a:cs typeface="Calibri" panose="020F0502020204030204" pitchFamily="34" charset="0"/>
            </a:endParaRPr>
          </a:p>
          <a:p>
            <a:pPr marL="342900" indent="-342900" algn="just">
              <a:buFont typeface="Wingdings" panose="05000000000000000000" pitchFamily="2" charset="2"/>
              <a:buChar char="Ø"/>
            </a:pPr>
            <a:r>
              <a:rPr lang="en-IN" sz="2000" dirty="0" smtClean="0">
                <a:cs typeface="Calibri" panose="020F0502020204030204" pitchFamily="34" charset="0"/>
              </a:rPr>
              <a:t>Investor </a:t>
            </a:r>
            <a:r>
              <a:rPr lang="en-IN" sz="2000" dirty="0">
                <a:cs typeface="Calibri" panose="020F0502020204030204" pitchFamily="34" charset="0"/>
              </a:rPr>
              <a:t>should ask Stock broker for Quarterly / Monthly settlement of both funds and securities from the </a:t>
            </a:r>
            <a:r>
              <a:rPr lang="en-IN" sz="2000" dirty="0" smtClean="0">
                <a:cs typeface="Calibri" panose="020F0502020204030204" pitchFamily="34" charset="0"/>
              </a:rPr>
              <a:t>TM.</a:t>
            </a:r>
            <a:endParaRPr lang="en-IN" sz="2000" dirty="0">
              <a:cs typeface="Calibri" panose="020F0502020204030204" pitchFamily="34" charset="0"/>
            </a:endParaRPr>
          </a:p>
          <a:p>
            <a:pPr marL="342900" indent="-342900" algn="just">
              <a:buFont typeface="Wingdings" panose="05000000000000000000" pitchFamily="2" charset="2"/>
              <a:buChar char="Ø"/>
            </a:pPr>
            <a:endParaRPr lang="en-IN" sz="2000" dirty="0" smtClean="0">
              <a:cs typeface="Calibri" panose="020F0502020204030204" pitchFamily="34" charset="0"/>
            </a:endParaRPr>
          </a:p>
          <a:p>
            <a:pPr marL="342900" indent="-342900" algn="just">
              <a:buFont typeface="Wingdings" panose="05000000000000000000" pitchFamily="2" charset="2"/>
              <a:buChar char="Ø"/>
            </a:pPr>
            <a:r>
              <a:rPr lang="en-IN" sz="2000" dirty="0" smtClean="0">
                <a:cs typeface="Calibri" panose="020F0502020204030204" pitchFamily="34" charset="0"/>
              </a:rPr>
              <a:t>Check </a:t>
            </a:r>
            <a:r>
              <a:rPr lang="en-IN" sz="2000" dirty="0">
                <a:cs typeface="Calibri" panose="020F0502020204030204" pitchFamily="34" charset="0"/>
              </a:rPr>
              <a:t>you ledger account periodically. </a:t>
            </a:r>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sz="2000" dirty="0" smtClean="0"/>
              <a:t>In </a:t>
            </a:r>
            <a:r>
              <a:rPr lang="en-US" sz="2000" dirty="0"/>
              <a:t>case of any suspicious entries kindly raise the alert to Stock Broker / Exchange / SEBI </a:t>
            </a:r>
            <a:r>
              <a:rPr lang="en-US" sz="2000" dirty="0" smtClean="0"/>
              <a:t>immediately.</a:t>
            </a:r>
            <a:endParaRPr lang="en-US" sz="2400"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60</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315721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00" y="231916"/>
            <a:ext cx="8191500" cy="394407"/>
          </a:xfrm>
        </p:spPr>
        <p:txBody>
          <a:bodyPr>
            <a:noAutofit/>
          </a:bodyPr>
          <a:lstStyle/>
          <a:p>
            <a:pPr algn="ctr" fontAlgn="base">
              <a:lnSpc>
                <a:spcPct val="90000"/>
              </a:lnSpc>
              <a:spcAft>
                <a:spcPct val="0"/>
              </a:spcAft>
            </a:pPr>
            <a:r>
              <a:rPr lang="en-IN" sz="2800" b="1" spc="-1" dirty="0">
                <a:solidFill>
                  <a:srgbClr val="000000"/>
                </a:solidFill>
                <a:latin typeface="Arial" panose="020B0604020202020204" pitchFamily="34" charset="0"/>
                <a:ea typeface="Calibri"/>
                <a:cs typeface="Arial" panose="020B0604020202020204" pitchFamily="34" charset="0"/>
              </a:rPr>
              <a:t>Post Trade: </a:t>
            </a:r>
            <a:r>
              <a:rPr lang="en-US" sz="2800" b="1" spc="-1" dirty="0">
                <a:solidFill>
                  <a:srgbClr val="000000"/>
                </a:solidFill>
                <a:latin typeface="Arial" panose="020B0604020202020204" pitchFamily="34" charset="0"/>
                <a:ea typeface="Calibri"/>
                <a:cs typeface="Arial" panose="020B0604020202020204" pitchFamily="34" charset="0"/>
              </a:rPr>
              <a:t>Do's and Don'ts of keeping </a:t>
            </a:r>
            <a:br>
              <a:rPr lang="en-US" sz="2800" b="1" spc="-1" dirty="0">
                <a:solidFill>
                  <a:srgbClr val="000000"/>
                </a:solidFill>
                <a:latin typeface="Arial" panose="020B0604020202020204" pitchFamily="34" charset="0"/>
                <a:ea typeface="Calibri"/>
                <a:cs typeface="Arial" panose="020B0604020202020204" pitchFamily="34" charset="0"/>
              </a:rPr>
            </a:br>
            <a:r>
              <a:rPr lang="en-US" sz="2800" b="1" spc="-1" dirty="0">
                <a:solidFill>
                  <a:srgbClr val="000000"/>
                </a:solidFill>
                <a:latin typeface="Arial" panose="020B0604020202020204" pitchFamily="34" charset="0"/>
                <a:ea typeface="Calibri"/>
                <a:cs typeface="Arial" panose="020B0604020202020204" pitchFamily="34" charset="0"/>
              </a:rPr>
              <a:t>funds in Trading Account</a:t>
            </a:r>
            <a:endParaRPr lang="en-IN" sz="2800" b="1" spc="-1" dirty="0">
              <a:solidFill>
                <a:srgbClr val="000000"/>
              </a:solidFill>
              <a:latin typeface="Arial" panose="020B0604020202020204" pitchFamily="34" charset="0"/>
              <a:ea typeface="Calibri"/>
              <a:cs typeface="Arial" panose="020B0604020202020204" pitchFamily="34" charset="0"/>
            </a:endParaRPr>
          </a:p>
        </p:txBody>
      </p:sp>
      <p:sp>
        <p:nvSpPr>
          <p:cNvPr id="3" name="TextBox 2"/>
          <p:cNvSpPr txBox="1"/>
          <p:nvPr/>
        </p:nvSpPr>
        <p:spPr>
          <a:xfrm>
            <a:off x="300250" y="1035796"/>
            <a:ext cx="9225886" cy="4216539"/>
          </a:xfrm>
          <a:prstGeom prst="rect">
            <a:avLst/>
          </a:prstGeom>
          <a:noFill/>
        </p:spPr>
        <p:txBody>
          <a:bodyPr wrap="square" rtlCol="0">
            <a:spAutoFit/>
          </a:bodyPr>
          <a:lstStyle/>
          <a:p>
            <a:pPr algn="ctr"/>
            <a:r>
              <a:rPr lang="en-IN" sz="3200" b="1" dirty="0" smtClean="0">
                <a:cs typeface="Calibri" panose="020F0502020204030204" pitchFamily="34" charset="0"/>
              </a:rPr>
              <a:t>Don’ts</a:t>
            </a:r>
            <a:r>
              <a:rPr lang="en-IN" sz="2400" b="1" dirty="0">
                <a:cs typeface="Calibri" panose="020F0502020204030204" pitchFamily="34" charset="0"/>
              </a:rPr>
              <a:t>:</a:t>
            </a:r>
          </a:p>
          <a:p>
            <a:pPr marL="342900" indent="-342900" algn="just">
              <a:buFont typeface="Wingdings" panose="05000000000000000000" pitchFamily="2" charset="2"/>
              <a:buChar char="Ø"/>
            </a:pPr>
            <a:endParaRPr lang="en-IN" sz="2000" dirty="0" smtClean="0">
              <a:cs typeface="Calibri" panose="020F0502020204030204" pitchFamily="34" charset="0"/>
            </a:endParaRPr>
          </a:p>
          <a:p>
            <a:pPr marL="342900" indent="-342900" algn="just">
              <a:buFont typeface="Wingdings" panose="05000000000000000000" pitchFamily="2" charset="2"/>
              <a:buChar char="Ø"/>
            </a:pPr>
            <a:r>
              <a:rPr lang="en-US" sz="2400" dirty="0">
                <a:cs typeface="Calibri" panose="020F0502020204030204" pitchFamily="34" charset="0"/>
              </a:rPr>
              <a:t>Investors are advised not to keep idle funds lying with the Stock </a:t>
            </a:r>
            <a:r>
              <a:rPr lang="en-US" sz="2400" dirty="0" smtClean="0">
                <a:cs typeface="Calibri" panose="020F0502020204030204" pitchFamily="34" charset="0"/>
              </a:rPr>
              <a:t>Broker.</a:t>
            </a:r>
          </a:p>
          <a:p>
            <a:pPr marL="342900" indent="-342900" algn="just">
              <a:buFont typeface="Wingdings" panose="05000000000000000000" pitchFamily="2" charset="2"/>
              <a:buChar char="Ø"/>
            </a:pPr>
            <a:endParaRPr lang="en-US" sz="2400" dirty="0">
              <a:cs typeface="Calibri" panose="020F0502020204030204" pitchFamily="34" charset="0"/>
            </a:endParaRPr>
          </a:p>
          <a:p>
            <a:pPr marL="342900" indent="-342900" algn="just">
              <a:buFont typeface="Wingdings" panose="05000000000000000000" pitchFamily="2" charset="2"/>
              <a:buChar char="Ø"/>
            </a:pPr>
            <a:r>
              <a:rPr lang="en-US" sz="2400" dirty="0">
                <a:cs typeface="Calibri" panose="020F0502020204030204" pitchFamily="34" charset="0"/>
              </a:rPr>
              <a:t>Investors are advised not to provide </a:t>
            </a:r>
            <a:r>
              <a:rPr lang="en-US" sz="2400" dirty="0" err="1">
                <a:cs typeface="Calibri" panose="020F0502020204030204" pitchFamily="34" charset="0"/>
              </a:rPr>
              <a:t>cheques</a:t>
            </a:r>
            <a:r>
              <a:rPr lang="en-US" sz="2400" dirty="0">
                <a:cs typeface="Calibri" panose="020F0502020204030204" pitchFamily="34" charset="0"/>
              </a:rPr>
              <a:t> in the name of any </a:t>
            </a:r>
            <a:r>
              <a:rPr lang="en-US" sz="2400" dirty="0" smtClean="0">
                <a:cs typeface="Calibri" panose="020F0502020204030204" pitchFamily="34" charset="0"/>
              </a:rPr>
              <a:t>“Authorized </a:t>
            </a:r>
            <a:r>
              <a:rPr lang="en-US" sz="2400" dirty="0">
                <a:cs typeface="Calibri" panose="020F0502020204030204" pitchFamily="34" charset="0"/>
              </a:rPr>
              <a:t>Person ” / 3rd </a:t>
            </a:r>
            <a:r>
              <a:rPr lang="en-US" sz="2400" dirty="0" smtClean="0">
                <a:cs typeface="Calibri" panose="020F0502020204030204" pitchFamily="34" charset="0"/>
              </a:rPr>
              <a:t>party.</a:t>
            </a:r>
          </a:p>
          <a:p>
            <a:pPr marL="342900" indent="-342900" algn="just">
              <a:buFont typeface="Wingdings" panose="05000000000000000000" pitchFamily="2" charset="2"/>
              <a:buChar char="Ø"/>
            </a:pPr>
            <a:endParaRPr lang="en-US" sz="2400" dirty="0">
              <a:cs typeface="Calibri" panose="020F0502020204030204" pitchFamily="34" charset="0"/>
            </a:endParaRPr>
          </a:p>
          <a:p>
            <a:pPr marL="342900" indent="-342900" algn="just">
              <a:buFont typeface="Wingdings" panose="05000000000000000000" pitchFamily="2" charset="2"/>
              <a:buChar char="Ø"/>
            </a:pPr>
            <a:r>
              <a:rPr lang="en-US" sz="2400" dirty="0">
                <a:cs typeface="Calibri" panose="020F0502020204030204" pitchFamily="34" charset="0"/>
              </a:rPr>
              <a:t>Pre-Signed Blank </a:t>
            </a:r>
            <a:r>
              <a:rPr lang="en-US" sz="2400" dirty="0" err="1">
                <a:cs typeface="Calibri" panose="020F0502020204030204" pitchFamily="34" charset="0"/>
              </a:rPr>
              <a:t>Cheques</a:t>
            </a:r>
            <a:r>
              <a:rPr lang="en-US" sz="2400" dirty="0">
                <a:cs typeface="Calibri" panose="020F0502020204030204" pitchFamily="34" charset="0"/>
              </a:rPr>
              <a:t> and DIS Slips should NOT be provided to the Stock Broker/ Authorized Person / Employee of the Stock </a:t>
            </a:r>
            <a:r>
              <a:rPr lang="en-US" sz="2400" dirty="0" smtClean="0">
                <a:cs typeface="Calibri" panose="020F0502020204030204" pitchFamily="34" charset="0"/>
              </a:rPr>
              <a:t>Broker.</a:t>
            </a:r>
            <a:endParaRPr lang="en-US" sz="2400" dirty="0">
              <a:cs typeface="Calibri" panose="020F050202020403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latin typeface="Arial"/>
              </a:rPr>
              <a:t>61</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62659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1078172" y="2031273"/>
            <a:ext cx="7798227" cy="3291354"/>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6000" b="1" spc="-1" dirty="0">
                <a:solidFill>
                  <a:srgbClr val="000000"/>
                </a:solidFill>
                <a:latin typeface="Arial"/>
              </a:rPr>
              <a:t>Margin Payment and </a:t>
            </a:r>
            <a:r>
              <a:rPr lang="en-IN" sz="6000" b="1" spc="-1" dirty="0" smtClean="0">
                <a:solidFill>
                  <a:srgbClr val="000000"/>
                </a:solidFill>
                <a:latin typeface="Arial"/>
              </a:rPr>
              <a:t>Pledge/ Re-Pledge</a:t>
            </a:r>
            <a:endParaRPr lang="en-IN" sz="6000" b="1"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62</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187412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029600" y="157783"/>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Pre Trade : Payment of Margins</a:t>
            </a:r>
            <a:endParaRPr lang="en-IN" sz="2800" b="1" spc="-1" dirty="0">
              <a:latin typeface="Arial"/>
            </a:endParaRPr>
          </a:p>
        </p:txBody>
      </p:sp>
      <p:sp>
        <p:nvSpPr>
          <p:cNvPr id="3" name="Rectangle 3"/>
          <p:cNvSpPr txBox="1">
            <a:spLocks/>
          </p:cNvSpPr>
          <p:nvPr/>
        </p:nvSpPr>
        <p:spPr>
          <a:xfrm>
            <a:off x="323517" y="4094328"/>
            <a:ext cx="9134382" cy="131018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lnSpc>
                <a:spcPct val="90000"/>
              </a:lnSpc>
              <a:buClrTx/>
              <a:buFont typeface="Wingdings" panose="05000000000000000000" pitchFamily="2" charset="2"/>
              <a:buChar char="Ø"/>
            </a:pPr>
            <a:r>
              <a:rPr lang="en-US" sz="1800" b="1" dirty="0" smtClean="0">
                <a:latin typeface="Arial" panose="020B0604020202020204" pitchFamily="34" charset="0"/>
                <a:cs typeface="Arial" panose="020B0604020202020204" pitchFamily="34" charset="0"/>
              </a:rPr>
              <a:t>Payment Of Margin</a:t>
            </a:r>
            <a:r>
              <a:rPr lang="en-US" sz="1800" dirty="0" smtClean="0">
                <a:latin typeface="Arial" panose="020B0604020202020204" pitchFamily="34" charset="0"/>
                <a:cs typeface="Arial" panose="020B0604020202020204" pitchFamily="34" charset="0"/>
              </a:rPr>
              <a:t>:</a:t>
            </a:r>
          </a:p>
          <a:p>
            <a:pPr algn="just">
              <a:lnSpc>
                <a:spcPct val="90000"/>
              </a:lnSpc>
              <a:buClrTx/>
              <a:buFontTx/>
              <a:buChar char="-"/>
            </a:pPr>
            <a:r>
              <a:rPr lang="en-US" sz="1800" dirty="0" smtClean="0">
                <a:latin typeface="Arial" panose="020B0604020202020204" pitchFamily="34" charset="0"/>
                <a:cs typeface="Arial" panose="020B0604020202020204" pitchFamily="34" charset="0"/>
              </a:rPr>
              <a:t>Check your margin </a:t>
            </a:r>
            <a:r>
              <a:rPr lang="en-US" sz="1800" dirty="0">
                <a:latin typeface="Arial" panose="020B0604020202020204" pitchFamily="34" charset="0"/>
                <a:cs typeface="Arial" panose="020B0604020202020204" pitchFamily="34" charset="0"/>
              </a:rPr>
              <a:t>requirement on </a:t>
            </a:r>
            <a:r>
              <a:rPr lang="en-US" sz="1800" dirty="0" smtClean="0">
                <a:latin typeface="Arial" panose="020B0604020202020204" pitchFamily="34" charset="0"/>
                <a:cs typeface="Arial" panose="020B0604020202020204" pitchFamily="34" charset="0"/>
              </a:rPr>
              <a:t>Stock Broker’s website while </a:t>
            </a:r>
            <a:r>
              <a:rPr lang="en-US" sz="1800" dirty="0">
                <a:latin typeface="Arial" panose="020B0604020202020204" pitchFamily="34" charset="0"/>
                <a:cs typeface="Arial" panose="020B0604020202020204" pitchFamily="34" charset="0"/>
              </a:rPr>
              <a:t>placing the trade. </a:t>
            </a:r>
          </a:p>
          <a:p>
            <a:pPr algn="just">
              <a:lnSpc>
                <a:spcPct val="90000"/>
              </a:lnSpc>
              <a:buClrTx/>
              <a:buFontTx/>
              <a:buChar char="-"/>
            </a:pPr>
            <a:r>
              <a:rPr lang="en-US" sz="1800" dirty="0" smtClean="0">
                <a:latin typeface="Arial" panose="020B0604020202020204" pitchFamily="34" charset="0"/>
                <a:cs typeface="Arial" panose="020B0604020202020204" pitchFamily="34" charset="0"/>
              </a:rPr>
              <a:t>Pay </a:t>
            </a:r>
            <a:r>
              <a:rPr lang="en-US" sz="1800" dirty="0">
                <a:latin typeface="Arial" panose="020B0604020202020204" pitchFamily="34" charset="0"/>
                <a:cs typeface="Arial" panose="020B0604020202020204" pitchFamily="34" charset="0"/>
              </a:rPr>
              <a:t>the margin amount to the Stock broker / maintain the margin amount in the linked Bank A/C before placing </a:t>
            </a:r>
            <a:r>
              <a:rPr lang="en-US" sz="1800" dirty="0" smtClean="0">
                <a:latin typeface="Arial" panose="020B0604020202020204" pitchFamily="34" charset="0"/>
                <a:cs typeface="Arial" panose="020B0604020202020204" pitchFamily="34" charset="0"/>
              </a:rPr>
              <a:t>order.</a:t>
            </a:r>
          </a:p>
          <a:p>
            <a:pPr algn="just">
              <a:lnSpc>
                <a:spcPct val="90000"/>
              </a:lnSpc>
              <a:buClrTx/>
              <a:buFontTx/>
              <a:buChar char="-"/>
            </a:pPr>
            <a:r>
              <a:rPr lang="en-US" sz="1800" dirty="0" smtClean="0">
                <a:latin typeface="Arial" panose="020B0604020202020204" pitchFamily="34" charset="0"/>
                <a:cs typeface="Arial" panose="020B0604020202020204" pitchFamily="34" charset="0"/>
              </a:rPr>
              <a:t>You may also pledge </a:t>
            </a:r>
            <a:r>
              <a:rPr lang="en-US" sz="1800" dirty="0">
                <a:latin typeface="Arial" panose="020B0604020202020204" pitchFamily="34" charset="0"/>
                <a:cs typeface="Arial" panose="020B0604020202020204" pitchFamily="34" charset="0"/>
              </a:rPr>
              <a:t>securities instead </a:t>
            </a:r>
            <a:r>
              <a:rPr lang="en-US" sz="1800" dirty="0" smtClean="0">
                <a:latin typeface="Arial" panose="020B0604020202020204" pitchFamily="34" charset="0"/>
                <a:cs typeface="Arial" panose="020B0604020202020204" pitchFamily="34" charset="0"/>
              </a:rPr>
              <a:t>of depositing </a:t>
            </a:r>
            <a:r>
              <a:rPr lang="en-US" sz="1800" dirty="0">
                <a:latin typeface="Arial" panose="020B0604020202020204" pitchFamily="34" charset="0"/>
                <a:cs typeface="Arial" panose="020B0604020202020204" pitchFamily="34" charset="0"/>
              </a:rPr>
              <a:t>cash as margin money. This can be done by submitting a pledge instruction by filling up the pledge form with the </a:t>
            </a:r>
            <a:r>
              <a:rPr lang="en-US" sz="1800" dirty="0" smtClean="0">
                <a:latin typeface="Arial" panose="020B0604020202020204" pitchFamily="34" charset="0"/>
                <a:cs typeface="Arial" panose="020B0604020202020204" pitchFamily="34" charset="0"/>
              </a:rPr>
              <a:t>Depository.</a:t>
            </a:r>
            <a:endParaRPr lang="en-US" sz="1800"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539525577"/>
              </p:ext>
            </p:extLst>
          </p:nvPr>
        </p:nvGraphicFramePr>
        <p:xfrm>
          <a:off x="323517" y="831061"/>
          <a:ext cx="8984255" cy="305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63</a:t>
            </a:r>
            <a:endParaRPr lang="en-IN" sz="1000" b="0" strike="noStrike" spc="-1" dirty="0">
              <a:solidFill>
                <a:schemeClr val="bg1"/>
              </a:solidFill>
              <a:latin typeface="Arial"/>
            </a:endParaRPr>
          </a:p>
        </p:txBody>
      </p:sp>
      <p:pic>
        <p:nvPicPr>
          <p:cNvPr id="9"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55323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029600" y="118080"/>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Pre Trade : Payment of Margins</a:t>
            </a:r>
            <a:endParaRPr lang="en-IN" sz="2800" b="1" spc="-1" dirty="0">
              <a:latin typeface="Arial"/>
            </a:endParaRPr>
          </a:p>
          <a:p>
            <a:pPr algn="ctr">
              <a:lnSpc>
                <a:spcPct val="93000"/>
              </a:lnSpc>
            </a:pPr>
            <a:r>
              <a:rPr lang="en-IN" sz="2800" b="1" spc="-1" dirty="0">
                <a:solidFill>
                  <a:srgbClr val="000000"/>
                </a:solidFill>
                <a:latin typeface="Arial"/>
                <a:ea typeface="Arial"/>
              </a:rPr>
              <a:t>(Early Pay-in)</a:t>
            </a:r>
            <a:endParaRPr lang="en-IN" sz="2800" b="1" spc="-1" dirty="0">
              <a:latin typeface="Arial"/>
            </a:endParaRPr>
          </a:p>
        </p:txBody>
      </p:sp>
      <p:sp>
        <p:nvSpPr>
          <p:cNvPr id="3" name="Rectangle 3"/>
          <p:cNvSpPr txBox="1">
            <a:spLocks/>
          </p:cNvSpPr>
          <p:nvPr/>
        </p:nvSpPr>
        <p:spPr>
          <a:xfrm>
            <a:off x="484497" y="1103194"/>
            <a:ext cx="8946106" cy="505194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lnSpc>
                <a:spcPct val="90000"/>
              </a:lnSpc>
              <a:buClrTx/>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Payment of funds </a:t>
            </a:r>
            <a:r>
              <a:rPr lang="en-US" sz="2000" dirty="0">
                <a:latin typeface="Arial" panose="020B0604020202020204" pitchFamily="34" charset="0"/>
                <a:cs typeface="Arial" panose="020B0604020202020204" pitchFamily="34" charset="0"/>
              </a:rPr>
              <a:t>/ deliver shares (in case of buy/sell) to the Exchange by pay-in time on settlement date.</a:t>
            </a:r>
          </a:p>
          <a:p>
            <a:pPr algn="just">
              <a:lnSpc>
                <a:spcPct val="90000"/>
              </a:lnSpc>
              <a:buClrTx/>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2400" b="1" u="sng" dirty="0" smtClean="0">
                <a:latin typeface="Arial" panose="020B0604020202020204" pitchFamily="34" charset="0"/>
                <a:cs typeface="Arial" panose="020B0604020202020204" pitchFamily="34" charset="0"/>
              </a:rPr>
              <a:t>Early Pay-In</a:t>
            </a:r>
            <a:r>
              <a:rPr lang="en-US" sz="24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Choice of paying </a:t>
            </a:r>
            <a:r>
              <a:rPr lang="en-US" sz="2000" dirty="0">
                <a:latin typeface="Arial" panose="020B0604020202020204" pitchFamily="34" charset="0"/>
                <a:cs typeface="Arial" panose="020B0604020202020204" pitchFamily="34" charset="0"/>
              </a:rPr>
              <a:t>funds / delivering shares before this designated time. </a:t>
            </a:r>
          </a:p>
          <a:p>
            <a:pPr algn="just">
              <a:lnSpc>
                <a:spcPct val="90000"/>
              </a:lnSpc>
              <a:buClrTx/>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2400" b="1" u="sng" dirty="0">
                <a:latin typeface="Arial" panose="020B0604020202020204" pitchFamily="34" charset="0"/>
                <a:cs typeface="Arial" panose="020B0604020202020204" pitchFamily="34" charset="0"/>
              </a:rPr>
              <a:t>Exemption upon early pay-in of Funds: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90000"/>
              </a:lnSpc>
              <a:buClrTx/>
              <a:buFontTx/>
              <a:buChar char="-"/>
            </a:pPr>
            <a:r>
              <a:rPr lang="en-US" sz="2000" dirty="0" smtClean="0">
                <a:latin typeface="Arial" panose="020B0604020202020204" pitchFamily="34" charset="0"/>
                <a:cs typeface="Arial" panose="020B0604020202020204" pitchFamily="34" charset="0"/>
              </a:rPr>
              <a:t>No </a:t>
            </a:r>
            <a:r>
              <a:rPr lang="en-US" sz="2000" dirty="0">
                <a:latin typeface="Arial" panose="020B0604020202020204" pitchFamily="34" charset="0"/>
                <a:cs typeface="Arial" panose="020B0604020202020204" pitchFamily="34" charset="0"/>
              </a:rPr>
              <a:t>margin needs to be paid (subject to bank confirmation</a:t>
            </a:r>
            <a:r>
              <a:rPr lang="en-US" sz="2000" dirty="0" smtClean="0">
                <a:latin typeface="Arial" panose="020B0604020202020204" pitchFamily="34" charset="0"/>
                <a:cs typeface="Arial" panose="020B0604020202020204" pitchFamily="34" charset="0"/>
              </a:rPr>
              <a:t>).</a:t>
            </a:r>
          </a:p>
          <a:p>
            <a:pPr algn="just">
              <a:lnSpc>
                <a:spcPct val="90000"/>
              </a:lnSpc>
              <a:buClrTx/>
              <a:buFont typeface="Wingdings" panose="05000000000000000000" pitchFamily="2" charset="2"/>
              <a:buChar char="Ø"/>
            </a:pPr>
            <a:endParaRPr lang="en-US" sz="2400" b="1" u="sng" dirty="0" smtClean="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2400" b="1" u="sng" dirty="0" smtClean="0">
                <a:latin typeface="Arial" panose="020B0604020202020204" pitchFamily="34" charset="0"/>
                <a:cs typeface="Arial" panose="020B0604020202020204" pitchFamily="34" charset="0"/>
              </a:rPr>
              <a:t>Exemption </a:t>
            </a:r>
            <a:r>
              <a:rPr lang="en-US" sz="2400" b="1" u="sng" dirty="0">
                <a:latin typeface="Arial" panose="020B0604020202020204" pitchFamily="34" charset="0"/>
                <a:cs typeface="Arial" panose="020B0604020202020204" pitchFamily="34" charset="0"/>
              </a:rPr>
              <a:t>upon early pay-in of securities :</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90000"/>
              </a:lnSpc>
              <a:buClrTx/>
              <a:buFontTx/>
              <a:buChar char="-"/>
            </a:pPr>
            <a:r>
              <a:rPr lang="en-US" sz="2000" dirty="0" smtClean="0">
                <a:latin typeface="Arial" panose="020B0604020202020204" pitchFamily="34" charset="0"/>
                <a:cs typeface="Arial" panose="020B0604020202020204" pitchFamily="34" charset="0"/>
              </a:rPr>
              <a:t>No </a:t>
            </a:r>
            <a:r>
              <a:rPr lang="en-US" sz="2000" dirty="0">
                <a:latin typeface="Arial" panose="020B0604020202020204" pitchFamily="34" charset="0"/>
                <a:cs typeface="Arial" panose="020B0604020202020204" pitchFamily="34" charset="0"/>
              </a:rPr>
              <a:t>margin needs to be paid. </a:t>
            </a:r>
            <a:endParaRPr lang="en-US" sz="2000" dirty="0" smtClean="0">
              <a:latin typeface="Arial" panose="020B0604020202020204" pitchFamily="34" charset="0"/>
              <a:cs typeface="Arial" panose="020B0604020202020204" pitchFamily="34" charset="0"/>
            </a:endParaRPr>
          </a:p>
          <a:p>
            <a:pPr algn="just">
              <a:lnSpc>
                <a:spcPct val="90000"/>
              </a:lnSpc>
              <a:buClrTx/>
              <a:buFontTx/>
              <a:buChar char="-"/>
            </a:pPr>
            <a:endParaRPr lang="en-US" sz="2000" dirty="0" smtClean="0">
              <a:latin typeface="Arial" panose="020B0604020202020204" pitchFamily="34" charset="0"/>
              <a:cs typeface="Arial" panose="020B0604020202020204" pitchFamily="34" charset="0"/>
            </a:endParaRPr>
          </a:p>
          <a:p>
            <a:pPr algn="just">
              <a:lnSpc>
                <a:spcPct val="90000"/>
              </a:lnSpc>
              <a:buClrTx/>
              <a:buFontTx/>
              <a:buChar char="-"/>
            </a:pPr>
            <a:r>
              <a:rPr lang="en-US" sz="2000" dirty="0" smtClean="0">
                <a:latin typeface="Arial" panose="020B0604020202020204" pitchFamily="34" charset="0"/>
                <a:cs typeface="Arial" panose="020B0604020202020204" pitchFamily="34" charset="0"/>
              </a:rPr>
              <a:t>Stock </a:t>
            </a:r>
            <a:r>
              <a:rPr lang="en-US" sz="2000" dirty="0">
                <a:latin typeface="Arial" panose="020B0604020202020204" pitchFamily="34" charset="0"/>
                <a:cs typeface="Arial" panose="020B0604020202020204" pitchFamily="34" charset="0"/>
              </a:rPr>
              <a:t>Brokers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provide early pay-in details to the Stock Exchange in a specified format.</a:t>
            </a:r>
          </a:p>
          <a:p>
            <a:pPr algn="just">
              <a:lnSpc>
                <a:spcPct val="90000"/>
              </a:lnSpc>
              <a:buClrTx/>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64</a:t>
            </a:r>
            <a:endParaRPr lang="en-IN" sz="1000" b="0" strike="noStrike" spc="-1" dirty="0">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27428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p:nvPr/>
        </p:nvPicPr>
        <p:blipFill>
          <a:blip r:embed="rId2"/>
          <a:stretch/>
        </p:blipFill>
        <p:spPr>
          <a:xfrm>
            <a:off x="8876400" y="0"/>
            <a:ext cx="1029600" cy="803880"/>
          </a:xfrm>
          <a:prstGeom prst="rect">
            <a:avLst/>
          </a:prstGeom>
          <a:ln>
            <a:noFill/>
          </a:ln>
        </p:spPr>
      </p:pic>
      <p:sp>
        <p:nvSpPr>
          <p:cNvPr id="3" name="TextBox 2"/>
          <p:cNvSpPr txBox="1"/>
          <p:nvPr/>
        </p:nvSpPr>
        <p:spPr>
          <a:xfrm>
            <a:off x="143691" y="0"/>
            <a:ext cx="8732709" cy="954107"/>
          </a:xfrm>
          <a:prstGeom prst="rect">
            <a:avLst/>
          </a:prstGeom>
          <a:noFill/>
        </p:spPr>
        <p:txBody>
          <a:bodyPr wrap="square" rtlCol="0">
            <a:spAutoFit/>
          </a:bodyPr>
          <a:lstStyle/>
          <a:p>
            <a:r>
              <a:rPr lang="en-US" sz="2800" b="1" dirty="0" smtClean="0"/>
              <a:t>For early pay-in, Block Mechanism in </a:t>
            </a:r>
            <a:r>
              <a:rPr lang="en-US" sz="2800" b="1" dirty="0" err="1" smtClean="0"/>
              <a:t>demat</a:t>
            </a:r>
            <a:r>
              <a:rPr lang="en-US" sz="2800" b="1" dirty="0" smtClean="0"/>
              <a:t> account of client</a:t>
            </a:r>
            <a:endParaRPr lang="en-IN" sz="2800" b="1" dirty="0"/>
          </a:p>
        </p:txBody>
      </p:sp>
      <p:sp>
        <p:nvSpPr>
          <p:cNvPr id="5" name="TextBox 4"/>
          <p:cNvSpPr txBox="1"/>
          <p:nvPr/>
        </p:nvSpPr>
        <p:spPr>
          <a:xfrm>
            <a:off x="143691" y="1214846"/>
            <a:ext cx="8830491" cy="4431983"/>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Block Mechanism in </a:t>
            </a:r>
            <a:r>
              <a:rPr lang="en-US" sz="2400" dirty="0" err="1" smtClean="0"/>
              <a:t>demat</a:t>
            </a:r>
            <a:r>
              <a:rPr lang="en-US" sz="2400" dirty="0" smtClean="0"/>
              <a:t> account introduced in account </a:t>
            </a:r>
            <a:r>
              <a:rPr lang="en-US" sz="2400" dirty="0"/>
              <a:t>of client undertaking sale transaction </a:t>
            </a:r>
            <a:r>
              <a:rPr lang="en-US" sz="2400" dirty="0" err="1" smtClean="0"/>
              <a:t>w.e.f</a:t>
            </a:r>
            <a:r>
              <a:rPr lang="en-US" sz="2400" dirty="0" smtClean="0"/>
              <a:t> August 01, 2021</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Securities in client </a:t>
            </a:r>
            <a:r>
              <a:rPr lang="en-US" sz="2400" dirty="0" err="1" smtClean="0"/>
              <a:t>demat</a:t>
            </a:r>
            <a:r>
              <a:rPr lang="en-US" sz="2400" dirty="0" smtClean="0"/>
              <a:t> are blocked in </a:t>
            </a:r>
            <a:r>
              <a:rPr lang="en-US" sz="2400" dirty="0" err="1" smtClean="0"/>
              <a:t>favour</a:t>
            </a:r>
            <a:r>
              <a:rPr lang="en-US" sz="2400" dirty="0" smtClean="0"/>
              <a:t> of clearing corporation</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If sale transactions not executed, share continue to remain in the client’s account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No need to transfer shares to stock broker account for early pay in</a:t>
            </a:r>
          </a:p>
          <a:p>
            <a:endParaRPr lang="en-IN"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65</a:t>
            </a:r>
            <a:endParaRPr lang="en-IN" sz="1000" b="0" strike="noStrike" spc="-1" dirty="0">
              <a:latin typeface="Arial"/>
            </a:endParaRPr>
          </a:p>
        </p:txBody>
      </p:sp>
    </p:spTree>
    <p:extLst>
      <p:ext uri="{BB962C8B-B14F-4D97-AF65-F5344CB8AC3E}">
        <p14:creationId xmlns:p14="http://schemas.microsoft.com/office/powerpoint/2010/main" val="280043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029600" y="118080"/>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Pre Trade : Payment of Margins</a:t>
            </a:r>
            <a:endParaRPr lang="en-IN" sz="2800" b="1" spc="-1" dirty="0">
              <a:latin typeface="Arial"/>
            </a:endParaRPr>
          </a:p>
          <a:p>
            <a:pPr algn="ctr">
              <a:lnSpc>
                <a:spcPct val="93000"/>
              </a:lnSpc>
            </a:pPr>
            <a:r>
              <a:rPr lang="en-IN" sz="2800" b="1" spc="-1" dirty="0">
                <a:solidFill>
                  <a:srgbClr val="000000"/>
                </a:solidFill>
                <a:latin typeface="Arial"/>
                <a:ea typeface="Arial"/>
              </a:rPr>
              <a:t>(Haircut)</a:t>
            </a:r>
            <a:endParaRPr lang="en-IN" sz="2800" b="1" spc="-1" dirty="0">
              <a:latin typeface="Arial"/>
            </a:endParaRPr>
          </a:p>
        </p:txBody>
      </p:sp>
      <p:sp>
        <p:nvSpPr>
          <p:cNvPr id="3" name="Rectangle 3"/>
          <p:cNvSpPr txBox="1">
            <a:spLocks/>
          </p:cNvSpPr>
          <p:nvPr/>
        </p:nvSpPr>
        <p:spPr>
          <a:xfrm>
            <a:off x="590100" y="1212376"/>
            <a:ext cx="8801100"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lnSpc>
                <a:spcPct val="90000"/>
              </a:lnSpc>
              <a:buClrTx/>
              <a:buFont typeface="Wingdings" panose="05000000000000000000" pitchFamily="2" charset="2"/>
              <a:buChar char="Ø"/>
            </a:pPr>
            <a:r>
              <a:rPr lang="en-US" sz="2400" b="1" u="sng" dirty="0">
                <a:latin typeface="Arial" panose="020B0604020202020204" pitchFamily="34" charset="0"/>
                <a:cs typeface="Arial" panose="020B0604020202020204" pitchFamily="34" charset="0"/>
              </a:rPr>
              <a:t>Haircut:</a:t>
            </a:r>
          </a:p>
          <a:p>
            <a:pPr algn="just">
              <a:lnSpc>
                <a:spcPct val="90000"/>
              </a:lnSpc>
              <a:buClrTx/>
              <a:buFontTx/>
              <a:buChar char="-"/>
            </a:pPr>
            <a:endParaRPr lang="en-US" sz="2400" dirty="0" smtClean="0">
              <a:latin typeface="Arial" panose="020B0604020202020204" pitchFamily="34" charset="0"/>
              <a:cs typeface="Arial" panose="020B0604020202020204" pitchFamily="34" charset="0"/>
            </a:endParaRPr>
          </a:p>
          <a:p>
            <a:pPr algn="just">
              <a:lnSpc>
                <a:spcPct val="90000"/>
              </a:lnSpc>
              <a:buClrTx/>
              <a:buFontTx/>
              <a:buChar char="-"/>
            </a:pPr>
            <a:r>
              <a:rPr lang="en-US" sz="2000" dirty="0" smtClean="0">
                <a:latin typeface="Arial" panose="020B0604020202020204" pitchFamily="34" charset="0"/>
                <a:cs typeface="Arial" panose="020B0604020202020204" pitchFamily="34" charset="0"/>
              </a:rPr>
              <a:t>%age by </a:t>
            </a:r>
            <a:r>
              <a:rPr lang="en-US" sz="2000" dirty="0">
                <a:latin typeface="Arial" panose="020B0604020202020204" pitchFamily="34" charset="0"/>
                <a:cs typeface="Arial" panose="020B0604020202020204" pitchFamily="34" charset="0"/>
              </a:rPr>
              <a:t>which </a:t>
            </a:r>
            <a:r>
              <a:rPr lang="en-US" sz="2000" dirty="0" smtClean="0">
                <a:latin typeface="Arial" panose="020B0604020202020204" pitchFamily="34" charset="0"/>
                <a:cs typeface="Arial" panose="020B0604020202020204" pitchFamily="34" charset="0"/>
              </a:rPr>
              <a:t>market </a:t>
            </a:r>
            <a:r>
              <a:rPr lang="en-US" sz="2000" dirty="0">
                <a:latin typeface="Arial" panose="020B0604020202020204" pitchFamily="34" charset="0"/>
                <a:cs typeface="Arial" panose="020B0604020202020204" pitchFamily="34" charset="0"/>
              </a:rPr>
              <a:t>value of your pledged shares is reduced for the purpose of calculating the collateral value</a:t>
            </a:r>
            <a:r>
              <a:rPr lang="en-US" sz="2000" dirty="0" smtClean="0">
                <a:latin typeface="Arial" panose="020B0604020202020204" pitchFamily="34" charset="0"/>
                <a:cs typeface="Arial" panose="020B0604020202020204" pitchFamily="34" charset="0"/>
              </a:rPr>
              <a:t>.</a:t>
            </a:r>
          </a:p>
          <a:p>
            <a:pPr algn="just">
              <a:lnSpc>
                <a:spcPct val="90000"/>
              </a:lnSpc>
              <a:buClrTx/>
              <a:buFontTx/>
              <a:buChar char="-"/>
            </a:pPr>
            <a:endParaRPr lang="en-US" sz="2000" dirty="0">
              <a:latin typeface="Arial" panose="020B0604020202020204" pitchFamily="34" charset="0"/>
              <a:cs typeface="Arial" panose="020B0604020202020204" pitchFamily="34" charset="0"/>
            </a:endParaRPr>
          </a:p>
          <a:p>
            <a:pPr algn="just">
              <a:lnSpc>
                <a:spcPct val="90000"/>
              </a:lnSpc>
              <a:buClrTx/>
              <a:buFontTx/>
              <a:buChar char="-"/>
            </a:pPr>
            <a:r>
              <a:rPr lang="en-US" sz="2000" dirty="0" err="1" smtClean="0">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Market </a:t>
            </a:r>
            <a:r>
              <a:rPr lang="en-US" sz="2000" dirty="0">
                <a:latin typeface="Arial" panose="020B0604020202020204" pitchFamily="34" charset="0"/>
                <a:cs typeface="Arial" panose="020B0604020202020204" pitchFamily="34" charset="0"/>
              </a:rPr>
              <a:t>value of your pledged shares </a:t>
            </a:r>
            <a:r>
              <a:rPr lang="en-US" sz="2000" dirty="0" smtClean="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Rs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10 </a:t>
            </a:r>
            <a:r>
              <a:rPr lang="en-US" sz="2000" dirty="0" smtClean="0">
                <a:latin typeface="Arial" panose="020B0604020202020204" pitchFamily="34" charset="0"/>
                <a:cs typeface="Arial" panose="020B0604020202020204" pitchFamily="34" charset="0"/>
              </a:rPr>
              <a:t>lac</a:t>
            </a:r>
          </a:p>
          <a:p>
            <a:pPr marL="0" indent="0" algn="just">
              <a:lnSpc>
                <a:spcPct val="90000"/>
              </a:lnSpc>
              <a:buClrTx/>
              <a:buNone/>
            </a:pPr>
            <a:r>
              <a:rPr lang="en-US" sz="2000" dirty="0" smtClean="0">
                <a:latin typeface="Arial" panose="020B0604020202020204" pitchFamily="34" charset="0"/>
                <a:cs typeface="Arial" panose="020B0604020202020204" pitchFamily="34" charset="0"/>
              </a:rPr>
              <a:t>           Haircut                                                 =  20%</a:t>
            </a:r>
          </a:p>
          <a:p>
            <a:pPr marL="0" indent="0" algn="just">
              <a:lnSpc>
                <a:spcPct val="90000"/>
              </a:lnSpc>
              <a:buClrTx/>
              <a:buNone/>
            </a:pPr>
            <a:r>
              <a:rPr lang="en-US" sz="2000" dirty="0" smtClean="0">
                <a:latin typeface="Arial" panose="020B0604020202020204" pitchFamily="34" charset="0"/>
                <a:cs typeface="Arial" panose="020B0604020202020204" pitchFamily="34" charset="0"/>
              </a:rPr>
              <a:t>           Collateral </a:t>
            </a:r>
            <a:r>
              <a:rPr lang="en-US" sz="2000" dirty="0">
                <a:latin typeface="Arial" panose="020B0604020202020204" pitchFamily="34" charset="0"/>
                <a:cs typeface="Arial" panose="020B0604020202020204" pitchFamily="34" charset="0"/>
              </a:rPr>
              <a:t>value </a:t>
            </a:r>
            <a:r>
              <a:rPr lang="en-US" sz="2000" dirty="0" smtClean="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Rs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8 lac</a:t>
            </a:r>
            <a:r>
              <a:rPr lang="en-US" sz="2000" dirty="0" smtClean="0">
                <a:latin typeface="Arial" panose="020B0604020202020204" pitchFamily="34" charset="0"/>
                <a:cs typeface="Arial" panose="020B0604020202020204" pitchFamily="34" charset="0"/>
              </a:rPr>
              <a:t>. {10-(0.20*10)}</a:t>
            </a:r>
          </a:p>
          <a:p>
            <a:pPr algn="just">
              <a:lnSpc>
                <a:spcPct val="90000"/>
              </a:lnSpc>
              <a:buClrTx/>
              <a:buFontTx/>
              <a:buChar char="-"/>
            </a:pPr>
            <a:endParaRPr lang="en-US" sz="24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2400" b="1" u="sng" dirty="0">
                <a:latin typeface="Arial" panose="020B0604020202020204" pitchFamily="34" charset="0"/>
                <a:cs typeface="Arial" panose="020B0604020202020204" pitchFamily="34" charset="0"/>
              </a:rPr>
              <a:t>Sample:</a:t>
            </a:r>
          </a:p>
          <a:p>
            <a:pPr marL="0" indent="0" algn="just">
              <a:lnSpc>
                <a:spcPct val="90000"/>
              </a:lnSpc>
              <a:buClrTx/>
              <a:buNone/>
            </a:pPr>
            <a:endParaRPr lang="en-US" sz="2400" dirty="0">
              <a:latin typeface="Arial" panose="020B0604020202020204" pitchFamily="34" charset="0"/>
              <a:cs typeface="Arial" panose="020B0604020202020204" pitchFamily="34" charset="0"/>
            </a:endParaRPr>
          </a:p>
          <a:p>
            <a:pPr marL="0" indent="0" algn="just">
              <a:lnSpc>
                <a:spcPct val="90000"/>
              </a:lnSpc>
              <a:buClrTx/>
              <a:buNone/>
            </a:pPr>
            <a:endParaRPr lang="en-US" sz="2400" dirty="0">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57425575"/>
              </p:ext>
            </p:extLst>
          </p:nvPr>
        </p:nvGraphicFramePr>
        <p:xfrm>
          <a:off x="1850243" y="5013167"/>
          <a:ext cx="5829300" cy="1076325"/>
        </p:xfrm>
        <a:graphic>
          <a:graphicData uri="http://schemas.openxmlformats.org/presentationml/2006/ole">
            <mc:AlternateContent xmlns:mc="http://schemas.openxmlformats.org/markup-compatibility/2006">
              <mc:Choice xmlns:v="urn:schemas-microsoft-com:vml" Requires="v">
                <p:oleObj spid="_x0000_s1068" name="Worksheet" r:id="rId3" imgW="5829143" imgH="1076400" progId="Excel.Sheet.12">
                  <p:embed/>
                </p:oleObj>
              </mc:Choice>
              <mc:Fallback>
                <p:oleObj name="Worksheet" r:id="rId3" imgW="5829143" imgH="1076400" progId="Excel.Sheet.12">
                  <p:embed/>
                  <p:pic>
                    <p:nvPicPr>
                      <p:cNvPr id="6" name="Object 5"/>
                      <p:cNvPicPr/>
                      <p:nvPr/>
                    </p:nvPicPr>
                    <p:blipFill>
                      <a:blip r:embed="rId4"/>
                      <a:stretch>
                        <a:fillRect/>
                      </a:stretch>
                    </p:blipFill>
                    <p:spPr>
                      <a:xfrm>
                        <a:off x="1850243" y="5013167"/>
                        <a:ext cx="5829300" cy="1076325"/>
                      </a:xfrm>
                      <a:prstGeom prst="rect">
                        <a:avLst/>
                      </a:prstGeom>
                    </p:spPr>
                  </p:pic>
                </p:oleObj>
              </mc:Fallback>
            </mc:AlternateContent>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66</a:t>
            </a:r>
            <a:endParaRPr lang="en-IN" sz="1000" b="0" strike="noStrike" spc="-1" dirty="0">
              <a:latin typeface="Arial"/>
            </a:endParaRPr>
          </a:p>
        </p:txBody>
      </p:sp>
      <p:pic>
        <p:nvPicPr>
          <p:cNvPr id="7" name="Picture 3"/>
          <p:cNvPicPr/>
          <p:nvPr/>
        </p:nvPicPr>
        <p:blipFill>
          <a:blip r:embed="rId5"/>
          <a:stretch/>
        </p:blipFill>
        <p:spPr>
          <a:xfrm>
            <a:off x="8876400" y="0"/>
            <a:ext cx="1029600" cy="803880"/>
          </a:xfrm>
          <a:prstGeom prst="rect">
            <a:avLst/>
          </a:prstGeom>
          <a:ln>
            <a:noFill/>
          </a:ln>
        </p:spPr>
      </p:pic>
    </p:spTree>
    <p:extLst>
      <p:ext uri="{BB962C8B-B14F-4D97-AF65-F5344CB8AC3E}">
        <p14:creationId xmlns:p14="http://schemas.microsoft.com/office/powerpoint/2010/main" val="147641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1027247" y="195917"/>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Pre Trade : Payment of Margins</a:t>
            </a:r>
            <a:endParaRPr lang="en-IN" sz="2800" b="1" spc="-1" dirty="0">
              <a:latin typeface="Arial"/>
            </a:endParaRPr>
          </a:p>
        </p:txBody>
      </p:sp>
      <p:sp>
        <p:nvSpPr>
          <p:cNvPr id="8" name="Text Placeholder 7"/>
          <p:cNvSpPr>
            <a:spLocks noGrp="1"/>
          </p:cNvSpPr>
          <p:nvPr>
            <p:ph type="body"/>
          </p:nvPr>
        </p:nvSpPr>
        <p:spPr>
          <a:xfrm>
            <a:off x="495000" y="1123406"/>
            <a:ext cx="4350240" cy="5212080"/>
          </a:xfrm>
          <a:ln>
            <a:solidFill>
              <a:schemeClr val="tx1"/>
            </a:solidFill>
          </a:ln>
        </p:spPr>
        <p:txBody>
          <a:bodyPr/>
          <a:lstStyle/>
          <a:p>
            <a:pPr marL="0" indent="0" algn="ctr">
              <a:buNone/>
            </a:pPr>
            <a:endParaRPr lang="en-US" sz="2800" b="1" dirty="0" smtClean="0">
              <a:latin typeface="Arial" panose="020B0604020202020204" pitchFamily="34" charset="0"/>
              <a:cs typeface="Arial" panose="020B0604020202020204" pitchFamily="34" charset="0"/>
            </a:endParaRPr>
          </a:p>
          <a:p>
            <a:pPr marL="0" indent="0" algn="ctr">
              <a:buNone/>
            </a:pPr>
            <a:r>
              <a:rPr lang="en-US" sz="2800" b="1" dirty="0" smtClean="0">
                <a:latin typeface="Arial" panose="020B0604020202020204" pitchFamily="34" charset="0"/>
                <a:cs typeface="Arial" panose="020B0604020202020204" pitchFamily="34" charset="0"/>
              </a:rPr>
              <a:t>NSE </a:t>
            </a:r>
            <a:r>
              <a:rPr lang="en-US" sz="2800" b="1" dirty="0">
                <a:latin typeface="Arial" panose="020B0604020202020204" pitchFamily="34" charset="0"/>
                <a:cs typeface="Arial" panose="020B0604020202020204" pitchFamily="34" charset="0"/>
              </a:rPr>
              <a:t>margin Calculator </a:t>
            </a:r>
            <a:r>
              <a:rPr lang="en-US" sz="2800" dirty="0" smtClean="0">
                <a:latin typeface="Arial" panose="020B0604020202020204" pitchFamily="34" charset="0"/>
                <a:cs typeface="Arial" panose="020B0604020202020204" pitchFamily="34" charset="0"/>
              </a:rPr>
              <a:t>:</a:t>
            </a:r>
          </a:p>
          <a:p>
            <a:pPr marL="0" indent="0" algn="ctr">
              <a:buNone/>
            </a:pP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hlinkClick r:id="rId2"/>
              </a:rPr>
              <a:t>https://</a:t>
            </a:r>
            <a:r>
              <a:rPr lang="en-US" sz="2000" dirty="0" smtClean="0">
                <a:latin typeface="Arial" panose="020B0604020202020204" pitchFamily="34" charset="0"/>
                <a:cs typeface="Arial" panose="020B0604020202020204" pitchFamily="34" charset="0"/>
                <a:hlinkClick r:id="rId2"/>
              </a:rPr>
              <a:t>www1.nseindia.com/live_market/dynaContent/live_watch/margincalc/CMInputMargincalc.jsp</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IN" dirty="0"/>
          </a:p>
        </p:txBody>
      </p:sp>
      <p:sp>
        <p:nvSpPr>
          <p:cNvPr id="9" name="Text Placeholder 8"/>
          <p:cNvSpPr>
            <a:spLocks noGrp="1"/>
          </p:cNvSpPr>
          <p:nvPr>
            <p:ph type="body"/>
          </p:nvPr>
        </p:nvSpPr>
        <p:spPr>
          <a:xfrm>
            <a:off x="5063040" y="1123406"/>
            <a:ext cx="4350240" cy="5212080"/>
          </a:xfrm>
          <a:ln>
            <a:solidFill>
              <a:schemeClr val="tx1"/>
            </a:solidFill>
          </a:ln>
        </p:spPr>
        <p:txBody>
          <a:bodyPr/>
          <a:lstStyle/>
          <a:p>
            <a:pPr marL="0" indent="0" algn="ctr">
              <a:buNone/>
            </a:pPr>
            <a:endParaRPr lang="en-US" sz="2800" b="1" dirty="0" smtClean="0">
              <a:latin typeface="Arial" panose="020B0604020202020204" pitchFamily="34" charset="0"/>
              <a:cs typeface="Arial" panose="020B0604020202020204" pitchFamily="34" charset="0"/>
            </a:endParaRPr>
          </a:p>
          <a:p>
            <a:pPr marL="0" indent="0" algn="ctr">
              <a:buNone/>
            </a:pPr>
            <a:r>
              <a:rPr lang="en-US" sz="2800" b="1" dirty="0" smtClean="0">
                <a:latin typeface="Arial" panose="020B0604020202020204" pitchFamily="34" charset="0"/>
                <a:cs typeface="Arial" panose="020B0604020202020204" pitchFamily="34" charset="0"/>
              </a:rPr>
              <a:t>BSE </a:t>
            </a:r>
            <a:r>
              <a:rPr lang="en-US" sz="2800" b="1" dirty="0">
                <a:latin typeface="Arial" panose="020B0604020202020204" pitchFamily="34" charset="0"/>
                <a:cs typeface="Arial" panose="020B0604020202020204" pitchFamily="34" charset="0"/>
              </a:rPr>
              <a:t>margin </a:t>
            </a:r>
            <a:r>
              <a:rPr lang="en-US" sz="2800" b="1" dirty="0" smtClean="0">
                <a:latin typeface="Arial" panose="020B0604020202020204" pitchFamily="34" charset="0"/>
                <a:cs typeface="Arial" panose="020B0604020202020204" pitchFamily="34" charset="0"/>
              </a:rPr>
              <a:t>Calculator:</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hlinkClick r:id="rId3"/>
            </a:endParaRPr>
          </a:p>
          <a:p>
            <a:pPr marL="0" indent="0" algn="ctr">
              <a:buNone/>
            </a:pPr>
            <a:endParaRPr lang="en-US" sz="2000" dirty="0" smtClean="0">
              <a:latin typeface="Arial" panose="020B0604020202020204" pitchFamily="34" charset="0"/>
              <a:cs typeface="Arial" panose="020B0604020202020204" pitchFamily="34" charset="0"/>
              <a:hlinkClick r:id="rId3"/>
            </a:endParaRPr>
          </a:p>
          <a:p>
            <a:pPr marL="0" indent="0" algn="ctr">
              <a:buNone/>
            </a:pPr>
            <a:r>
              <a:rPr lang="en-US" sz="2000" dirty="0" smtClean="0">
                <a:latin typeface="Arial" panose="020B0604020202020204" pitchFamily="34" charset="0"/>
                <a:cs typeface="Arial" panose="020B0604020202020204" pitchFamily="34" charset="0"/>
                <a:hlinkClick r:id="rId3"/>
              </a:rPr>
              <a:t>https</a:t>
            </a:r>
            <a:r>
              <a:rPr lang="en-US" sz="2000" dirty="0">
                <a:latin typeface="Arial" panose="020B0604020202020204" pitchFamily="34" charset="0"/>
                <a:cs typeface="Arial" panose="020B0604020202020204" pitchFamily="34" charset="0"/>
                <a:hlinkClick r:id="rId3"/>
              </a:rPr>
              <a:t>://</a:t>
            </a:r>
            <a:r>
              <a:rPr lang="en-US" sz="2000" dirty="0" smtClean="0">
                <a:latin typeface="Arial" panose="020B0604020202020204" pitchFamily="34" charset="0"/>
                <a:cs typeface="Arial" panose="020B0604020202020204" pitchFamily="34" charset="0"/>
                <a:hlinkClick r:id="rId3"/>
              </a:rPr>
              <a:t>www.bseindia.com/markets/equity/EQReports/margin.aspx</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IN"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50" y="3161211"/>
            <a:ext cx="3423870" cy="2917870"/>
          </a:xfrm>
          <a:prstGeom prst="rect">
            <a:avLst/>
          </a:prstGeom>
          <a:ln w="254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259" y="3161211"/>
            <a:ext cx="3287237" cy="2944902"/>
          </a:xfrm>
          <a:prstGeom prst="rect">
            <a:avLst/>
          </a:prstGeom>
          <a:ln w="25400">
            <a:solidFill>
              <a:schemeClr val="tx1"/>
            </a:solidFill>
          </a:ln>
        </p:spPr>
      </p:pic>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67</a:t>
            </a:r>
            <a:endParaRPr lang="en-IN" sz="1000" b="0" strike="noStrike" spc="-1" dirty="0">
              <a:latin typeface="Arial"/>
            </a:endParaRPr>
          </a:p>
        </p:txBody>
      </p:sp>
      <p:pic>
        <p:nvPicPr>
          <p:cNvPr id="14" name="Picture 3"/>
          <p:cNvPicPr/>
          <p:nvPr/>
        </p:nvPicPr>
        <p:blipFill>
          <a:blip r:embed="rId6"/>
          <a:stretch/>
        </p:blipFill>
        <p:spPr>
          <a:xfrm>
            <a:off x="8876400" y="0"/>
            <a:ext cx="1029600" cy="803880"/>
          </a:xfrm>
          <a:prstGeom prst="rect">
            <a:avLst/>
          </a:prstGeom>
          <a:ln>
            <a:noFill/>
          </a:ln>
        </p:spPr>
      </p:pic>
    </p:spTree>
    <p:extLst>
      <p:ext uri="{BB962C8B-B14F-4D97-AF65-F5344CB8AC3E}">
        <p14:creationId xmlns:p14="http://schemas.microsoft.com/office/powerpoint/2010/main" val="136954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292" y="238620"/>
            <a:ext cx="5943600" cy="381000"/>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What is a </a:t>
            </a:r>
            <a:r>
              <a:rPr lang="en-US" sz="2800" b="1" dirty="0" smtClean="0">
                <a:latin typeface="Arial" pitchFamily="34" charset="0"/>
                <a:ea typeface="+mn-ea"/>
                <a:cs typeface="+mn-cs"/>
              </a:rPr>
              <a:t>Pledge? </a:t>
            </a:r>
            <a:r>
              <a:rPr lang="en-US" sz="2800" b="1" dirty="0">
                <a:latin typeface="Arial" pitchFamily="34" charset="0"/>
                <a:ea typeface="+mn-ea"/>
                <a:cs typeface="+mn-cs"/>
              </a:rPr>
              <a:t>: Simplified</a:t>
            </a:r>
            <a:endParaRPr lang="en-IN" sz="2800" b="1" dirty="0">
              <a:latin typeface="Arial" pitchFamily="34" charset="0"/>
              <a:ea typeface="+mn-ea"/>
              <a:cs typeface="+mn-cs"/>
            </a:endParaRPr>
          </a:p>
        </p:txBody>
      </p:sp>
      <p:sp>
        <p:nvSpPr>
          <p:cNvPr id="3" name="Rectangle 2"/>
          <p:cNvSpPr/>
          <p:nvPr/>
        </p:nvSpPr>
        <p:spPr>
          <a:xfrm>
            <a:off x="464023" y="1024720"/>
            <a:ext cx="9062113" cy="5248612"/>
          </a:xfrm>
          <a:prstGeom prst="rect">
            <a:avLst/>
          </a:prstGeom>
        </p:spPr>
        <p:txBody>
          <a:bodyPr wrap="square" lIns="91436" tIns="45718" rIns="91436" bIns="45718">
            <a:spAutoFit/>
          </a:bodyPr>
          <a:lstStyle/>
          <a:p>
            <a:pPr marL="342900" indent="-342900" algn="just">
              <a:lnSpc>
                <a:spcPct val="110000"/>
              </a:lnSpc>
              <a:buFont typeface="Wingdings" panose="05000000000000000000" pitchFamily="2" charset="2"/>
              <a:buChar char="Ø"/>
            </a:pPr>
            <a:r>
              <a:rPr lang="en-US" b="1" dirty="0" smtClean="0"/>
              <a:t>PLEDGE</a:t>
            </a:r>
            <a:r>
              <a:rPr lang="en-US" dirty="0" smtClean="0"/>
              <a:t>: Deposit of some personal property as collateral for a Debt.</a:t>
            </a:r>
          </a:p>
          <a:p>
            <a:pPr marL="342900" indent="-342900" algn="just">
              <a:lnSpc>
                <a:spcPct val="110000"/>
              </a:lnSpc>
              <a:buFont typeface="Wingdings" panose="05000000000000000000" pitchFamily="2" charset="2"/>
              <a:buChar char="Ø"/>
            </a:pPr>
            <a:endParaRPr lang="en-US" dirty="0" smtClean="0"/>
          </a:p>
          <a:p>
            <a:pPr marL="342900" indent="-342900" algn="just">
              <a:lnSpc>
                <a:spcPct val="110000"/>
              </a:lnSpc>
              <a:buFont typeface="Wingdings" panose="05000000000000000000" pitchFamily="2" charset="2"/>
              <a:buChar char="Ø"/>
            </a:pPr>
            <a:r>
              <a:rPr lang="en-US" dirty="0" smtClean="0"/>
              <a:t>To borrow some funds to pay margin, you can pledge the securities (viz. shares, bonds, etc.) owned by you in order to get these funds.</a:t>
            </a:r>
          </a:p>
          <a:p>
            <a:pPr marL="342900" indent="-342900" algn="just">
              <a:lnSpc>
                <a:spcPct val="110000"/>
              </a:lnSpc>
              <a:buFont typeface="Wingdings" panose="05000000000000000000" pitchFamily="2" charset="2"/>
              <a:buChar char="Ø"/>
            </a:pPr>
            <a:endParaRPr lang="en-US" dirty="0" smtClean="0"/>
          </a:p>
          <a:p>
            <a:pPr marL="342900" indent="-342900" algn="just">
              <a:lnSpc>
                <a:spcPct val="110000"/>
              </a:lnSpc>
              <a:buFont typeface="Wingdings" panose="05000000000000000000" pitchFamily="2" charset="2"/>
              <a:buChar char="Ø"/>
            </a:pPr>
            <a:r>
              <a:rPr lang="en-US" b="1" dirty="0" smtClean="0"/>
              <a:t>Pledged securities </a:t>
            </a:r>
            <a:r>
              <a:rPr lang="en-US" dirty="0" smtClean="0"/>
              <a:t>act as collateral for this loan.</a:t>
            </a:r>
          </a:p>
          <a:p>
            <a:pPr marL="342900" indent="-342900" algn="just">
              <a:lnSpc>
                <a:spcPct val="110000"/>
              </a:lnSpc>
              <a:buFont typeface="Wingdings" panose="05000000000000000000" pitchFamily="2" charset="2"/>
              <a:buChar char="Ø"/>
            </a:pPr>
            <a:endParaRPr lang="en-US" dirty="0"/>
          </a:p>
          <a:p>
            <a:pPr marL="342900" indent="-342900" algn="just">
              <a:lnSpc>
                <a:spcPct val="110000"/>
              </a:lnSpc>
              <a:buFont typeface="Wingdings" panose="05000000000000000000" pitchFamily="2" charset="2"/>
              <a:buChar char="Ø"/>
            </a:pPr>
            <a:r>
              <a:rPr lang="en-US" dirty="0" smtClean="0"/>
              <a:t>If borrower of funds (</a:t>
            </a:r>
            <a:r>
              <a:rPr lang="en-US" b="1" u="sng" dirty="0" smtClean="0"/>
              <a:t>pledger</a:t>
            </a:r>
            <a:r>
              <a:rPr lang="en-US" dirty="0" smtClean="0"/>
              <a:t>) defaults on repayment, the person to whom the shares are pledged (</a:t>
            </a:r>
            <a:r>
              <a:rPr lang="en-US" b="1" u="sng" dirty="0" smtClean="0"/>
              <a:t>pledgee</a:t>
            </a:r>
            <a:r>
              <a:rPr lang="en-US" dirty="0" smtClean="0"/>
              <a:t>) can invoke the pledge (i.e. sell these securities to recover his money).</a:t>
            </a:r>
          </a:p>
          <a:p>
            <a:pPr marL="342900" indent="-342900" algn="just">
              <a:lnSpc>
                <a:spcPct val="110000"/>
              </a:lnSpc>
              <a:buFont typeface="Wingdings" panose="05000000000000000000" pitchFamily="2" charset="2"/>
              <a:buChar char="Ø"/>
            </a:pPr>
            <a:endParaRPr lang="en-US" dirty="0" smtClean="0"/>
          </a:p>
          <a:p>
            <a:pPr marL="342900" indent="-342900" algn="just">
              <a:lnSpc>
                <a:spcPct val="110000"/>
              </a:lnSpc>
              <a:buFont typeface="Wingdings" panose="05000000000000000000" pitchFamily="2" charset="2"/>
              <a:buChar char="Ø"/>
            </a:pPr>
            <a:r>
              <a:rPr lang="en-US" b="1" u="sng" dirty="0"/>
              <a:t>P</a:t>
            </a:r>
            <a:r>
              <a:rPr lang="en-US" b="1" u="sng" dirty="0" smtClean="0"/>
              <a:t>rovisionally movement</a:t>
            </a:r>
            <a:r>
              <a:rPr lang="en-US" b="1" dirty="0" smtClean="0"/>
              <a:t> </a:t>
            </a:r>
            <a:r>
              <a:rPr lang="en-US" dirty="0" smtClean="0"/>
              <a:t>of securities from the pledger's/ debtor’s securities account into the pledgee’s/ creditor’s securities account to back a debt facility as a form of collateral. </a:t>
            </a:r>
          </a:p>
          <a:p>
            <a:pPr marL="342900" indent="-342900" algn="just">
              <a:lnSpc>
                <a:spcPct val="110000"/>
              </a:lnSpc>
              <a:buFont typeface="Wingdings" panose="05000000000000000000" pitchFamily="2" charset="2"/>
              <a:buChar char="Ø"/>
            </a:pPr>
            <a:endParaRPr lang="en-US" dirty="0" smtClean="0"/>
          </a:p>
          <a:p>
            <a:pPr marL="342900" indent="-342900" algn="just">
              <a:lnSpc>
                <a:spcPct val="110000"/>
              </a:lnSpc>
              <a:buFont typeface="Wingdings" panose="05000000000000000000" pitchFamily="2" charset="2"/>
              <a:buChar char="Ø"/>
            </a:pPr>
            <a:r>
              <a:rPr lang="en-US" dirty="0" smtClean="0"/>
              <a:t>When securities are pledged, the pledgee/creditor only has </a:t>
            </a:r>
            <a:r>
              <a:rPr lang="en-US" b="1" u="sng" dirty="0" smtClean="0"/>
              <a:t>possession</a:t>
            </a:r>
            <a:r>
              <a:rPr lang="en-US" dirty="0" smtClean="0"/>
              <a:t> of the pledged securities but </a:t>
            </a:r>
            <a:r>
              <a:rPr lang="en-US" b="1" u="sng" dirty="0" smtClean="0"/>
              <a:t>not ownership or title</a:t>
            </a:r>
            <a:r>
              <a:rPr lang="en-US" dirty="0" smtClean="0"/>
              <a:t> to the pledged securities.</a:t>
            </a: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68</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41530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292" y="238620"/>
            <a:ext cx="5943600" cy="381000"/>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What is a </a:t>
            </a:r>
            <a:r>
              <a:rPr lang="en-US" sz="2800" b="1" dirty="0" smtClean="0">
                <a:latin typeface="Arial" pitchFamily="34" charset="0"/>
                <a:ea typeface="+mn-ea"/>
                <a:cs typeface="+mn-cs"/>
              </a:rPr>
              <a:t>Pledge? </a:t>
            </a:r>
            <a:r>
              <a:rPr lang="en-US" sz="2800" b="1" dirty="0">
                <a:latin typeface="Arial" pitchFamily="34" charset="0"/>
                <a:ea typeface="+mn-ea"/>
                <a:cs typeface="+mn-cs"/>
              </a:rPr>
              <a:t>: Simplified</a:t>
            </a:r>
            <a:endParaRPr lang="en-IN" sz="2800" b="1" dirty="0">
              <a:latin typeface="Arial" pitchFamily="34" charset="0"/>
              <a:ea typeface="+mn-ea"/>
              <a:cs typeface="+mn-cs"/>
            </a:endParaRPr>
          </a:p>
        </p:txBody>
      </p:sp>
      <p:sp>
        <p:nvSpPr>
          <p:cNvPr id="4" name="Oval 3"/>
          <p:cNvSpPr/>
          <p:nvPr/>
        </p:nvSpPr>
        <p:spPr>
          <a:xfrm>
            <a:off x="859809" y="3046715"/>
            <a:ext cx="2251881" cy="10372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PLEDGER</a:t>
            </a:r>
            <a:endParaRPr lang="en-IN" b="1" dirty="0">
              <a:solidFill>
                <a:schemeClr val="tx1"/>
              </a:solidFill>
            </a:endParaRPr>
          </a:p>
        </p:txBody>
      </p:sp>
      <p:sp>
        <p:nvSpPr>
          <p:cNvPr id="6" name="Oval 5"/>
          <p:cNvSpPr/>
          <p:nvPr/>
        </p:nvSpPr>
        <p:spPr>
          <a:xfrm>
            <a:off x="6747349" y="3046715"/>
            <a:ext cx="2251881" cy="10372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PLEDGEE</a:t>
            </a:r>
            <a:endParaRPr lang="en-IN" b="1" dirty="0">
              <a:solidFill>
                <a:schemeClr val="tx1"/>
              </a:solidFill>
            </a:endParaRPr>
          </a:p>
        </p:txBody>
      </p:sp>
      <p:sp>
        <p:nvSpPr>
          <p:cNvPr id="7" name="Curved Down Arrow 6"/>
          <p:cNvSpPr/>
          <p:nvPr/>
        </p:nvSpPr>
        <p:spPr>
          <a:xfrm>
            <a:off x="1610436" y="1681939"/>
            <a:ext cx="6728346" cy="12555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Curved Down Arrow 8"/>
          <p:cNvSpPr/>
          <p:nvPr/>
        </p:nvSpPr>
        <p:spPr>
          <a:xfrm rot="10800000">
            <a:off x="1462585" y="4276467"/>
            <a:ext cx="6728346" cy="12555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Oval 9"/>
          <p:cNvSpPr/>
          <p:nvPr/>
        </p:nvSpPr>
        <p:spPr>
          <a:xfrm>
            <a:off x="3842981" y="3046715"/>
            <a:ext cx="2251881" cy="103723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PLEDGE</a:t>
            </a:r>
          </a:p>
        </p:txBody>
      </p:sp>
      <p:sp>
        <p:nvSpPr>
          <p:cNvPr id="11" name="TextBox 10"/>
          <p:cNvSpPr txBox="1"/>
          <p:nvPr/>
        </p:nvSpPr>
        <p:spPr>
          <a:xfrm>
            <a:off x="1929690" y="926426"/>
            <a:ext cx="5943599" cy="646331"/>
          </a:xfrm>
          <a:prstGeom prst="rect">
            <a:avLst/>
          </a:prstGeom>
          <a:noFill/>
        </p:spPr>
        <p:txBody>
          <a:bodyPr wrap="square" rtlCol="0">
            <a:spAutoFit/>
          </a:bodyPr>
          <a:lstStyle/>
          <a:p>
            <a:pPr marL="285750" indent="-285750" algn="ctr">
              <a:buFontTx/>
              <a:buChar char="-"/>
            </a:pPr>
            <a:r>
              <a:rPr lang="en-US" b="1" dirty="0" smtClean="0"/>
              <a:t>Pledger borrows funds from Pledgee </a:t>
            </a:r>
          </a:p>
          <a:p>
            <a:pPr marL="285750" indent="-285750" algn="ctr">
              <a:buFontTx/>
              <a:buChar char="-"/>
            </a:pPr>
            <a:r>
              <a:rPr lang="en-US" b="1" dirty="0" smtClean="0"/>
              <a:t>Deposits Shares as Collateral for funds borrowed.</a:t>
            </a:r>
            <a:endParaRPr lang="en-IN" b="1" dirty="0"/>
          </a:p>
        </p:txBody>
      </p:sp>
      <p:sp>
        <p:nvSpPr>
          <p:cNvPr id="12" name="TextBox 11"/>
          <p:cNvSpPr txBox="1"/>
          <p:nvPr/>
        </p:nvSpPr>
        <p:spPr>
          <a:xfrm>
            <a:off x="2150657" y="5475660"/>
            <a:ext cx="5722631" cy="646331"/>
          </a:xfrm>
          <a:prstGeom prst="rect">
            <a:avLst/>
          </a:prstGeom>
          <a:noFill/>
        </p:spPr>
        <p:txBody>
          <a:bodyPr wrap="square" rtlCol="0">
            <a:spAutoFit/>
          </a:bodyPr>
          <a:lstStyle/>
          <a:p>
            <a:pPr marL="285750" indent="-285750" algn="ctr">
              <a:buFontTx/>
              <a:buChar char="-"/>
            </a:pPr>
            <a:r>
              <a:rPr lang="en-US" b="1" dirty="0" smtClean="0"/>
              <a:t>Pledgee lends funds to Pledger </a:t>
            </a:r>
          </a:p>
          <a:p>
            <a:pPr marL="285750" indent="-285750" algn="ctr">
              <a:buFontTx/>
              <a:buChar char="-"/>
            </a:pPr>
            <a:r>
              <a:rPr lang="en-US" b="1" dirty="0" smtClean="0"/>
              <a:t>Accepts Shares as Collateral for the funds lent.</a:t>
            </a:r>
            <a:endParaRPr lang="en-IN" b="1" dirty="0"/>
          </a:p>
        </p:txBody>
      </p:sp>
      <p:cxnSp>
        <p:nvCxnSpPr>
          <p:cNvPr id="14" name="Straight Connector 13"/>
          <p:cNvCxnSpPr>
            <a:stCxn id="4" idx="6"/>
            <a:endCxn id="10" idx="2"/>
          </p:cNvCxnSpPr>
          <p:nvPr/>
        </p:nvCxnSpPr>
        <p:spPr>
          <a:xfrm>
            <a:off x="3111690" y="3565330"/>
            <a:ext cx="73129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10" idx="6"/>
          </p:cNvCxnSpPr>
          <p:nvPr/>
        </p:nvCxnSpPr>
        <p:spPr>
          <a:xfrm>
            <a:off x="6094862" y="3565330"/>
            <a:ext cx="76996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69</a:t>
            </a:r>
            <a:endParaRPr lang="en-IN" sz="1000" b="0" strike="noStrike" spc="-1" dirty="0">
              <a:latin typeface="Arial"/>
            </a:endParaRPr>
          </a:p>
        </p:txBody>
      </p:sp>
      <p:pic>
        <p:nvPicPr>
          <p:cNvPr id="17"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409010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p:cNvSpPr/>
          <p:nvPr/>
        </p:nvSpPr>
        <p:spPr>
          <a:xfrm>
            <a:off x="707628" y="296589"/>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Due Diligence to be done</a:t>
            </a:r>
            <a:endParaRPr lang="en-IN" sz="2800" b="1" spc="-1" dirty="0">
              <a:latin typeface="Arial"/>
            </a:endParaRPr>
          </a:p>
        </p:txBody>
      </p:sp>
      <p:graphicFrame>
        <p:nvGraphicFramePr>
          <p:cNvPr id="5" name="Diagram 4"/>
          <p:cNvGraphicFramePr/>
          <p:nvPr>
            <p:extLst>
              <p:ext uri="{D42A27DB-BD31-4B8C-83A1-F6EECF244321}">
                <p14:modId xmlns:p14="http://schemas.microsoft.com/office/powerpoint/2010/main" val="473307366"/>
              </p:ext>
            </p:extLst>
          </p:nvPr>
        </p:nvGraphicFramePr>
        <p:xfrm>
          <a:off x="1078859" y="1188078"/>
          <a:ext cx="7857703"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a:t>
            </a:r>
            <a:endParaRPr lang="en-IN" sz="1000" b="0" strike="noStrike" spc="-1" dirty="0">
              <a:solidFill>
                <a:schemeClr val="bg1"/>
              </a:solidFill>
              <a:latin typeface="Arial"/>
            </a:endParaRPr>
          </a:p>
        </p:txBody>
      </p:sp>
      <p:pic>
        <p:nvPicPr>
          <p:cNvPr id="9"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249741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757" y="238620"/>
            <a:ext cx="6396251" cy="381000"/>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Margin Pledge : </a:t>
            </a:r>
            <a:r>
              <a:rPr lang="en-US" sz="2800" b="1" dirty="0" smtClean="0">
                <a:latin typeface="Arial" pitchFamily="34" charset="0"/>
                <a:ea typeface="+mn-ea"/>
                <a:cs typeface="+mn-cs"/>
              </a:rPr>
              <a:t>Previous Process</a:t>
            </a:r>
            <a:endParaRPr lang="en-IN" sz="2800" b="1" dirty="0">
              <a:latin typeface="Arial" pitchFamily="34" charset="0"/>
              <a:ea typeface="+mn-ea"/>
              <a:cs typeface="+mn-cs"/>
            </a:endParaRPr>
          </a:p>
        </p:txBody>
      </p:sp>
      <p:graphicFrame>
        <p:nvGraphicFramePr>
          <p:cNvPr id="6" name="Diagram 5"/>
          <p:cNvGraphicFramePr/>
          <p:nvPr>
            <p:extLst>
              <p:ext uri="{D42A27DB-BD31-4B8C-83A1-F6EECF244321}">
                <p14:modId xmlns:p14="http://schemas.microsoft.com/office/powerpoint/2010/main" val="2763599314"/>
              </p:ext>
            </p:extLst>
          </p:nvPr>
        </p:nvGraphicFramePr>
        <p:xfrm>
          <a:off x="327546" y="1023583"/>
          <a:ext cx="9144000" cy="521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70</a:t>
            </a:r>
            <a:endParaRPr lang="en-IN" sz="1000" b="0" strike="noStrike" spc="-1" dirty="0">
              <a:latin typeface="Arial"/>
            </a:endParaRPr>
          </a:p>
        </p:txBody>
      </p:sp>
      <p:pic>
        <p:nvPicPr>
          <p:cNvPr id="9"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349892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45" y="238620"/>
            <a:ext cx="5943600" cy="381000"/>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Margin Pledge : The new way</a:t>
            </a:r>
            <a:endParaRPr lang="en-IN" sz="2800" b="1" dirty="0">
              <a:latin typeface="Arial" pitchFamily="34" charset="0"/>
              <a:ea typeface="+mn-ea"/>
              <a:cs typeface="+mn-cs"/>
            </a:endParaRPr>
          </a:p>
        </p:txBody>
      </p:sp>
      <p:sp>
        <p:nvSpPr>
          <p:cNvPr id="3" name="Rectangle 2"/>
          <p:cNvSpPr/>
          <p:nvPr/>
        </p:nvSpPr>
        <p:spPr>
          <a:xfrm>
            <a:off x="431041" y="1116842"/>
            <a:ext cx="9122392" cy="4154980"/>
          </a:xfrm>
          <a:prstGeom prst="rect">
            <a:avLst/>
          </a:prstGeom>
        </p:spPr>
        <p:txBody>
          <a:bodyPr wrap="square" lIns="91436" tIns="45718" rIns="91436" bIns="45718">
            <a:spAutoFit/>
          </a:bodyPr>
          <a:lstStyle/>
          <a:p>
            <a:pPr marL="342900" indent="-342900" algn="just">
              <a:lnSpc>
                <a:spcPct val="110000"/>
              </a:lnSpc>
              <a:buFont typeface="Wingdings" panose="05000000000000000000" pitchFamily="2" charset="2"/>
              <a:buChar char="Ø"/>
            </a:pPr>
            <a:r>
              <a:rPr lang="en-US" sz="2000" dirty="0"/>
              <a:t>Stocks stay in the investor’s </a:t>
            </a:r>
            <a:r>
              <a:rPr lang="en-US" sz="2000" dirty="0" err="1" smtClean="0"/>
              <a:t>Demat</a:t>
            </a:r>
            <a:r>
              <a:rPr lang="en-US" sz="2000" dirty="0" smtClean="0"/>
              <a:t> account.</a:t>
            </a:r>
            <a:endParaRPr lang="en-US" sz="2000" dirty="0"/>
          </a:p>
          <a:p>
            <a:pPr marL="342900" indent="-342900" algn="just">
              <a:lnSpc>
                <a:spcPct val="110000"/>
              </a:lnSpc>
              <a:buFont typeface="Wingdings" panose="05000000000000000000" pitchFamily="2" charset="2"/>
              <a:buChar char="Ø"/>
            </a:pPr>
            <a:endParaRPr lang="en-US" sz="2000" dirty="0"/>
          </a:p>
          <a:p>
            <a:pPr marL="342900" indent="-342900" algn="just">
              <a:lnSpc>
                <a:spcPct val="110000"/>
              </a:lnSpc>
              <a:buFont typeface="Wingdings" panose="05000000000000000000" pitchFamily="2" charset="2"/>
              <a:buChar char="Ø"/>
            </a:pPr>
            <a:r>
              <a:rPr lang="en-US" sz="2000" b="1" u="sng" dirty="0"/>
              <a:t>No change of ownership</a:t>
            </a:r>
            <a:r>
              <a:rPr lang="en-US" sz="2000" u="sng" dirty="0"/>
              <a:t> </a:t>
            </a:r>
            <a:r>
              <a:rPr lang="en-US" sz="2000" dirty="0"/>
              <a:t>of stocks </a:t>
            </a:r>
            <a:r>
              <a:rPr lang="en-US" sz="2000" dirty="0" smtClean="0"/>
              <a:t>happens.</a:t>
            </a:r>
            <a:endParaRPr lang="en-US" sz="2000" dirty="0"/>
          </a:p>
          <a:p>
            <a:pPr marL="342900" indent="-342900" algn="just">
              <a:lnSpc>
                <a:spcPct val="110000"/>
              </a:lnSpc>
              <a:buFont typeface="Wingdings" panose="05000000000000000000" pitchFamily="2" charset="2"/>
              <a:buChar char="Ø"/>
            </a:pPr>
            <a:endParaRPr lang="en-US" sz="2000" dirty="0"/>
          </a:p>
          <a:p>
            <a:pPr marL="342900" indent="-342900" algn="just">
              <a:lnSpc>
                <a:spcPct val="110000"/>
              </a:lnSpc>
              <a:buFont typeface="Wingdings" panose="05000000000000000000" pitchFamily="2" charset="2"/>
              <a:buChar char="Ø"/>
            </a:pPr>
            <a:r>
              <a:rPr lang="en-US" sz="2000" dirty="0"/>
              <a:t>Investor makes a </a:t>
            </a:r>
            <a:r>
              <a:rPr lang="en-US" sz="2000" b="1" u="sng" dirty="0"/>
              <a:t>pledge </a:t>
            </a:r>
            <a:r>
              <a:rPr lang="en-US" sz="2000" b="1" u="sng" dirty="0" smtClean="0"/>
              <a:t>in </a:t>
            </a:r>
            <a:r>
              <a:rPr lang="en-US" sz="2000" b="1" u="sng" dirty="0"/>
              <a:t>favor of the Stock </a:t>
            </a:r>
            <a:r>
              <a:rPr lang="en-US" sz="2000" b="1" u="sng" dirty="0" smtClean="0"/>
              <a:t>Broker.</a:t>
            </a:r>
            <a:endParaRPr lang="en-US" sz="2000" b="1" u="sng" dirty="0"/>
          </a:p>
          <a:p>
            <a:pPr marL="342900" indent="-342900" algn="just">
              <a:lnSpc>
                <a:spcPct val="110000"/>
              </a:lnSpc>
              <a:buFont typeface="Wingdings" panose="05000000000000000000" pitchFamily="2" charset="2"/>
              <a:buChar char="Ø"/>
            </a:pPr>
            <a:endParaRPr lang="en-US" sz="2000" dirty="0"/>
          </a:p>
          <a:p>
            <a:pPr marL="342900" indent="-342900" algn="just">
              <a:lnSpc>
                <a:spcPct val="110000"/>
              </a:lnSpc>
              <a:buFont typeface="Wingdings" panose="05000000000000000000" pitchFamily="2" charset="2"/>
              <a:buChar char="Ø"/>
            </a:pPr>
            <a:r>
              <a:rPr lang="en-US" sz="2000" dirty="0"/>
              <a:t>Stock broker is required to open a separate </a:t>
            </a:r>
            <a:r>
              <a:rPr lang="en-US" sz="2000" dirty="0" err="1"/>
              <a:t>demat</a:t>
            </a:r>
            <a:r>
              <a:rPr lang="en-US" sz="2000" dirty="0"/>
              <a:t> account labelled ‘</a:t>
            </a:r>
            <a:r>
              <a:rPr lang="en-US" sz="2000" b="1" u="sng" dirty="0"/>
              <a:t>TMCM – Client Securities Margin Pledge Account</a:t>
            </a:r>
            <a:r>
              <a:rPr lang="en-US" sz="2000" dirty="0"/>
              <a:t>’ for this purpose (TMCM = Trading Member Clearing Member</a:t>
            </a:r>
            <a:r>
              <a:rPr lang="en-US" sz="2000" dirty="0" smtClean="0"/>
              <a:t>).</a:t>
            </a:r>
            <a:endParaRPr lang="en-US" sz="2000" dirty="0"/>
          </a:p>
          <a:p>
            <a:pPr marL="342900" indent="-342900" algn="just">
              <a:lnSpc>
                <a:spcPct val="110000"/>
              </a:lnSpc>
              <a:buFont typeface="Wingdings" panose="05000000000000000000" pitchFamily="2" charset="2"/>
              <a:buChar char="Ø"/>
            </a:pPr>
            <a:endParaRPr lang="en-US" sz="2000" dirty="0"/>
          </a:p>
          <a:p>
            <a:pPr marL="342900" indent="-342900" algn="just">
              <a:lnSpc>
                <a:spcPct val="110000"/>
              </a:lnSpc>
              <a:buFont typeface="Wingdings" panose="05000000000000000000" pitchFamily="2" charset="2"/>
              <a:buChar char="Ø"/>
            </a:pPr>
            <a:r>
              <a:rPr lang="en-US" sz="2000" dirty="0"/>
              <a:t>The broker then re-pledges these securities in </a:t>
            </a:r>
            <a:r>
              <a:rPr lang="en-US" sz="2000" dirty="0" err="1"/>
              <a:t>favour</a:t>
            </a:r>
            <a:r>
              <a:rPr lang="en-US" sz="2000" dirty="0"/>
              <a:t> of the Clearing Corporation and obtains </a:t>
            </a:r>
            <a:r>
              <a:rPr lang="en-US" sz="2000" dirty="0" smtClean="0"/>
              <a:t>margins.</a:t>
            </a:r>
            <a:endParaRPr lang="en-US" sz="2000"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71</a:t>
            </a:r>
            <a:endParaRPr lang="en-IN" sz="1000" b="0" strike="noStrike" spc="-1" dirty="0">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415253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6571" y="1018902"/>
            <a:ext cx="9311349" cy="49900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Effective from September 01, 2020.</a:t>
            </a:r>
          </a:p>
          <a:p>
            <a:pPr algn="just">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b="1" u="sng" dirty="0" smtClean="0">
                <a:latin typeface="Arial" panose="020B0604020202020204" pitchFamily="34" charset="0"/>
                <a:cs typeface="Arial" panose="020B0604020202020204" pitchFamily="34" charset="0"/>
              </a:rPr>
              <a:t>Investors can now provide margin in form of “Securities”.</a:t>
            </a:r>
          </a:p>
          <a:p>
            <a:pPr marL="0" indent="0" algn="just">
              <a:buNone/>
            </a:pPr>
            <a:endParaRPr lang="en-US" sz="2000" b="1" u="sng" dirty="0">
              <a:latin typeface="Arial" panose="020B0604020202020204" pitchFamily="34" charset="0"/>
              <a:cs typeface="Arial" panose="020B0604020202020204" pitchFamily="34" charset="0"/>
            </a:endParaRPr>
          </a:p>
          <a:p>
            <a:pPr marL="691200" indent="-230400" algn="just">
              <a:buNone/>
            </a:pPr>
            <a:r>
              <a:rPr lang="en-US" sz="2000" dirty="0" smtClean="0">
                <a:latin typeface="Arial" panose="020B0604020202020204" pitchFamily="34" charset="0"/>
                <a:cs typeface="Arial" panose="020B0604020202020204" pitchFamily="34" charset="0"/>
              </a:rPr>
              <a:t>- By pledging securities in </a:t>
            </a:r>
            <a:r>
              <a:rPr lang="en-US" sz="2000" dirty="0" err="1" smtClean="0">
                <a:latin typeface="Arial" panose="020B0604020202020204" pitchFamily="34" charset="0"/>
                <a:cs typeface="Arial" panose="020B0604020202020204" pitchFamily="34" charset="0"/>
              </a:rPr>
              <a:t>favour</a:t>
            </a:r>
            <a:r>
              <a:rPr lang="en-US" sz="2000" dirty="0" smtClean="0">
                <a:latin typeface="Arial" panose="020B0604020202020204" pitchFamily="34" charset="0"/>
                <a:cs typeface="Arial" panose="020B0604020202020204" pitchFamily="34" charset="0"/>
              </a:rPr>
              <a:t> of specially designated </a:t>
            </a:r>
            <a:r>
              <a:rPr lang="en-US" sz="2000" dirty="0" err="1" smtClean="0">
                <a:latin typeface="Arial" panose="020B0604020202020204" pitchFamily="34" charset="0"/>
                <a:cs typeface="Arial" panose="020B0604020202020204" pitchFamily="34" charset="0"/>
              </a:rPr>
              <a:t>demat</a:t>
            </a:r>
            <a:r>
              <a:rPr lang="en-US" sz="2000" dirty="0" smtClean="0">
                <a:latin typeface="Arial" panose="020B0604020202020204" pitchFamily="34" charset="0"/>
                <a:cs typeface="Arial" panose="020B0604020202020204" pitchFamily="34" charset="0"/>
              </a:rPr>
              <a:t> account of Stock Broker.</a:t>
            </a:r>
          </a:p>
          <a:p>
            <a:pPr algn="just">
              <a:buFont typeface="Wingdings" panose="05000000000000000000" pitchFamily="2" charset="2"/>
              <a:buChar char="Ø"/>
            </a:pPr>
            <a:endParaRPr lang="en-US" sz="2000" b="1" u="sng"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b="1" u="sng" dirty="0" smtClean="0">
                <a:latin typeface="Arial" panose="020B0604020202020204" pitchFamily="34" charset="0"/>
                <a:cs typeface="Arial" panose="020B0604020202020204" pitchFamily="34" charset="0"/>
              </a:rPr>
              <a:t>What’s New?: </a:t>
            </a:r>
          </a:p>
          <a:p>
            <a:pPr marL="0" indent="0" algn="just">
              <a:buNone/>
            </a:pPr>
            <a:endParaRPr lang="en-US" sz="2000" b="1" u="sng" dirty="0" smtClean="0">
              <a:latin typeface="Arial" panose="020B0604020202020204" pitchFamily="34" charset="0"/>
              <a:cs typeface="Arial" panose="020B0604020202020204" pitchFamily="34" charset="0"/>
            </a:endParaRPr>
          </a:p>
          <a:p>
            <a:pPr lvl="1" algn="just">
              <a:buFontTx/>
              <a:buChar char="-"/>
            </a:pPr>
            <a:r>
              <a:rPr lang="en-US" sz="2000" dirty="0" smtClean="0">
                <a:latin typeface="Arial" panose="020B0604020202020204" pitchFamily="34" charset="0"/>
                <a:cs typeface="Arial" panose="020B0604020202020204" pitchFamily="34" charset="0"/>
              </a:rPr>
              <a:t>Stock Brokers can accept securities (viz. shares) as collateral only in form of margin pledge created on the securities held in client’s </a:t>
            </a:r>
            <a:r>
              <a:rPr lang="en-US" sz="2000" dirty="0" err="1">
                <a:latin typeface="Arial" panose="020B0604020202020204" pitchFamily="34" charset="0"/>
                <a:cs typeface="Arial" panose="020B0604020202020204" pitchFamily="34" charset="0"/>
              </a:rPr>
              <a:t>D</a:t>
            </a:r>
            <a:r>
              <a:rPr lang="en-US" sz="2000" dirty="0" err="1" smtClean="0">
                <a:latin typeface="Arial" panose="020B0604020202020204" pitchFamily="34" charset="0"/>
                <a:cs typeface="Arial" panose="020B0604020202020204" pitchFamily="34" charset="0"/>
              </a:rPr>
              <a:t>emat</a:t>
            </a:r>
            <a:r>
              <a:rPr lang="en-US" sz="2000" dirty="0" smtClean="0">
                <a:latin typeface="Arial" panose="020B0604020202020204" pitchFamily="34" charset="0"/>
                <a:cs typeface="Arial" panose="020B0604020202020204" pitchFamily="34" charset="0"/>
              </a:rPr>
              <a:t> account. </a:t>
            </a:r>
          </a:p>
          <a:p>
            <a:pPr lvl="1" algn="just">
              <a:buFontTx/>
              <a:buChar char="-"/>
            </a:pPr>
            <a:endParaRPr lang="en-US" sz="2000" dirty="0" smtClean="0">
              <a:latin typeface="Arial" panose="020B0604020202020204" pitchFamily="34" charset="0"/>
              <a:cs typeface="Arial" panose="020B0604020202020204" pitchFamily="34" charset="0"/>
            </a:endParaRPr>
          </a:p>
          <a:p>
            <a:pPr lvl="1" algn="just">
              <a:buFont typeface="Courier New" panose="02070309020205020404" pitchFamily="49" charset="0"/>
              <a:buChar char="o"/>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356040" y="143055"/>
            <a:ext cx="8566207"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Margin Pledge in Depository System : Explained</a:t>
            </a:r>
            <a:endParaRPr lang="en-IN" sz="2800" b="1"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72</a:t>
            </a:r>
            <a:endParaRPr lang="en-IN" sz="1000" b="0" strike="noStrike" spc="-1" dirty="0">
              <a:latin typeface="Arial"/>
            </a:endParaRPr>
          </a:p>
        </p:txBody>
      </p:sp>
      <p:pic>
        <p:nvPicPr>
          <p:cNvPr id="10"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40001011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6571" y="1018902"/>
            <a:ext cx="9311349" cy="49900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sz="2000" b="1" u="sng" dirty="0" smtClean="0">
                <a:latin typeface="Arial" panose="020B0604020202020204" pitchFamily="34" charset="0"/>
                <a:cs typeface="Arial" panose="020B0604020202020204" pitchFamily="34" charset="0"/>
              </a:rPr>
              <a:t>What does the Investor need to do?: </a:t>
            </a:r>
          </a:p>
          <a:p>
            <a:pPr lvl="1" algn="just">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Give instruction to create margin pledge on securities.</a:t>
            </a:r>
          </a:p>
          <a:p>
            <a:pPr marL="457200" lvl="1" indent="0" algn="just">
              <a:buNone/>
            </a:pPr>
            <a:endParaRPr lang="en-US" sz="1800" dirty="0" smtClean="0">
              <a:latin typeface="Arial" panose="020B0604020202020204" pitchFamily="34" charset="0"/>
              <a:cs typeface="Arial" panose="020B0604020202020204" pitchFamily="34" charset="0"/>
            </a:endParaRPr>
          </a:p>
          <a:p>
            <a:pPr lvl="1" algn="just">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Instruction may be given in: </a:t>
            </a:r>
          </a:p>
          <a:p>
            <a:pPr marL="1185750" lvl="1" indent="-285750" algn="just">
              <a:buFontTx/>
              <a:buChar char="-"/>
            </a:pPr>
            <a:r>
              <a:rPr lang="en-US" sz="1800" dirty="0" smtClean="0">
                <a:latin typeface="Arial" panose="020B0604020202020204" pitchFamily="34" charset="0"/>
                <a:cs typeface="Arial" panose="020B0604020202020204" pitchFamily="34" charset="0"/>
              </a:rPr>
              <a:t>Physical form</a:t>
            </a:r>
          </a:p>
          <a:p>
            <a:pPr marL="1185750" lvl="1" indent="-285750" algn="just">
              <a:buFontTx/>
              <a:buChar char="-"/>
            </a:pPr>
            <a:r>
              <a:rPr lang="en-US" sz="1800" dirty="0" smtClean="0">
                <a:latin typeface="Arial" panose="020B0604020202020204" pitchFamily="34" charset="0"/>
                <a:cs typeface="Arial" panose="020B0604020202020204" pitchFamily="34" charset="0"/>
              </a:rPr>
              <a:t>Electronically through “SPEED-e” (for NSDL) and “</a:t>
            </a:r>
            <a:r>
              <a:rPr lang="en-US" sz="1800" dirty="0" err="1" smtClean="0">
                <a:latin typeface="Arial" panose="020B0604020202020204" pitchFamily="34" charset="0"/>
                <a:cs typeface="Arial" panose="020B0604020202020204" pitchFamily="34" charset="0"/>
              </a:rPr>
              <a:t>Easi</a:t>
            </a:r>
            <a:r>
              <a:rPr lang="en-US" sz="1800" dirty="0" smtClean="0">
                <a:latin typeface="Arial" panose="020B0604020202020204" pitchFamily="34" charset="0"/>
                <a:cs typeface="Arial" panose="020B0604020202020204" pitchFamily="34" charset="0"/>
              </a:rPr>
              <a:t>/Easiest” (for CDSL).  </a:t>
            </a:r>
          </a:p>
          <a:p>
            <a:pPr lvl="1" algn="just">
              <a:buFont typeface="Courier New" panose="02070309020205020404" pitchFamily="49" charset="0"/>
              <a:buChar char="o"/>
            </a:pPr>
            <a:endParaRPr lang="en-US" sz="20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b="1" u="sng" dirty="0" smtClean="0">
                <a:latin typeface="Arial" panose="020B0604020202020204" pitchFamily="34" charset="0"/>
                <a:cs typeface="Arial" panose="020B0604020202020204" pitchFamily="34" charset="0"/>
              </a:rPr>
              <a:t>Pledged to whom? </a:t>
            </a:r>
          </a:p>
          <a:p>
            <a:pPr algn="just">
              <a:buFont typeface="Wingdings" panose="05000000000000000000" pitchFamily="2" charset="2"/>
              <a:buChar char="Ø"/>
            </a:pPr>
            <a:endParaRPr lang="en-US" sz="2000" b="1" u="sng" dirty="0" smtClean="0">
              <a:latin typeface="Arial" panose="020B0604020202020204" pitchFamily="34" charset="0"/>
              <a:cs typeface="Arial" panose="020B0604020202020204" pitchFamily="34" charset="0"/>
            </a:endParaRPr>
          </a:p>
          <a:p>
            <a:pPr lvl="1" algn="just">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Created in favor of a “specially designated” </a:t>
            </a:r>
            <a:r>
              <a:rPr lang="en-US" sz="1800" dirty="0" err="1" smtClean="0">
                <a:latin typeface="Arial" panose="020B0604020202020204" pitchFamily="34" charset="0"/>
                <a:cs typeface="Arial" panose="020B0604020202020204" pitchFamily="34" charset="0"/>
              </a:rPr>
              <a:t>demat</a:t>
            </a:r>
            <a:r>
              <a:rPr lang="en-US" sz="1800" dirty="0" smtClean="0">
                <a:latin typeface="Arial" panose="020B0604020202020204" pitchFamily="34" charset="0"/>
                <a:cs typeface="Arial" panose="020B0604020202020204" pitchFamily="34" charset="0"/>
              </a:rPr>
              <a:t> account of the stock broker/ clearing member.</a:t>
            </a:r>
          </a:p>
          <a:p>
            <a:pPr lvl="1" algn="just">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lvl="1" algn="just">
              <a:buFont typeface="Courier New" panose="02070309020205020404" pitchFamily="49" charset="0"/>
              <a:buChar char="o"/>
            </a:pPr>
            <a:r>
              <a:rPr lang="en-US" sz="1800" dirty="0" smtClean="0">
                <a:latin typeface="Arial" panose="020B0604020202020204" pitchFamily="34" charset="0"/>
                <a:cs typeface="Arial" panose="020B0604020202020204" pitchFamily="34" charset="0"/>
              </a:rPr>
              <a:t>Name of the account : </a:t>
            </a:r>
          </a:p>
          <a:p>
            <a:pPr lvl="1" algn="just">
              <a:buFont typeface="Courier New" panose="02070309020205020404" pitchFamily="49" charset="0"/>
              <a:buChar char="o"/>
            </a:pPr>
            <a:endParaRPr lang="en-US" sz="1800" dirty="0" smtClean="0">
              <a:latin typeface="Arial" panose="020B0604020202020204" pitchFamily="34" charset="0"/>
              <a:cs typeface="Arial" panose="020B0604020202020204" pitchFamily="34" charset="0"/>
            </a:endParaRPr>
          </a:p>
          <a:p>
            <a:pPr marL="457200" lvl="1" indent="0" algn="just">
              <a:buNone/>
            </a:pPr>
            <a:r>
              <a:rPr lang="en-US" sz="1800" b="1" i="1" dirty="0" smtClean="0">
                <a:latin typeface="Arial" panose="020B0604020202020204" pitchFamily="34" charset="0"/>
                <a:cs typeface="Arial" panose="020B0604020202020204" pitchFamily="34" charset="0"/>
              </a:rPr>
              <a:t>TM – Client Securities Margin Pledge Account </a:t>
            </a:r>
            <a:r>
              <a:rPr lang="en-US" sz="1800" dirty="0" smtClean="0">
                <a:latin typeface="Arial" panose="020B0604020202020204" pitchFamily="34" charset="0"/>
                <a:cs typeface="Arial" panose="020B0604020202020204" pitchFamily="34" charset="0"/>
              </a:rPr>
              <a:t>or </a:t>
            </a:r>
            <a:r>
              <a:rPr lang="en-US" sz="1800" b="1" i="1" dirty="0" smtClean="0">
                <a:latin typeface="Arial" panose="020B0604020202020204" pitchFamily="34" charset="0"/>
                <a:cs typeface="Arial" panose="020B0604020202020204" pitchFamily="34" charset="0"/>
              </a:rPr>
              <a:t>TM / CM – Client Securities Margin Pledge Account</a:t>
            </a:r>
            <a:r>
              <a:rPr lang="en-US" sz="1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310193" y="143055"/>
            <a:ext cx="8566207"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Margin Pledge in Depository System : Explained</a:t>
            </a:r>
            <a:endParaRPr lang="en-IN" sz="2800" b="1"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73</a:t>
            </a:r>
            <a:endParaRPr lang="en-IN" sz="1000" b="0" strike="noStrike" spc="-1" dirty="0">
              <a:latin typeface="Arial"/>
            </a:endParaRPr>
          </a:p>
        </p:txBody>
      </p:sp>
      <p:pic>
        <p:nvPicPr>
          <p:cNvPr id="10"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12346284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069" y="251683"/>
            <a:ext cx="4648200" cy="381000"/>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What is a “</a:t>
            </a:r>
            <a:r>
              <a:rPr lang="en-US" sz="2800" b="1" dirty="0">
                <a:latin typeface="Arial" pitchFamily="34" charset="0"/>
              </a:rPr>
              <a:t>Re-Pledge</a:t>
            </a:r>
            <a:r>
              <a:rPr lang="en-US" sz="2800" b="1" dirty="0" smtClean="0">
                <a:latin typeface="Arial" pitchFamily="34" charset="0"/>
                <a:ea typeface="+mn-ea"/>
                <a:cs typeface="+mn-cs"/>
              </a:rPr>
              <a:t>”?</a:t>
            </a:r>
            <a:endParaRPr lang="en-IN" sz="2800" b="1" dirty="0">
              <a:latin typeface="Arial" pitchFamily="34" charset="0"/>
              <a:ea typeface="+mn-ea"/>
              <a:cs typeface="+mn-cs"/>
            </a:endParaRPr>
          </a:p>
        </p:txBody>
      </p:sp>
      <p:sp>
        <p:nvSpPr>
          <p:cNvPr id="3" name="Rectangle 2"/>
          <p:cNvSpPr/>
          <p:nvPr/>
        </p:nvSpPr>
        <p:spPr>
          <a:xfrm>
            <a:off x="272955" y="988326"/>
            <a:ext cx="9266830" cy="5610763"/>
          </a:xfrm>
          <a:prstGeom prst="rect">
            <a:avLst/>
          </a:prstGeom>
        </p:spPr>
        <p:txBody>
          <a:bodyPr wrap="square" lIns="91436" tIns="45718" rIns="91436" bIns="45718">
            <a:spAutoFit/>
          </a:bodyPr>
          <a:lstStyle/>
          <a:p>
            <a:pPr marL="342900" indent="-342900" algn="just">
              <a:lnSpc>
                <a:spcPct val="110000"/>
              </a:lnSpc>
              <a:buFont typeface="Wingdings" panose="05000000000000000000" pitchFamily="2" charset="2"/>
              <a:buChar char="Ø"/>
            </a:pPr>
            <a:r>
              <a:rPr lang="en-US" b="1" u="sng" dirty="0" smtClean="0"/>
              <a:t>“Re-pledge</a:t>
            </a:r>
            <a:r>
              <a:rPr lang="en-US" b="1" u="sng" dirty="0"/>
              <a:t>”</a:t>
            </a:r>
            <a:r>
              <a:rPr lang="en-US" dirty="0"/>
              <a:t> </a:t>
            </a:r>
            <a:r>
              <a:rPr lang="en-US" dirty="0" smtClean="0"/>
              <a:t>of securities by Stock Broker, that </a:t>
            </a:r>
            <a:r>
              <a:rPr lang="en-US" dirty="0"/>
              <a:t>it received as </a:t>
            </a:r>
            <a:r>
              <a:rPr lang="en-US" b="1" dirty="0"/>
              <a:t>“pledge” </a:t>
            </a:r>
            <a:r>
              <a:rPr lang="en-US" dirty="0"/>
              <a:t>from investor,  in favour of Clearing Member (CM</a:t>
            </a:r>
            <a:r>
              <a:rPr lang="en-US" dirty="0" smtClean="0"/>
              <a:t>).</a:t>
            </a:r>
          </a:p>
          <a:p>
            <a:pPr marL="342900" indent="-342900" algn="just">
              <a:lnSpc>
                <a:spcPct val="110000"/>
              </a:lnSpc>
              <a:buFont typeface="Wingdings" panose="05000000000000000000" pitchFamily="2" charset="2"/>
              <a:buChar char="Ø"/>
            </a:pPr>
            <a:endParaRPr lang="en-US" dirty="0"/>
          </a:p>
          <a:p>
            <a:pPr marL="342900" indent="-342900" algn="just">
              <a:lnSpc>
                <a:spcPct val="110000"/>
              </a:lnSpc>
              <a:buFont typeface="Wingdings" panose="05000000000000000000" pitchFamily="2" charset="2"/>
              <a:buChar char="Ø"/>
            </a:pPr>
            <a:r>
              <a:rPr lang="en-US" dirty="0" smtClean="0"/>
              <a:t>CM </a:t>
            </a:r>
            <a:r>
              <a:rPr lang="en-US" dirty="0"/>
              <a:t>can </a:t>
            </a:r>
            <a:r>
              <a:rPr lang="en-US" b="1" u="sng" dirty="0"/>
              <a:t>“re-pledge”</a:t>
            </a:r>
            <a:r>
              <a:rPr lang="en-US" dirty="0"/>
              <a:t> the same securities in favour of </a:t>
            </a:r>
            <a:r>
              <a:rPr lang="en-US" b="1" u="sng" dirty="0"/>
              <a:t>Clearing Corporation (CC)</a:t>
            </a:r>
            <a:r>
              <a:rPr lang="en-US" dirty="0"/>
              <a:t> in respect of approved securities. </a:t>
            </a:r>
          </a:p>
          <a:p>
            <a:pPr marL="342900" indent="-342900" algn="just">
              <a:lnSpc>
                <a:spcPct val="110000"/>
              </a:lnSpc>
              <a:buFont typeface="Wingdings" panose="05000000000000000000" pitchFamily="2" charset="2"/>
              <a:buChar char="Ø"/>
            </a:pPr>
            <a:endParaRPr lang="en-US" dirty="0" smtClean="0"/>
          </a:p>
          <a:p>
            <a:pPr marL="342900" indent="-342900" algn="just">
              <a:lnSpc>
                <a:spcPct val="110000"/>
              </a:lnSpc>
              <a:buFont typeface="Wingdings" panose="05000000000000000000" pitchFamily="2" charset="2"/>
              <a:buChar char="Ø"/>
            </a:pPr>
            <a:r>
              <a:rPr lang="en-US" dirty="0" smtClean="0"/>
              <a:t>Stock </a:t>
            </a:r>
            <a:r>
              <a:rPr lang="en-US" dirty="0"/>
              <a:t>Brokers </a:t>
            </a:r>
            <a:r>
              <a:rPr lang="en-US" dirty="0" smtClean="0"/>
              <a:t>who are </a:t>
            </a:r>
            <a:r>
              <a:rPr lang="en-US" dirty="0"/>
              <a:t>trading </a:t>
            </a:r>
            <a:r>
              <a:rPr lang="en-US" dirty="0" smtClean="0"/>
              <a:t>as </a:t>
            </a:r>
            <a:r>
              <a:rPr lang="en-US" dirty="0"/>
              <a:t>well as Clearing </a:t>
            </a:r>
            <a:r>
              <a:rPr lang="en-US" dirty="0" smtClean="0"/>
              <a:t>members may directly </a:t>
            </a:r>
            <a:r>
              <a:rPr lang="en-US" dirty="0"/>
              <a:t>pledge </a:t>
            </a:r>
            <a:r>
              <a:rPr lang="en-US" dirty="0" smtClean="0"/>
              <a:t>securities </a:t>
            </a:r>
            <a:r>
              <a:rPr lang="en-US" dirty="0"/>
              <a:t>to </a:t>
            </a:r>
            <a:r>
              <a:rPr lang="en-US" dirty="0" smtClean="0"/>
              <a:t>CC.</a:t>
            </a:r>
          </a:p>
          <a:p>
            <a:pPr marL="342900" indent="-342900" algn="just">
              <a:lnSpc>
                <a:spcPct val="110000"/>
              </a:lnSpc>
              <a:buFont typeface="Wingdings" panose="05000000000000000000" pitchFamily="2" charset="2"/>
              <a:buChar char="Ø"/>
            </a:pPr>
            <a:endParaRPr lang="en-US" dirty="0"/>
          </a:p>
          <a:p>
            <a:pPr marL="342900" indent="-342900" algn="just">
              <a:lnSpc>
                <a:spcPct val="110000"/>
              </a:lnSpc>
              <a:buFont typeface="Wingdings" panose="05000000000000000000" pitchFamily="2" charset="2"/>
              <a:buChar char="Ø"/>
            </a:pPr>
            <a:r>
              <a:rPr lang="en-US" dirty="0" smtClean="0"/>
              <a:t>Investor need to give consent for Re-pledge (</a:t>
            </a:r>
            <a:r>
              <a:rPr lang="en-US" dirty="0"/>
              <a:t>given initially when investor pledged shares with Stock Broker) for underlying securities</a:t>
            </a:r>
            <a:r>
              <a:rPr lang="en-US" dirty="0" smtClean="0"/>
              <a:t>.</a:t>
            </a:r>
          </a:p>
          <a:p>
            <a:pPr marL="342900" indent="-342900" algn="just">
              <a:lnSpc>
                <a:spcPct val="110000"/>
              </a:lnSpc>
              <a:buFont typeface="Wingdings" panose="05000000000000000000" pitchFamily="2" charset="2"/>
              <a:buChar char="Ø"/>
            </a:pPr>
            <a:endParaRPr lang="en-US" dirty="0"/>
          </a:p>
          <a:p>
            <a:pPr marL="342900" indent="-342900" algn="just">
              <a:lnSpc>
                <a:spcPct val="110000"/>
              </a:lnSpc>
              <a:buFont typeface="Wingdings" panose="05000000000000000000" pitchFamily="2" charset="2"/>
              <a:buChar char="Ø"/>
            </a:pPr>
            <a:r>
              <a:rPr lang="en-US" b="1" u="sng" dirty="0"/>
              <a:t>Details</a:t>
            </a:r>
            <a:r>
              <a:rPr lang="en-US" dirty="0"/>
              <a:t> of all pledge transactions and subsequent re-pledge transactions shall be displayed in the </a:t>
            </a:r>
            <a:r>
              <a:rPr lang="en-US" b="1" u="sng" dirty="0"/>
              <a:t>client’s demat account statement</a:t>
            </a:r>
            <a:r>
              <a:rPr lang="en-US" dirty="0" smtClean="0"/>
              <a:t>.</a:t>
            </a:r>
          </a:p>
          <a:p>
            <a:pPr marL="342900" indent="-342900" algn="just">
              <a:lnSpc>
                <a:spcPct val="110000"/>
              </a:lnSpc>
              <a:buFont typeface="Wingdings" panose="05000000000000000000" pitchFamily="2" charset="2"/>
              <a:buChar char="Ø"/>
            </a:pPr>
            <a:endParaRPr lang="en-US" dirty="0"/>
          </a:p>
          <a:p>
            <a:pPr marL="342900" indent="-342900" algn="just">
              <a:lnSpc>
                <a:spcPct val="110000"/>
              </a:lnSpc>
              <a:buFont typeface="Wingdings" panose="05000000000000000000" pitchFamily="2" charset="2"/>
              <a:buChar char="Ø"/>
            </a:pPr>
            <a:r>
              <a:rPr lang="en-US" b="1" dirty="0"/>
              <a:t>List of all clearing corporations </a:t>
            </a:r>
            <a:r>
              <a:rPr lang="en-US" dirty="0"/>
              <a:t>: </a:t>
            </a:r>
          </a:p>
          <a:p>
            <a:pPr lvl="1" algn="just">
              <a:lnSpc>
                <a:spcPct val="110000"/>
              </a:lnSpc>
            </a:pPr>
            <a:r>
              <a:rPr lang="en-US" dirty="0">
                <a:hlinkClick r:id="rId2"/>
              </a:rPr>
              <a:t>https://www.sebi.gov.in/clearing-corporations.html</a:t>
            </a:r>
            <a:endParaRPr lang="en-US" dirty="0"/>
          </a:p>
          <a:p>
            <a:pPr algn="just">
              <a:lnSpc>
                <a:spcPct val="110000"/>
              </a:lnSpc>
            </a:pPr>
            <a:endParaRPr lang="en-US" sz="2000"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74</a:t>
            </a:r>
            <a:endParaRPr lang="en-IN" sz="1000" b="0" strike="noStrike" spc="-1" dirty="0">
              <a:solidFill>
                <a:schemeClr val="bg1"/>
              </a:solidFill>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21073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848" y="238620"/>
            <a:ext cx="5181600" cy="381000"/>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Sample Margin Pledge Form</a:t>
            </a:r>
            <a:endParaRPr lang="en-IN" sz="2800" b="1" dirty="0">
              <a:latin typeface="Arial" pitchFamily="34"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348" y="959063"/>
            <a:ext cx="6324600" cy="5266090"/>
          </a:xfrm>
          <a:prstGeom prst="rect">
            <a:avLst/>
          </a:prstGeom>
          <a:ln>
            <a:solidFill>
              <a:schemeClr val="tx1"/>
            </a:solid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75</a:t>
            </a:r>
            <a:endParaRPr lang="en-IN" sz="1000" b="0" strike="noStrike" spc="-1" dirty="0">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73099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422593" y="231741"/>
            <a:ext cx="7620000" cy="514350"/>
          </a:xfrm>
          <a:prstGeom prst="rect">
            <a:avLst/>
          </a:prstGeom>
        </p:spPr>
        <p:txBody>
          <a:bodyPr vert="horz" lIns="91436" tIns="45718" rIns="91436" bIns="45718" rtlCol="0" anchor="ctr">
            <a:noAutofit/>
          </a:bodyPr>
          <a:lstStyle/>
          <a:p>
            <a:pPr algn="ctr" eaLnBrk="0" hangingPunct="0">
              <a:defRPr/>
            </a:pPr>
            <a:r>
              <a:rPr lang="en-US" sz="2800" b="1" dirty="0"/>
              <a:t>Margin Pledge Creation by Investor</a:t>
            </a:r>
          </a:p>
        </p:txBody>
      </p:sp>
      <p:graphicFrame>
        <p:nvGraphicFramePr>
          <p:cNvPr id="2" name="Diagram 1"/>
          <p:cNvGraphicFramePr/>
          <p:nvPr>
            <p:extLst>
              <p:ext uri="{D42A27DB-BD31-4B8C-83A1-F6EECF244321}">
                <p14:modId xmlns:p14="http://schemas.microsoft.com/office/powerpoint/2010/main" val="1383844120"/>
              </p:ext>
            </p:extLst>
          </p:nvPr>
        </p:nvGraphicFramePr>
        <p:xfrm>
          <a:off x="2336993" y="1919785"/>
          <a:ext cx="5029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794193" y="1157785"/>
            <a:ext cx="3962400" cy="646331"/>
          </a:xfrm>
          <a:prstGeom prst="rect">
            <a:avLst/>
          </a:prstGeom>
          <a:noFill/>
          <a:ln>
            <a:solidFill>
              <a:schemeClr val="tx1"/>
            </a:solidFill>
          </a:ln>
        </p:spPr>
        <p:txBody>
          <a:bodyPr wrap="square" rtlCol="0">
            <a:spAutoFit/>
          </a:bodyPr>
          <a:lstStyle/>
          <a:p>
            <a:pPr algn="just"/>
            <a:r>
              <a:rPr lang="en-US" sz="1200" dirty="0">
                <a:cs typeface="Arial" panose="020B0604020202020204" pitchFamily="34" charset="0"/>
              </a:rPr>
              <a:t>On receipt of margin pledge instruction, depository shall send a link to ‘Confirm Margin Pledge Transaction’ through SMS and email to Investor.</a:t>
            </a:r>
          </a:p>
        </p:txBody>
      </p:sp>
      <p:sp>
        <p:nvSpPr>
          <p:cNvPr id="45" name="TextBox 44"/>
          <p:cNvSpPr txBox="1"/>
          <p:nvPr/>
        </p:nvSpPr>
        <p:spPr>
          <a:xfrm>
            <a:off x="7080541" y="2834186"/>
            <a:ext cx="2133600" cy="1169551"/>
          </a:xfrm>
          <a:prstGeom prst="rect">
            <a:avLst/>
          </a:prstGeom>
          <a:noFill/>
          <a:ln>
            <a:solidFill>
              <a:schemeClr val="tx1"/>
            </a:solidFill>
          </a:ln>
        </p:spPr>
        <p:txBody>
          <a:bodyPr wrap="square" rtlCol="0">
            <a:spAutoFit/>
          </a:bodyPr>
          <a:lstStyle/>
          <a:p>
            <a:pPr algn="just"/>
            <a:r>
              <a:rPr lang="en-US" sz="1200" dirty="0">
                <a:cs typeface="Arial" panose="020B0604020202020204" pitchFamily="34" charset="0"/>
              </a:rPr>
              <a:t>Investor needs to Click the link received – which will lead to a web page of Depository</a:t>
            </a:r>
            <a:r>
              <a:rPr lang="en-US" sz="1200" dirty="0" smtClean="0">
                <a:cs typeface="Arial" panose="020B0604020202020204" pitchFamily="34" charset="0"/>
              </a:rPr>
              <a:t>.</a:t>
            </a:r>
          </a:p>
          <a:p>
            <a:pPr algn="just"/>
            <a:endParaRPr lang="en-US" sz="1100" dirty="0">
              <a:cs typeface="Arial" panose="020B0604020202020204" pitchFamily="34" charset="0"/>
            </a:endParaRPr>
          </a:p>
          <a:p>
            <a:pPr algn="just"/>
            <a:endParaRPr lang="en-US" sz="1100" dirty="0" smtClean="0">
              <a:cs typeface="Arial" panose="020B0604020202020204" pitchFamily="34" charset="0"/>
            </a:endParaRPr>
          </a:p>
        </p:txBody>
      </p:sp>
      <p:sp>
        <p:nvSpPr>
          <p:cNvPr id="46" name="TextBox 45"/>
          <p:cNvSpPr txBox="1"/>
          <p:nvPr/>
        </p:nvSpPr>
        <p:spPr>
          <a:xfrm>
            <a:off x="508193" y="2834186"/>
            <a:ext cx="2133600" cy="1092287"/>
          </a:xfrm>
          <a:prstGeom prst="rect">
            <a:avLst/>
          </a:prstGeom>
          <a:noFill/>
          <a:ln>
            <a:solidFill>
              <a:schemeClr val="tx1"/>
            </a:solidFill>
          </a:ln>
        </p:spPr>
        <p:txBody>
          <a:bodyPr wrap="square" rtlCol="0">
            <a:spAutoFit/>
          </a:bodyPr>
          <a:lstStyle/>
          <a:p>
            <a:pPr algn="just">
              <a:lnSpc>
                <a:spcPct val="110000"/>
              </a:lnSpc>
            </a:pPr>
            <a:r>
              <a:rPr lang="en-US" sz="1200" dirty="0">
                <a:cs typeface="Arial" panose="020B0604020202020204" pitchFamily="34" charset="0"/>
              </a:rPr>
              <a:t>Investor must verify the information displayed and if satisfied, confirm the instruction to create pledge with the OTP received. </a:t>
            </a:r>
          </a:p>
        </p:txBody>
      </p:sp>
      <p:sp>
        <p:nvSpPr>
          <p:cNvPr id="8" name="TextBox 7"/>
          <p:cNvSpPr txBox="1"/>
          <p:nvPr/>
        </p:nvSpPr>
        <p:spPr>
          <a:xfrm>
            <a:off x="5232593" y="5177431"/>
            <a:ext cx="2133600" cy="984885"/>
          </a:xfrm>
          <a:prstGeom prst="rect">
            <a:avLst/>
          </a:prstGeom>
          <a:noFill/>
          <a:ln>
            <a:solidFill>
              <a:schemeClr val="tx1"/>
            </a:solidFill>
          </a:ln>
        </p:spPr>
        <p:txBody>
          <a:bodyPr wrap="square" rtlCol="0">
            <a:spAutoFit/>
          </a:bodyPr>
          <a:lstStyle/>
          <a:p>
            <a:pPr algn="just"/>
            <a:r>
              <a:rPr lang="en-US" sz="1200" dirty="0">
                <a:cs typeface="Arial" panose="020B0604020202020204" pitchFamily="34" charset="0"/>
              </a:rPr>
              <a:t>Client should authenticate the instruction with PAN.</a:t>
            </a:r>
          </a:p>
          <a:p>
            <a:pPr algn="just"/>
            <a:endParaRPr lang="en-US" sz="1200" dirty="0">
              <a:cs typeface="Arial" panose="020B0604020202020204" pitchFamily="34" charset="0"/>
            </a:endParaRPr>
          </a:p>
          <a:p>
            <a:pPr algn="just"/>
            <a:endParaRPr lang="en-US" sz="1100" dirty="0">
              <a:cs typeface="Arial" panose="020B0604020202020204" pitchFamily="34" charset="0"/>
            </a:endParaRPr>
          </a:p>
          <a:p>
            <a:pPr algn="just"/>
            <a:endParaRPr lang="en-US" sz="1100" dirty="0">
              <a:cs typeface="Arial" panose="020B0604020202020204" pitchFamily="34" charset="0"/>
            </a:endParaRPr>
          </a:p>
        </p:txBody>
      </p:sp>
      <p:sp>
        <p:nvSpPr>
          <p:cNvPr id="9" name="TextBox 8"/>
          <p:cNvSpPr txBox="1"/>
          <p:nvPr/>
        </p:nvSpPr>
        <p:spPr>
          <a:xfrm>
            <a:off x="2336993" y="5151583"/>
            <a:ext cx="2133600" cy="1015663"/>
          </a:xfrm>
          <a:prstGeom prst="rect">
            <a:avLst/>
          </a:prstGeom>
          <a:noFill/>
          <a:ln>
            <a:solidFill>
              <a:schemeClr val="tx1"/>
            </a:solidFill>
          </a:ln>
        </p:spPr>
        <p:txBody>
          <a:bodyPr wrap="square" rtlCol="0">
            <a:spAutoFit/>
          </a:bodyPr>
          <a:lstStyle/>
          <a:p>
            <a:pPr algn="just"/>
            <a:r>
              <a:rPr lang="en-US" sz="1200" dirty="0">
                <a:cs typeface="Arial" panose="020B0604020202020204" pitchFamily="34" charset="0"/>
              </a:rPr>
              <a:t>After successful PAN authentication, One Time Password (OTP) will be sent to Investor through SMS and email.</a:t>
            </a:r>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76</a:t>
            </a:r>
            <a:endParaRPr lang="en-IN" sz="1000" b="0" strike="noStrike" spc="-1" dirty="0">
              <a:latin typeface="Arial"/>
            </a:endParaRPr>
          </a:p>
        </p:txBody>
      </p:sp>
      <p:pic>
        <p:nvPicPr>
          <p:cNvPr id="11"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355042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066800" y="289289"/>
            <a:ext cx="7620000" cy="514350"/>
          </a:xfrm>
          <a:prstGeom prst="rect">
            <a:avLst/>
          </a:prstGeom>
        </p:spPr>
        <p:txBody>
          <a:bodyPr vert="horz" lIns="91436" tIns="45718" rIns="91436" bIns="45718" rtlCol="0" anchor="ctr">
            <a:noAutofit/>
          </a:bodyPr>
          <a:lstStyle/>
          <a:p>
            <a:pPr algn="ctr" eaLnBrk="0" hangingPunct="0">
              <a:defRPr/>
            </a:pPr>
            <a:r>
              <a:rPr lang="en-US" sz="2800" b="1" dirty="0"/>
              <a:t>Margin Pledge Closure by Investor</a:t>
            </a:r>
          </a:p>
        </p:txBody>
      </p:sp>
      <p:graphicFrame>
        <p:nvGraphicFramePr>
          <p:cNvPr id="2" name="Diagram 1"/>
          <p:cNvGraphicFramePr/>
          <p:nvPr>
            <p:extLst>
              <p:ext uri="{D42A27DB-BD31-4B8C-83A1-F6EECF244321}">
                <p14:modId xmlns:p14="http://schemas.microsoft.com/office/powerpoint/2010/main" val="692364162"/>
              </p:ext>
            </p:extLst>
          </p:nvPr>
        </p:nvGraphicFramePr>
        <p:xfrm>
          <a:off x="2397457" y="1906137"/>
          <a:ext cx="5029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54657" y="1144137"/>
            <a:ext cx="3962400" cy="646331"/>
          </a:xfrm>
          <a:prstGeom prst="rect">
            <a:avLst/>
          </a:prstGeom>
          <a:noFill/>
          <a:ln>
            <a:solidFill>
              <a:schemeClr val="tx1"/>
            </a:solidFill>
          </a:ln>
        </p:spPr>
        <p:txBody>
          <a:bodyPr wrap="square" rtlCol="0">
            <a:spAutoFit/>
          </a:bodyPr>
          <a:lstStyle/>
          <a:p>
            <a:pPr algn="just"/>
            <a:r>
              <a:rPr lang="en-US" sz="1200" dirty="0"/>
              <a:t>Client can submit instruction for Closure of Margin Pledge existing in his / her </a:t>
            </a:r>
            <a:r>
              <a:rPr lang="en-US" sz="1200" dirty="0" err="1"/>
              <a:t>demat</a:t>
            </a:r>
            <a:r>
              <a:rPr lang="en-US" sz="1200" dirty="0"/>
              <a:t> account in physical form or electronically through SPEED-e / </a:t>
            </a:r>
            <a:r>
              <a:rPr lang="en-US" sz="1200" dirty="0" err="1"/>
              <a:t>IDeAS</a:t>
            </a:r>
            <a:r>
              <a:rPr lang="en-US" sz="1200" dirty="0"/>
              <a:t> facility</a:t>
            </a:r>
          </a:p>
        </p:txBody>
      </p:sp>
      <p:sp>
        <p:nvSpPr>
          <p:cNvPr id="45" name="TextBox 44"/>
          <p:cNvSpPr txBox="1"/>
          <p:nvPr/>
        </p:nvSpPr>
        <p:spPr>
          <a:xfrm>
            <a:off x="7198057" y="3503800"/>
            <a:ext cx="2133600" cy="830997"/>
          </a:xfrm>
          <a:prstGeom prst="rect">
            <a:avLst/>
          </a:prstGeom>
          <a:noFill/>
          <a:ln>
            <a:solidFill>
              <a:schemeClr val="tx1"/>
            </a:solidFill>
          </a:ln>
        </p:spPr>
        <p:txBody>
          <a:bodyPr wrap="square" rtlCol="0">
            <a:spAutoFit/>
          </a:bodyPr>
          <a:lstStyle/>
          <a:p>
            <a:pPr algn="ctr"/>
            <a:r>
              <a:rPr lang="en-US" sz="1200" dirty="0"/>
              <a:t>Pledge will be closed when it is confirmed by the concerned stock broker (pledgee TM)</a:t>
            </a:r>
          </a:p>
        </p:txBody>
      </p:sp>
      <p:sp>
        <p:nvSpPr>
          <p:cNvPr id="46" name="TextBox 45"/>
          <p:cNvSpPr txBox="1"/>
          <p:nvPr/>
        </p:nvSpPr>
        <p:spPr>
          <a:xfrm>
            <a:off x="492457" y="3503801"/>
            <a:ext cx="2133600" cy="889154"/>
          </a:xfrm>
          <a:prstGeom prst="rect">
            <a:avLst/>
          </a:prstGeom>
          <a:noFill/>
          <a:ln>
            <a:solidFill>
              <a:schemeClr val="tx1"/>
            </a:solidFill>
          </a:ln>
        </p:spPr>
        <p:txBody>
          <a:bodyPr wrap="square" rtlCol="0">
            <a:spAutoFit/>
          </a:bodyPr>
          <a:lstStyle/>
          <a:p>
            <a:pPr algn="ctr">
              <a:lnSpc>
                <a:spcPct val="110000"/>
              </a:lnSpc>
            </a:pPr>
            <a:r>
              <a:rPr lang="en-US" sz="1200" dirty="0"/>
              <a:t>Alternatively, stock broker can give an instruction for unilateral closure of the pledge</a:t>
            </a:r>
          </a:p>
        </p:txBody>
      </p:sp>
      <p:sp>
        <p:nvSpPr>
          <p:cNvPr id="47" name="TextBox 46"/>
          <p:cNvSpPr txBox="1"/>
          <p:nvPr/>
        </p:nvSpPr>
        <p:spPr>
          <a:xfrm>
            <a:off x="1559257" y="5335137"/>
            <a:ext cx="6858000" cy="646331"/>
          </a:xfrm>
          <a:prstGeom prst="rect">
            <a:avLst/>
          </a:prstGeom>
          <a:noFill/>
          <a:ln>
            <a:solidFill>
              <a:schemeClr val="tx1"/>
            </a:solidFill>
          </a:ln>
        </p:spPr>
        <p:txBody>
          <a:bodyPr wrap="square" rtlCol="0">
            <a:spAutoFit/>
          </a:bodyPr>
          <a:lstStyle/>
          <a:p>
            <a:pPr algn="just"/>
            <a:r>
              <a:rPr lang="en-US" sz="1200" i="1" dirty="0"/>
              <a:t>If the securities have been re-pledged by TM in </a:t>
            </a:r>
            <a:r>
              <a:rPr lang="en-US" sz="1200" i="1" dirty="0" err="1"/>
              <a:t>favour</a:t>
            </a:r>
            <a:r>
              <a:rPr lang="en-US" sz="1200" i="1" dirty="0"/>
              <a:t> of CM (or by CM in </a:t>
            </a:r>
            <a:r>
              <a:rPr lang="en-US" sz="1200" i="1" dirty="0" err="1"/>
              <a:t>favour</a:t>
            </a:r>
            <a:r>
              <a:rPr lang="en-US" sz="1200" i="1" dirty="0"/>
              <a:t> of CC), then margin pledge closure will need to be confirmed by concerned CM (or by CC). Alternatively, CM or CC may give an instruction for unilateral closure of the re-pledge.</a:t>
            </a:r>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77</a:t>
            </a:r>
            <a:endParaRPr lang="en-IN" sz="1000" b="0" strike="noStrike" spc="-1" dirty="0">
              <a:latin typeface="Arial"/>
            </a:endParaRPr>
          </a:p>
        </p:txBody>
      </p:sp>
      <p:pic>
        <p:nvPicPr>
          <p:cNvPr id="12" name="Picture 3"/>
          <p:cNvPicPr/>
          <p:nvPr/>
        </p:nvPicPr>
        <p:blipFill>
          <a:blip r:embed="rId8"/>
          <a:stretch/>
        </p:blipFill>
        <p:spPr>
          <a:xfrm>
            <a:off x="8876400" y="0"/>
            <a:ext cx="1029600" cy="803880"/>
          </a:xfrm>
          <a:prstGeom prst="rect">
            <a:avLst/>
          </a:prstGeom>
          <a:ln>
            <a:noFill/>
          </a:ln>
        </p:spPr>
      </p:pic>
    </p:spTree>
    <p:extLst>
      <p:ext uri="{BB962C8B-B14F-4D97-AF65-F5344CB8AC3E}">
        <p14:creationId xmlns:p14="http://schemas.microsoft.com/office/powerpoint/2010/main" val="97577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588172" y="291857"/>
            <a:ext cx="7162800" cy="464838"/>
          </a:xfrm>
        </p:spPr>
        <p:txBody>
          <a:bodyPr vert="horz" lIns="91436" tIns="45718" rIns="91436" bIns="45718" rtlCol="0" anchor="ctr">
            <a:noAutofit/>
          </a:bodyPr>
          <a:lstStyle/>
          <a:p>
            <a:pPr algn="ctr" eaLnBrk="0" fontAlgn="base" hangingPunct="0">
              <a:spcAft>
                <a:spcPct val="0"/>
              </a:spcAft>
            </a:pPr>
            <a:r>
              <a:rPr lang="en-US" sz="2800" b="1" dirty="0">
                <a:latin typeface="Arial" pitchFamily="34" charset="0"/>
                <a:ea typeface="+mn-ea"/>
                <a:cs typeface="+mn-cs"/>
              </a:rPr>
              <a:t>Invocation of Margin Pledge / Re-pledge</a:t>
            </a:r>
          </a:p>
        </p:txBody>
      </p:sp>
      <p:sp>
        <p:nvSpPr>
          <p:cNvPr id="8" name="Arrow: Pentagon 7">
            <a:extLst>
              <a:ext uri="{FF2B5EF4-FFF2-40B4-BE49-F238E27FC236}">
                <a16:creationId xmlns:a16="http://schemas.microsoft.com/office/drawing/2014/main" id="{EC1067F5-4CF0-4F2D-80FA-F31666598745}"/>
              </a:ext>
            </a:extLst>
          </p:cNvPr>
          <p:cNvSpPr/>
          <p:nvPr/>
        </p:nvSpPr>
        <p:spPr>
          <a:xfrm>
            <a:off x="925085" y="1890014"/>
            <a:ext cx="1689100" cy="704850"/>
          </a:xfrm>
          <a:prstGeom prst="homePlate">
            <a:avLst>
              <a:gd name="adj" fmla="val 32883"/>
            </a:avLst>
          </a:prstGeom>
          <a:solidFill>
            <a:schemeClr val="accent6">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lIns="68580" tIns="34290" rIns="68580" bIns="34290" rtlCol="0" anchor="ctr"/>
          <a:lstStyle/>
          <a:p>
            <a:pPr algn="ctr"/>
            <a:r>
              <a:rPr lang="en-US" sz="1500" b="1" cap="all" dirty="0">
                <a:solidFill>
                  <a:schemeClr val="tx1">
                    <a:lumMod val="85000"/>
                    <a:lumOff val="15000"/>
                  </a:schemeClr>
                </a:solidFill>
              </a:rPr>
              <a:t>Tm Submits instruction</a:t>
            </a:r>
          </a:p>
        </p:txBody>
      </p:sp>
      <p:sp>
        <p:nvSpPr>
          <p:cNvPr id="9" name="Freeform: Shape 8">
            <a:extLst>
              <a:ext uri="{FF2B5EF4-FFF2-40B4-BE49-F238E27FC236}">
                <a16:creationId xmlns:a16="http://schemas.microsoft.com/office/drawing/2014/main" id="{77CD9C85-DCB5-428C-85E7-7D6EA0A020FA}"/>
              </a:ext>
            </a:extLst>
          </p:cNvPr>
          <p:cNvSpPr/>
          <p:nvPr/>
        </p:nvSpPr>
        <p:spPr>
          <a:xfrm>
            <a:off x="925087" y="1438418"/>
            <a:ext cx="226017" cy="3303499"/>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1" name="Arrow: Pentagon 10">
            <a:extLst>
              <a:ext uri="{FF2B5EF4-FFF2-40B4-BE49-F238E27FC236}">
                <a16:creationId xmlns:a16="http://schemas.microsoft.com/office/drawing/2014/main" id="{CF3343B6-4FD3-46FF-B326-7BA3C930216A}"/>
              </a:ext>
            </a:extLst>
          </p:cNvPr>
          <p:cNvSpPr/>
          <p:nvPr/>
        </p:nvSpPr>
        <p:spPr>
          <a:xfrm>
            <a:off x="3047328" y="1890014"/>
            <a:ext cx="1689100" cy="704850"/>
          </a:xfrm>
          <a:prstGeom prst="homePlate">
            <a:avLst>
              <a:gd name="adj" fmla="val 32883"/>
            </a:avLst>
          </a:prstGeom>
          <a:solidFill>
            <a:srgbClr val="FFC000"/>
          </a:solidFill>
          <a:ln>
            <a:noFill/>
          </a:ln>
        </p:spPr>
        <p:style>
          <a:lnRef idx="1">
            <a:schemeClr val="accent3"/>
          </a:lnRef>
          <a:fillRef idx="3">
            <a:schemeClr val="accent3"/>
          </a:fillRef>
          <a:effectRef idx="2">
            <a:schemeClr val="accent3"/>
          </a:effectRef>
          <a:fontRef idx="minor">
            <a:schemeClr val="lt1"/>
          </a:fontRef>
        </p:style>
        <p:txBody>
          <a:bodyPr lIns="68580" tIns="34290" rIns="68580" bIns="34290" rtlCol="0" anchor="ctr"/>
          <a:lstStyle/>
          <a:p>
            <a:pPr algn="ctr"/>
            <a:r>
              <a:rPr lang="en-US" sz="1500" b="1" cap="all" dirty="0">
                <a:solidFill>
                  <a:schemeClr val="tx1">
                    <a:lumMod val="85000"/>
                    <a:lumOff val="15000"/>
                  </a:schemeClr>
                </a:solidFill>
              </a:rPr>
              <a:t>Securities debit</a:t>
            </a:r>
          </a:p>
        </p:txBody>
      </p:sp>
      <p:sp>
        <p:nvSpPr>
          <p:cNvPr id="12" name="Freeform: Shape 11">
            <a:extLst>
              <a:ext uri="{FF2B5EF4-FFF2-40B4-BE49-F238E27FC236}">
                <a16:creationId xmlns:a16="http://schemas.microsoft.com/office/drawing/2014/main" id="{CE1BC761-7772-41CC-9B60-832C7AAA2BE3}"/>
              </a:ext>
            </a:extLst>
          </p:cNvPr>
          <p:cNvSpPr/>
          <p:nvPr/>
        </p:nvSpPr>
        <p:spPr>
          <a:xfrm>
            <a:off x="3047331" y="1438418"/>
            <a:ext cx="226017" cy="3303499"/>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4" name="Arrow: Pentagon 13">
            <a:extLst>
              <a:ext uri="{FF2B5EF4-FFF2-40B4-BE49-F238E27FC236}">
                <a16:creationId xmlns:a16="http://schemas.microsoft.com/office/drawing/2014/main" id="{D590F810-5CB0-4F68-8113-0E3D1A20C3BC}"/>
              </a:ext>
            </a:extLst>
          </p:cNvPr>
          <p:cNvSpPr/>
          <p:nvPr/>
        </p:nvSpPr>
        <p:spPr>
          <a:xfrm>
            <a:off x="5169572" y="1890014"/>
            <a:ext cx="1689100" cy="704850"/>
          </a:xfrm>
          <a:prstGeom prst="homePlate">
            <a:avLst>
              <a:gd name="adj" fmla="val 32883"/>
            </a:avLst>
          </a:prstGeom>
          <a:solidFill>
            <a:schemeClr val="accent1">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lIns="68580" tIns="34290" rIns="68580" bIns="34290" rtlCol="0" anchor="ctr"/>
          <a:lstStyle/>
          <a:p>
            <a:pPr algn="ctr"/>
            <a:r>
              <a:rPr lang="en-US" sz="1500" b="1" cap="all" dirty="0">
                <a:solidFill>
                  <a:schemeClr val="tx1">
                    <a:lumMod val="85000"/>
                    <a:lumOff val="15000"/>
                  </a:schemeClr>
                </a:solidFill>
              </a:rPr>
              <a:t>If re-pledged by tm</a:t>
            </a:r>
          </a:p>
        </p:txBody>
      </p:sp>
      <p:sp>
        <p:nvSpPr>
          <p:cNvPr id="15" name="Freeform: Shape 14">
            <a:extLst>
              <a:ext uri="{FF2B5EF4-FFF2-40B4-BE49-F238E27FC236}">
                <a16:creationId xmlns:a16="http://schemas.microsoft.com/office/drawing/2014/main" id="{77425D4A-728E-4129-91CD-D25359D0B213}"/>
              </a:ext>
            </a:extLst>
          </p:cNvPr>
          <p:cNvSpPr/>
          <p:nvPr/>
        </p:nvSpPr>
        <p:spPr>
          <a:xfrm>
            <a:off x="5169574" y="1438418"/>
            <a:ext cx="226017" cy="3303499"/>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7" name="Arrow: Pentagon 16">
            <a:extLst>
              <a:ext uri="{FF2B5EF4-FFF2-40B4-BE49-F238E27FC236}">
                <a16:creationId xmlns:a16="http://schemas.microsoft.com/office/drawing/2014/main" id="{11B6FB9F-F2C8-4E80-AA79-8DBF9E01481C}"/>
              </a:ext>
            </a:extLst>
          </p:cNvPr>
          <p:cNvSpPr/>
          <p:nvPr/>
        </p:nvSpPr>
        <p:spPr>
          <a:xfrm>
            <a:off x="7291815" y="1890014"/>
            <a:ext cx="1689100" cy="704850"/>
          </a:xfrm>
          <a:prstGeom prst="homePlate">
            <a:avLst>
              <a:gd name="adj" fmla="val 32883"/>
            </a:avLst>
          </a:prstGeom>
          <a:ln/>
        </p:spPr>
        <p:style>
          <a:lnRef idx="1">
            <a:schemeClr val="accent5"/>
          </a:lnRef>
          <a:fillRef idx="3">
            <a:schemeClr val="accent5"/>
          </a:fillRef>
          <a:effectRef idx="2">
            <a:schemeClr val="accent5"/>
          </a:effectRef>
          <a:fontRef idx="minor">
            <a:schemeClr val="lt1"/>
          </a:fontRef>
        </p:style>
        <p:txBody>
          <a:bodyPr lIns="68580" tIns="34290" rIns="68580" bIns="34290" rtlCol="0" anchor="ctr"/>
          <a:lstStyle/>
          <a:p>
            <a:pPr algn="ctr"/>
            <a:r>
              <a:rPr lang="en-US" sz="1500" b="1" cap="all" dirty="0">
                <a:solidFill>
                  <a:schemeClr val="bg1"/>
                </a:solidFill>
              </a:rPr>
              <a:t>validation</a:t>
            </a:r>
          </a:p>
        </p:txBody>
      </p:sp>
      <p:sp>
        <p:nvSpPr>
          <p:cNvPr id="18" name="Freeform: Shape 17">
            <a:extLst>
              <a:ext uri="{FF2B5EF4-FFF2-40B4-BE49-F238E27FC236}">
                <a16:creationId xmlns:a16="http://schemas.microsoft.com/office/drawing/2014/main" id="{D08CE655-DF83-4B80-BF74-209C028D5855}"/>
              </a:ext>
            </a:extLst>
          </p:cNvPr>
          <p:cNvSpPr/>
          <p:nvPr/>
        </p:nvSpPr>
        <p:spPr>
          <a:xfrm>
            <a:off x="7291818" y="1438418"/>
            <a:ext cx="226017" cy="3303499"/>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31" name="TextBox 30">
            <a:extLst>
              <a:ext uri="{FF2B5EF4-FFF2-40B4-BE49-F238E27FC236}">
                <a16:creationId xmlns:a16="http://schemas.microsoft.com/office/drawing/2014/main" id="{479C1BF0-428E-46CE-86D4-6A2A54EB0B18}"/>
              </a:ext>
            </a:extLst>
          </p:cNvPr>
          <p:cNvSpPr txBox="1"/>
          <p:nvPr/>
        </p:nvSpPr>
        <p:spPr>
          <a:xfrm>
            <a:off x="1144179" y="2623949"/>
            <a:ext cx="1463082" cy="3070071"/>
          </a:xfrm>
          <a:prstGeom prst="rect">
            <a:avLst/>
          </a:prstGeom>
          <a:noFill/>
        </p:spPr>
        <p:txBody>
          <a:bodyPr wrap="square" lIns="0" tIns="34290" rIns="0" bIns="34290" rtlCol="0" anchor="t">
            <a:spAutoFit/>
          </a:bodyPr>
          <a:lstStyle/>
          <a:p>
            <a:pPr algn="just">
              <a:spcAft>
                <a:spcPts val="900"/>
              </a:spcAft>
            </a:pPr>
            <a:r>
              <a:rPr lang="en-IN" sz="1200" noProof="1" smtClean="0">
                <a:solidFill>
                  <a:schemeClr val="tx1">
                    <a:lumMod val="95000"/>
                    <a:lumOff val="5000"/>
                  </a:schemeClr>
                </a:solidFill>
              </a:rPr>
              <a:t>If the client defaults in payment, then:</a:t>
            </a:r>
          </a:p>
          <a:p>
            <a:pPr marL="171450" indent="-171450" algn="just">
              <a:spcAft>
                <a:spcPts val="900"/>
              </a:spcAft>
              <a:buFontTx/>
              <a:buChar char="-"/>
            </a:pPr>
            <a:r>
              <a:rPr lang="en-IN" sz="1200" noProof="1" smtClean="0">
                <a:solidFill>
                  <a:schemeClr val="tx1">
                    <a:lumMod val="95000"/>
                    <a:lumOff val="5000"/>
                  </a:schemeClr>
                </a:solidFill>
              </a:rPr>
              <a:t>Stock </a:t>
            </a:r>
            <a:r>
              <a:rPr lang="en-IN" sz="1200" noProof="1">
                <a:solidFill>
                  <a:schemeClr val="tx1">
                    <a:lumMod val="95000"/>
                    <a:lumOff val="5000"/>
                  </a:schemeClr>
                </a:solidFill>
              </a:rPr>
              <a:t>Broker (TM) can submit instruction for Invocation of Pledge existing in its </a:t>
            </a:r>
            <a:r>
              <a:rPr lang="en-IN" sz="1200" noProof="1" smtClean="0">
                <a:solidFill>
                  <a:schemeClr val="tx1">
                    <a:lumMod val="95000"/>
                    <a:lumOff val="5000"/>
                  </a:schemeClr>
                </a:solidFill>
              </a:rPr>
              <a:t>favour.</a:t>
            </a:r>
          </a:p>
          <a:p>
            <a:pPr marL="171450" indent="-171450" algn="just">
              <a:spcAft>
                <a:spcPts val="900"/>
              </a:spcAft>
              <a:buFontTx/>
              <a:buChar char="-"/>
            </a:pPr>
            <a:r>
              <a:rPr lang="en-IN" sz="1200" noProof="1" smtClean="0">
                <a:solidFill>
                  <a:schemeClr val="tx1">
                    <a:lumMod val="95000"/>
                    <a:lumOff val="5000"/>
                  </a:schemeClr>
                </a:solidFill>
              </a:rPr>
              <a:t>This instruction can be sent in </a:t>
            </a:r>
            <a:r>
              <a:rPr lang="en-IN" sz="1200" noProof="1">
                <a:solidFill>
                  <a:schemeClr val="tx1">
                    <a:lumMod val="95000"/>
                    <a:lumOff val="5000"/>
                  </a:schemeClr>
                </a:solidFill>
              </a:rPr>
              <a:t>physical form or electronically through electronic facility of the </a:t>
            </a:r>
            <a:r>
              <a:rPr lang="en-IN" sz="1200" noProof="1" smtClean="0">
                <a:solidFill>
                  <a:schemeClr val="tx1">
                    <a:lumMod val="95000"/>
                    <a:lumOff val="5000"/>
                  </a:schemeClr>
                </a:solidFill>
              </a:rPr>
              <a:t>depository</a:t>
            </a:r>
            <a:r>
              <a:rPr lang="en-IN" sz="1200" noProof="1">
                <a:solidFill>
                  <a:schemeClr val="tx1">
                    <a:lumMod val="95000"/>
                    <a:lumOff val="5000"/>
                  </a:schemeClr>
                </a:solidFill>
              </a:rPr>
              <a:t>.</a:t>
            </a:r>
          </a:p>
        </p:txBody>
      </p:sp>
      <p:sp>
        <p:nvSpPr>
          <p:cNvPr id="32" name="TextBox 31">
            <a:extLst>
              <a:ext uri="{FF2B5EF4-FFF2-40B4-BE49-F238E27FC236}">
                <a16:creationId xmlns:a16="http://schemas.microsoft.com/office/drawing/2014/main" id="{1CF95402-0D7A-4BB9-A4E4-107D58C3D02A}"/>
              </a:ext>
            </a:extLst>
          </p:cNvPr>
          <p:cNvSpPr txBox="1"/>
          <p:nvPr/>
        </p:nvSpPr>
        <p:spPr>
          <a:xfrm>
            <a:off x="3273345" y="2672292"/>
            <a:ext cx="1463082" cy="2285241"/>
          </a:xfrm>
          <a:prstGeom prst="rect">
            <a:avLst/>
          </a:prstGeom>
          <a:noFill/>
        </p:spPr>
        <p:txBody>
          <a:bodyPr wrap="square" lIns="0" tIns="34290" rIns="0" bIns="34290" rtlCol="0" anchor="t">
            <a:spAutoFit/>
          </a:bodyPr>
          <a:lstStyle/>
          <a:p>
            <a:pPr algn="just">
              <a:spcAft>
                <a:spcPts val="900"/>
              </a:spcAft>
            </a:pPr>
            <a:r>
              <a:rPr lang="en-IN" sz="1200" noProof="1">
                <a:solidFill>
                  <a:schemeClr val="tx1">
                    <a:lumMod val="95000"/>
                    <a:lumOff val="5000"/>
                  </a:schemeClr>
                </a:solidFill>
              </a:rPr>
              <a:t>Upon successful execution of Pledge Invocation instruction in Depository system, securities will be debited from the client’s demat account (Pledgor’s account) and credited to TM’s demat account (Pledgee’s account). </a:t>
            </a:r>
          </a:p>
        </p:txBody>
      </p:sp>
      <p:sp>
        <p:nvSpPr>
          <p:cNvPr id="33" name="TextBox 32">
            <a:extLst>
              <a:ext uri="{FF2B5EF4-FFF2-40B4-BE49-F238E27FC236}">
                <a16:creationId xmlns:a16="http://schemas.microsoft.com/office/drawing/2014/main" id="{B9942FFF-4B05-41E6-9928-DC0C95DF01CC}"/>
              </a:ext>
            </a:extLst>
          </p:cNvPr>
          <p:cNvSpPr txBox="1"/>
          <p:nvPr/>
        </p:nvSpPr>
        <p:spPr>
          <a:xfrm>
            <a:off x="5402511" y="2697299"/>
            <a:ext cx="1463082" cy="2469907"/>
          </a:xfrm>
          <a:prstGeom prst="rect">
            <a:avLst/>
          </a:prstGeom>
          <a:noFill/>
        </p:spPr>
        <p:txBody>
          <a:bodyPr wrap="square" lIns="0" tIns="34290" rIns="0" bIns="34290" rtlCol="0" anchor="t">
            <a:spAutoFit/>
          </a:bodyPr>
          <a:lstStyle/>
          <a:p>
            <a:pPr algn="just">
              <a:spcAft>
                <a:spcPts val="900"/>
              </a:spcAft>
            </a:pPr>
            <a:r>
              <a:rPr lang="en-IN" sz="1200" noProof="1">
                <a:solidFill>
                  <a:schemeClr val="tx1">
                    <a:lumMod val="95000"/>
                    <a:lumOff val="5000"/>
                  </a:schemeClr>
                </a:solidFill>
              </a:rPr>
              <a:t>If the securities have been re-pledged by Stock Broker in favour of Clearing Member (and then to Clearing Corporation), then Invocation initiated by TM will be effective when pledge is released by the concerned CM (and by concerned CC).</a:t>
            </a:r>
          </a:p>
        </p:txBody>
      </p:sp>
      <p:sp>
        <p:nvSpPr>
          <p:cNvPr id="34" name="TextBox 33">
            <a:extLst>
              <a:ext uri="{FF2B5EF4-FFF2-40B4-BE49-F238E27FC236}">
                <a16:creationId xmlns:a16="http://schemas.microsoft.com/office/drawing/2014/main" id="{4784787E-F974-4EAE-90FF-580F9EB29DD0}"/>
              </a:ext>
            </a:extLst>
          </p:cNvPr>
          <p:cNvSpPr txBox="1"/>
          <p:nvPr/>
        </p:nvSpPr>
        <p:spPr>
          <a:xfrm>
            <a:off x="7459300" y="2787739"/>
            <a:ext cx="1463082" cy="1177245"/>
          </a:xfrm>
          <a:prstGeom prst="rect">
            <a:avLst/>
          </a:prstGeom>
          <a:noFill/>
        </p:spPr>
        <p:txBody>
          <a:bodyPr wrap="square" lIns="0" tIns="34290" rIns="0" bIns="34290" rtlCol="0" anchor="t">
            <a:spAutoFit/>
          </a:bodyPr>
          <a:lstStyle/>
          <a:p>
            <a:pPr algn="just">
              <a:spcAft>
                <a:spcPts val="900"/>
              </a:spcAft>
            </a:pPr>
            <a:r>
              <a:rPr lang="en-IN" sz="1200" noProof="1">
                <a:solidFill>
                  <a:schemeClr val="tx1">
                    <a:lumMod val="95000"/>
                    <a:lumOff val="5000"/>
                  </a:schemeClr>
                </a:solidFill>
              </a:rPr>
              <a:t>Validation of the margin pledge instruction will be done with the UCC linked in the demat account of the Client.</a:t>
            </a:r>
          </a:p>
        </p:txBody>
      </p:sp>
      <p:pic>
        <p:nvPicPr>
          <p:cNvPr id="66" name="Picture 2" descr="Submit Document Icon - Free Download, PNG and Vec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7714" y="1286172"/>
            <a:ext cx="603842" cy="6038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ng Clipart Uihere Deductible Icon | www.imagenesmi.co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4603" y="1286174"/>
            <a:ext cx="535037" cy="5350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edge Icons - Download Free Vector Icons | Noun Projec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2746" y="1278456"/>
            <a:ext cx="542755" cy="5427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alidate Icons - Download Free Vector Icons | Noun Projec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8848" y="1260253"/>
            <a:ext cx="535037" cy="535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5800" y="5794215"/>
            <a:ext cx="8915400" cy="523220"/>
          </a:xfrm>
          <a:prstGeom prst="rect">
            <a:avLst/>
          </a:prstGeom>
        </p:spPr>
        <p:txBody>
          <a:bodyPr wrap="square">
            <a:spAutoFit/>
          </a:bodyPr>
          <a:lstStyle/>
          <a:p>
            <a:r>
              <a:rPr lang="en-IN" sz="1400" dirty="0"/>
              <a:t>If there is default by TM / CM then the re-pledged securities of clients who do not have any open position with CM / CC, shall not be available to CM / CC for invocation to meet settlement default of the TM / CM.</a:t>
            </a:r>
          </a:p>
        </p:txBody>
      </p:sp>
      <p:cxnSp>
        <p:nvCxnSpPr>
          <p:cNvPr id="67" name="Straight Connector 66"/>
          <p:cNvCxnSpPr/>
          <p:nvPr/>
        </p:nvCxnSpPr>
        <p:spPr>
          <a:xfrm>
            <a:off x="533399" y="5592496"/>
            <a:ext cx="8991600"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2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rgbClr val="FFFFFF"/>
                </a:solidFill>
                <a:latin typeface="Calibri"/>
              </a:rPr>
              <a:t>78</a:t>
            </a:r>
            <a:endParaRPr lang="en-IN" sz="1000" b="0" strike="noStrike" spc="-1" dirty="0">
              <a:latin typeface="Arial"/>
            </a:endParaRPr>
          </a:p>
        </p:txBody>
      </p:sp>
      <p:pic>
        <p:nvPicPr>
          <p:cNvPr id="25" name="Picture 3"/>
          <p:cNvPicPr/>
          <p:nvPr/>
        </p:nvPicPr>
        <p:blipFill>
          <a:blip r:embed="rId7"/>
          <a:stretch/>
        </p:blipFill>
        <p:spPr>
          <a:xfrm>
            <a:off x="8876400" y="0"/>
            <a:ext cx="1029600" cy="803880"/>
          </a:xfrm>
          <a:prstGeom prst="rect">
            <a:avLst/>
          </a:prstGeom>
          <a:ln>
            <a:noFill/>
          </a:ln>
        </p:spPr>
      </p:pic>
    </p:spTree>
    <p:extLst>
      <p:ext uri="{BB962C8B-B14F-4D97-AF65-F5344CB8AC3E}">
        <p14:creationId xmlns:p14="http://schemas.microsoft.com/office/powerpoint/2010/main" val="28598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79</a:t>
            </a:r>
            <a:endParaRPr lang="en-IN" sz="1000" b="0"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65755722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647465" y="208980"/>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How to do Due </a:t>
            </a:r>
            <a:r>
              <a:rPr lang="en-IN" sz="2800" b="1" spc="-1" dirty="0" smtClean="0">
                <a:solidFill>
                  <a:srgbClr val="000000"/>
                </a:solidFill>
                <a:latin typeface="Arial"/>
                <a:ea typeface="Arial"/>
              </a:rPr>
              <a:t>Diligence?</a:t>
            </a:r>
            <a:endParaRPr lang="en-IN" sz="2800" b="1" spc="-1" dirty="0">
              <a:latin typeface="Arial"/>
            </a:endParaRPr>
          </a:p>
        </p:txBody>
      </p:sp>
      <p:sp>
        <p:nvSpPr>
          <p:cNvPr id="6" name="Rectangle 5"/>
          <p:cNvSpPr/>
          <p:nvPr/>
        </p:nvSpPr>
        <p:spPr>
          <a:xfrm>
            <a:off x="548640" y="1012860"/>
            <a:ext cx="8813074" cy="30758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Review</a:t>
            </a:r>
            <a:r>
              <a:rPr lang="en-US" dirty="0" smtClean="0"/>
              <a:t>:</a:t>
            </a:r>
          </a:p>
          <a:p>
            <a:pPr algn="ctr"/>
            <a:endParaRPr lang="en-US" dirty="0"/>
          </a:p>
          <a:p>
            <a:pPr marL="285750" indent="-285750" algn="ctr">
              <a:buFontTx/>
              <a:buChar char="-"/>
            </a:pPr>
            <a:r>
              <a:rPr lang="en-US" dirty="0" smtClean="0"/>
              <a:t>Data </a:t>
            </a:r>
            <a:r>
              <a:rPr lang="en-US" dirty="0"/>
              <a:t>related to current economic environment </a:t>
            </a:r>
            <a:r>
              <a:rPr lang="en-US" dirty="0" smtClean="0"/>
              <a:t>affecting company’s </a:t>
            </a:r>
            <a:r>
              <a:rPr lang="en-US" dirty="0"/>
              <a:t>growth and </a:t>
            </a:r>
            <a:r>
              <a:rPr lang="en-US" dirty="0" smtClean="0"/>
              <a:t>stock price.</a:t>
            </a:r>
          </a:p>
          <a:p>
            <a:pPr marL="285750" indent="-285750" algn="ctr">
              <a:buFontTx/>
              <a:buChar char="-"/>
            </a:pPr>
            <a:endParaRPr lang="en-US" sz="1100" dirty="0" smtClean="0"/>
          </a:p>
          <a:p>
            <a:pPr marL="285750" indent="-285750" algn="ctr">
              <a:buFontTx/>
              <a:buChar char="-"/>
            </a:pPr>
            <a:r>
              <a:rPr lang="en-US" dirty="0" smtClean="0"/>
              <a:t>Company’s </a:t>
            </a:r>
            <a:r>
              <a:rPr lang="en-US" dirty="0"/>
              <a:t>financial health </a:t>
            </a:r>
            <a:r>
              <a:rPr lang="en-US" dirty="0" smtClean="0"/>
              <a:t>: examining cash </a:t>
            </a:r>
            <a:r>
              <a:rPr lang="en-US" dirty="0"/>
              <a:t>flow statement, income statement and balance sheet for at least past 2 </a:t>
            </a:r>
            <a:r>
              <a:rPr lang="en-US" dirty="0" smtClean="0"/>
              <a:t>years.</a:t>
            </a:r>
          </a:p>
          <a:p>
            <a:pPr marL="285750" indent="-285750" algn="ctr">
              <a:buFontTx/>
              <a:buChar char="-"/>
            </a:pPr>
            <a:endParaRPr lang="en-US" sz="1100" dirty="0" smtClean="0"/>
          </a:p>
          <a:p>
            <a:pPr marL="285750" indent="-285750" algn="ctr">
              <a:buFontTx/>
              <a:buChar char="-"/>
            </a:pPr>
            <a:r>
              <a:rPr lang="en-US" dirty="0" smtClean="0"/>
              <a:t>Latest </a:t>
            </a:r>
            <a:r>
              <a:rPr lang="en-US" dirty="0"/>
              <a:t>price and </a:t>
            </a:r>
            <a:r>
              <a:rPr lang="en-US" dirty="0" smtClean="0"/>
              <a:t>volume, </a:t>
            </a:r>
            <a:r>
              <a:rPr lang="en-US" dirty="0"/>
              <a:t>historical </a:t>
            </a:r>
            <a:r>
              <a:rPr lang="en-US" dirty="0" smtClean="0"/>
              <a:t>data, </a:t>
            </a:r>
            <a:r>
              <a:rPr lang="en-US" dirty="0"/>
              <a:t>corporate </a:t>
            </a:r>
            <a:r>
              <a:rPr lang="en-US" dirty="0" smtClean="0"/>
              <a:t>announcement, etc.</a:t>
            </a:r>
          </a:p>
          <a:p>
            <a:pPr marL="285750" indent="-285750" algn="ctr">
              <a:buFontTx/>
              <a:buChar char="-"/>
            </a:pPr>
            <a:endParaRPr lang="en-US" sz="1100" dirty="0" smtClean="0"/>
          </a:p>
          <a:p>
            <a:pPr marL="285750" indent="-285750" algn="ctr">
              <a:buFontTx/>
              <a:buChar char="-"/>
            </a:pPr>
            <a:r>
              <a:rPr lang="en-US" dirty="0" smtClean="0"/>
              <a:t>P/E </a:t>
            </a:r>
            <a:r>
              <a:rPr lang="en-US" dirty="0"/>
              <a:t>ratio and intrinsic value of the share</a:t>
            </a:r>
          </a:p>
          <a:p>
            <a:pPr algn="ctr"/>
            <a:endParaRPr lang="en-IN" dirty="0"/>
          </a:p>
        </p:txBody>
      </p:sp>
      <p:sp>
        <p:nvSpPr>
          <p:cNvPr id="7" name="Rectangle 6"/>
          <p:cNvSpPr/>
          <p:nvPr/>
        </p:nvSpPr>
        <p:spPr>
          <a:xfrm>
            <a:off x="548640" y="4259099"/>
            <a:ext cx="4284618" cy="18418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Understand</a:t>
            </a:r>
            <a:r>
              <a:rPr lang="en-US" dirty="0" smtClean="0">
                <a:solidFill>
                  <a:schemeClr val="tx1"/>
                </a:solidFill>
              </a:rPr>
              <a:t>:</a:t>
            </a:r>
          </a:p>
          <a:p>
            <a:pPr algn="ctr"/>
            <a:endParaRPr lang="en-US" sz="1100" dirty="0">
              <a:solidFill>
                <a:schemeClr val="tx1"/>
              </a:solidFill>
            </a:endParaRPr>
          </a:p>
          <a:p>
            <a:pPr algn="ctr"/>
            <a:r>
              <a:rPr lang="en-US" dirty="0">
                <a:solidFill>
                  <a:schemeClr val="tx1"/>
                </a:solidFill>
              </a:rPr>
              <a:t>- </a:t>
            </a:r>
            <a:r>
              <a:rPr lang="en-US" dirty="0" smtClean="0">
                <a:solidFill>
                  <a:schemeClr val="tx1"/>
                </a:solidFill>
              </a:rPr>
              <a:t>Business </a:t>
            </a:r>
            <a:r>
              <a:rPr lang="en-US" dirty="0">
                <a:solidFill>
                  <a:schemeClr val="tx1"/>
                </a:solidFill>
              </a:rPr>
              <a:t>model of the company with respect to future growth</a:t>
            </a:r>
            <a:endParaRPr lang="en-IN" dirty="0">
              <a:solidFill>
                <a:schemeClr val="tx1"/>
              </a:solidFill>
            </a:endParaRPr>
          </a:p>
        </p:txBody>
      </p:sp>
      <p:sp>
        <p:nvSpPr>
          <p:cNvPr id="8" name="Rectangle 7"/>
          <p:cNvSpPr/>
          <p:nvPr/>
        </p:nvSpPr>
        <p:spPr>
          <a:xfrm>
            <a:off x="5107577" y="4259099"/>
            <a:ext cx="4254137" cy="18418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2800" b="1" u="sng" dirty="0" smtClean="0">
                <a:solidFill>
                  <a:schemeClr val="tx1"/>
                </a:solidFill>
              </a:rPr>
              <a:t>Compare</a:t>
            </a:r>
            <a:r>
              <a:rPr lang="en-US" dirty="0" smtClean="0">
                <a:solidFill>
                  <a:schemeClr val="tx1"/>
                </a:solidFill>
              </a:rPr>
              <a:t>:</a:t>
            </a:r>
          </a:p>
          <a:p>
            <a:pPr algn="ctr"/>
            <a:endParaRPr lang="en-US" sz="1100" dirty="0">
              <a:solidFill>
                <a:schemeClr val="tx1"/>
              </a:solidFill>
            </a:endParaRPr>
          </a:p>
          <a:p>
            <a:pPr algn="ctr"/>
            <a:r>
              <a:rPr lang="en-US" dirty="0" smtClean="0">
                <a:solidFill>
                  <a:schemeClr val="tx1"/>
                </a:solidFill>
              </a:rPr>
              <a:t>- Target Company and its competitors to understand the worth of the Target Company.</a:t>
            </a:r>
            <a:endParaRPr lang="en-IN" dirty="0">
              <a:solidFill>
                <a:schemeClr val="tx1"/>
              </a:solidFill>
            </a:endParaRPr>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8</a:t>
            </a:r>
            <a:endParaRPr lang="en-IN" sz="1000" b="0" strike="noStrike" spc="-1" dirty="0">
              <a:latin typeface="Arial"/>
            </a:endParaRPr>
          </a:p>
        </p:txBody>
      </p:sp>
      <p:pic>
        <p:nvPicPr>
          <p:cNvPr id="11"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200037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647465" y="133841"/>
            <a:ext cx="8228935" cy="6220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pc="-1" dirty="0">
                <a:solidFill>
                  <a:srgbClr val="000000"/>
                </a:solidFill>
                <a:latin typeface="Arial"/>
                <a:ea typeface="Arial"/>
              </a:rPr>
              <a:t>Important factors and metrics for Due Diligence</a:t>
            </a:r>
            <a:endParaRPr lang="en-IN" sz="2800" b="1" spc="-1" dirty="0">
              <a:latin typeface="Arial"/>
            </a:endParaRPr>
          </a:p>
        </p:txBody>
      </p:sp>
      <p:sp>
        <p:nvSpPr>
          <p:cNvPr id="3" name="Rectangle 3"/>
          <p:cNvSpPr txBox="1">
            <a:spLocks/>
          </p:cNvSpPr>
          <p:nvPr/>
        </p:nvSpPr>
        <p:spPr>
          <a:xfrm>
            <a:off x="409303" y="966651"/>
            <a:ext cx="8801100" cy="521207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lnSpc>
                <a:spcPct val="90000"/>
              </a:lnSpc>
              <a:buClrTx/>
              <a:buFont typeface="Wingdings" panose="05000000000000000000" pitchFamily="2" charset="2"/>
              <a:buChar char="Ø"/>
            </a:pPr>
            <a:r>
              <a:rPr lang="en-US" sz="1800" dirty="0">
                <a:latin typeface="Arial" panose="020B0604020202020204" pitchFamily="34" charset="0"/>
                <a:cs typeface="Arial" panose="020B0604020202020204" pitchFamily="34" charset="0"/>
              </a:rPr>
              <a:t>Reputation of </a:t>
            </a:r>
            <a:r>
              <a:rPr lang="en-US" sz="1800" b="1" u="sng" dirty="0">
                <a:latin typeface="Arial" panose="020B0604020202020204" pitchFamily="34" charset="0"/>
                <a:cs typeface="Arial" panose="020B0604020202020204" pitchFamily="34" charset="0"/>
              </a:rPr>
              <a:t>Promoters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&amp; </a:t>
            </a:r>
            <a:r>
              <a:rPr lang="en-US" sz="1800" b="1" u="sng" dirty="0" smtClean="0">
                <a:latin typeface="Arial" panose="020B0604020202020204" pitchFamily="34" charset="0"/>
                <a:cs typeface="Arial" panose="020B0604020202020204" pitchFamily="34" charset="0"/>
              </a:rPr>
              <a:t>Shareholding </a:t>
            </a:r>
            <a:r>
              <a:rPr lang="en-US" sz="1800" b="1" u="sng" dirty="0">
                <a:latin typeface="Arial" panose="020B0604020202020204" pitchFamily="34" charset="0"/>
                <a:cs typeface="Arial" panose="020B0604020202020204" pitchFamily="34" charset="0"/>
              </a:rPr>
              <a:t>/ pledged shares </a:t>
            </a:r>
            <a:r>
              <a:rPr lang="en-US" sz="1800" dirty="0">
                <a:latin typeface="Arial" panose="020B0604020202020204" pitchFamily="34" charset="0"/>
                <a:cs typeface="Arial" panose="020B0604020202020204" pitchFamily="34" charset="0"/>
              </a:rPr>
              <a:t>of the </a:t>
            </a:r>
            <a:r>
              <a:rPr lang="en-US" sz="1800" dirty="0" smtClean="0">
                <a:latin typeface="Arial" panose="020B0604020202020204" pitchFamily="34" charset="0"/>
                <a:cs typeface="Arial" panose="020B0604020202020204" pitchFamily="34" charset="0"/>
              </a:rPr>
              <a:t>Company.</a:t>
            </a:r>
            <a:endParaRPr lang="en-US" sz="18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endParaRPr lang="en-US" sz="1100" dirty="0" smtClean="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Scope/Growth/Competition/Profitability/Structure </a:t>
            </a:r>
            <a:r>
              <a:rPr lang="en-US" sz="1800" dirty="0">
                <a:latin typeface="Arial" panose="020B0604020202020204" pitchFamily="34" charset="0"/>
                <a:cs typeface="Arial" panose="020B0604020202020204" pitchFamily="34" charset="0"/>
              </a:rPr>
              <a:t>of </a:t>
            </a:r>
            <a:r>
              <a:rPr lang="en-US" sz="1800" dirty="0" smtClean="0">
                <a:latin typeface="Arial" panose="020B0604020202020204" pitchFamily="34" charset="0"/>
                <a:cs typeface="Arial" panose="020B0604020202020204" pitchFamily="34" charset="0"/>
              </a:rPr>
              <a:t>Industry of the Company.</a:t>
            </a:r>
          </a:p>
          <a:p>
            <a:pPr algn="just">
              <a:lnSpc>
                <a:spcPct val="90000"/>
              </a:lnSpc>
              <a:buClrTx/>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dirty="0">
                <a:latin typeface="Arial" panose="020B0604020202020204" pitchFamily="34" charset="0"/>
                <a:cs typeface="Arial" panose="020B0604020202020204" pitchFamily="34" charset="0"/>
              </a:rPr>
              <a:t>Financials of the Company </a:t>
            </a:r>
            <a:r>
              <a:rPr lang="en-US" sz="1800" dirty="0" smtClean="0">
                <a:latin typeface="Arial" panose="020B0604020202020204" pitchFamily="34" charset="0"/>
                <a:cs typeface="Arial" panose="020B0604020202020204" pitchFamily="34" charset="0"/>
              </a:rPr>
              <a:t>viz. </a:t>
            </a:r>
            <a:r>
              <a:rPr lang="en-US" sz="1800" b="1" u="sng" dirty="0" smtClean="0">
                <a:latin typeface="Arial" panose="020B0604020202020204" pitchFamily="34" charset="0"/>
                <a:cs typeface="Arial" panose="020B0604020202020204" pitchFamily="34" charset="0"/>
              </a:rPr>
              <a:t>Earnings per Share </a:t>
            </a:r>
            <a:r>
              <a:rPr lang="en-US" sz="1800" b="1" u="sng" dirty="0">
                <a:latin typeface="Arial" panose="020B0604020202020204" pitchFamily="34" charset="0"/>
                <a:cs typeface="Arial" panose="020B0604020202020204" pitchFamily="34" charset="0"/>
              </a:rPr>
              <a:t>(EPS), Price to Earnings Ratio (P/E), Book </a:t>
            </a:r>
            <a:r>
              <a:rPr lang="en-US" sz="1800" b="1" u="sng" dirty="0" smtClean="0">
                <a:latin typeface="Arial" panose="020B0604020202020204" pitchFamily="34" charset="0"/>
                <a:cs typeface="Arial" panose="020B0604020202020204" pitchFamily="34" charset="0"/>
              </a:rPr>
              <a:t>Value, </a:t>
            </a:r>
            <a:r>
              <a:rPr lang="en-US" sz="1800" dirty="0">
                <a:latin typeface="Arial" panose="020B0604020202020204" pitchFamily="34" charset="0"/>
                <a:cs typeface="Arial" panose="020B0604020202020204" pitchFamily="34" charset="0"/>
              </a:rPr>
              <a:t>etc</a:t>
            </a:r>
            <a:r>
              <a:rPr lang="en-US" sz="1800" dirty="0" smtClean="0">
                <a:latin typeface="Arial" panose="020B0604020202020204" pitchFamily="34" charset="0"/>
                <a:cs typeface="Arial" panose="020B0604020202020204" pitchFamily="34" charset="0"/>
              </a:rPr>
              <a:t>.</a:t>
            </a:r>
          </a:p>
          <a:p>
            <a:pPr algn="just">
              <a:lnSpc>
                <a:spcPct val="90000"/>
              </a:lnSpc>
              <a:buClrTx/>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b="1" u="sng" dirty="0" smtClean="0">
                <a:latin typeface="Arial" panose="020B0604020202020204" pitchFamily="34" charset="0"/>
                <a:cs typeface="Arial" panose="020B0604020202020204" pitchFamily="34" charset="0"/>
              </a:rPr>
              <a:t>Cash </a:t>
            </a:r>
            <a:r>
              <a:rPr lang="en-US" sz="1800" b="1" u="sng" dirty="0">
                <a:latin typeface="Arial" panose="020B0604020202020204" pitchFamily="34" charset="0"/>
                <a:cs typeface="Arial" panose="020B0604020202020204" pitchFamily="34" charset="0"/>
              </a:rPr>
              <a:t>Flows</a:t>
            </a:r>
            <a:r>
              <a:rPr lang="en-US" sz="1800" dirty="0">
                <a:latin typeface="Arial" panose="020B0604020202020204" pitchFamily="34" charset="0"/>
                <a:cs typeface="Arial" panose="020B0604020202020204" pitchFamily="34" charset="0"/>
              </a:rPr>
              <a:t> from </a:t>
            </a:r>
            <a:r>
              <a:rPr lang="en-US" sz="1800" dirty="0" smtClean="0">
                <a:latin typeface="Arial" panose="020B0604020202020204" pitchFamily="34" charset="0"/>
                <a:cs typeface="Arial" panose="020B0604020202020204" pitchFamily="34" charset="0"/>
              </a:rPr>
              <a:t>operations.</a:t>
            </a:r>
            <a:endParaRPr lang="en-US" sz="18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endParaRPr lang="en-US" sz="1100" dirty="0" smtClean="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Past </a:t>
            </a:r>
            <a:r>
              <a:rPr lang="en-US" sz="1800" dirty="0">
                <a:latin typeface="Arial" panose="020B0604020202020204" pitchFamily="34" charset="0"/>
                <a:cs typeface="Arial" panose="020B0604020202020204" pitchFamily="34" charset="0"/>
              </a:rPr>
              <a:t>Growth track record of </a:t>
            </a:r>
            <a:r>
              <a:rPr lang="en-US" sz="1800" b="1" u="sng" dirty="0">
                <a:latin typeface="Arial" panose="020B0604020202020204" pitchFamily="34" charset="0"/>
                <a:cs typeface="Arial" panose="020B0604020202020204" pitchFamily="34" charset="0"/>
              </a:rPr>
              <a:t>sales turnover</a:t>
            </a:r>
            <a:r>
              <a:rPr lang="en-US" sz="1800" dirty="0">
                <a:latin typeface="Arial" panose="020B0604020202020204" pitchFamily="34" charset="0"/>
                <a:cs typeface="Arial" panose="020B0604020202020204" pitchFamily="34" charset="0"/>
              </a:rPr>
              <a:t> &amp; </a:t>
            </a:r>
            <a:r>
              <a:rPr lang="en-US" sz="1800" b="1" u="sng" dirty="0" smtClean="0">
                <a:latin typeface="Arial" panose="020B0604020202020204" pitchFamily="34" charset="0"/>
                <a:cs typeface="Arial" panose="020B0604020202020204" pitchFamily="34" charset="0"/>
              </a:rPr>
              <a:t>profitability.</a:t>
            </a:r>
          </a:p>
          <a:p>
            <a:pPr algn="just">
              <a:lnSpc>
                <a:spcPct val="90000"/>
              </a:lnSpc>
              <a:buClrTx/>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dirty="0">
                <a:latin typeface="Arial" panose="020B0604020202020204" pitchFamily="34" charset="0"/>
                <a:cs typeface="Arial" panose="020B0604020202020204" pitchFamily="34" charset="0"/>
              </a:rPr>
              <a:t>Dividends paid by company in last 5 </a:t>
            </a:r>
            <a:r>
              <a:rPr lang="en-US" sz="1800" dirty="0" smtClean="0">
                <a:latin typeface="Arial" panose="020B0604020202020204" pitchFamily="34" charset="0"/>
                <a:cs typeface="Arial" panose="020B0604020202020204" pitchFamily="34" charset="0"/>
              </a:rPr>
              <a:t>years.</a:t>
            </a:r>
          </a:p>
          <a:p>
            <a:pPr algn="just">
              <a:lnSpc>
                <a:spcPct val="90000"/>
              </a:lnSpc>
              <a:buClrTx/>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dirty="0">
                <a:latin typeface="Arial" panose="020B0604020202020204" pitchFamily="34" charset="0"/>
                <a:cs typeface="Arial" panose="020B0604020202020204" pitchFamily="34" charset="0"/>
              </a:rPr>
              <a:t>Debt of the </a:t>
            </a:r>
            <a:r>
              <a:rPr lang="en-US" sz="1800" dirty="0" smtClean="0">
                <a:latin typeface="Arial" panose="020B0604020202020204" pitchFamily="34" charset="0"/>
                <a:cs typeface="Arial" panose="020B0604020202020204" pitchFamily="34" charset="0"/>
              </a:rPr>
              <a:t>Company.</a:t>
            </a:r>
          </a:p>
          <a:p>
            <a:pPr algn="just">
              <a:lnSpc>
                <a:spcPct val="90000"/>
              </a:lnSpc>
              <a:buClrTx/>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gn="just">
              <a:lnSpc>
                <a:spcPct val="90000"/>
              </a:lnSpc>
              <a:buClrTx/>
              <a:buFont typeface="Wingdings" panose="05000000000000000000" pitchFamily="2" charset="2"/>
              <a:buChar char="Ø"/>
            </a:pPr>
            <a:r>
              <a:rPr lang="en-US" sz="1800" dirty="0">
                <a:latin typeface="Arial" panose="020B0604020202020204" pitchFamily="34" charset="0"/>
                <a:cs typeface="Arial" panose="020B0604020202020204" pitchFamily="34" charset="0"/>
              </a:rPr>
              <a:t>Corporate Governance Track </a:t>
            </a:r>
            <a:r>
              <a:rPr lang="en-US" sz="1800" dirty="0" smtClean="0">
                <a:latin typeface="Arial" panose="020B0604020202020204" pitchFamily="34" charset="0"/>
                <a:cs typeface="Arial" panose="020B0604020202020204" pitchFamily="34" charset="0"/>
              </a:rPr>
              <a:t>record.</a:t>
            </a:r>
            <a:endParaRPr lang="en-US" sz="1800" dirty="0">
              <a:latin typeface="Arial" panose="020B0604020202020204" pitchFamily="34" charset="0"/>
              <a:cs typeface="Arial" panose="020B0604020202020204"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9</a:t>
            </a:r>
            <a:endParaRPr lang="en-IN" sz="1000" b="0" strike="noStrike" spc="-1" dirty="0">
              <a:solidFill>
                <a:schemeClr val="bg1"/>
              </a:solidFill>
              <a:latin typeface="Arial"/>
            </a:endParaRPr>
          </a:p>
        </p:txBody>
      </p:sp>
      <p:pic>
        <p:nvPicPr>
          <p:cNvPr id="8" name="Picture 3"/>
          <p:cNvPicPr/>
          <p:nvPr/>
        </p:nvPicPr>
        <p:blipFill>
          <a:blip r:embed="rId2"/>
          <a:stretch/>
        </p:blipFill>
        <p:spPr>
          <a:xfrm>
            <a:off x="8876400" y="0"/>
            <a:ext cx="1029600" cy="803880"/>
          </a:xfrm>
          <a:prstGeom prst="rect">
            <a:avLst/>
          </a:prstGeom>
          <a:ln>
            <a:noFill/>
          </a:ln>
        </p:spPr>
      </p:pic>
    </p:spTree>
    <p:extLst>
      <p:ext uri="{BB962C8B-B14F-4D97-AF65-F5344CB8AC3E}">
        <p14:creationId xmlns:p14="http://schemas.microsoft.com/office/powerpoint/2010/main" val="92057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9285</TotalTime>
  <Words>5190</Words>
  <Application>Microsoft Office PowerPoint</Application>
  <PresentationFormat>A4 Paper (210x297 mm)</PresentationFormat>
  <Paragraphs>925</Paragraphs>
  <Slides>79</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90" baseType="lpstr">
      <vt:lpstr>Arial</vt:lpstr>
      <vt:lpstr>Book Antiqua</vt:lpstr>
      <vt:lpstr>Calibri</vt:lpstr>
      <vt:lpstr>Courier New</vt:lpstr>
      <vt:lpstr>DejaVu Sans</vt:lpstr>
      <vt:lpstr>Footlight MT Light</vt:lpstr>
      <vt:lpstr>Symbol</vt:lpstr>
      <vt:lpstr>Wingdings</vt:lpstr>
      <vt:lpstr>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Time Password (OTP) for off-market transfer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Trade: Sample Contract Note (1/2)</vt:lpstr>
      <vt:lpstr>Post Trade: Sample Contract Note (2/2)</vt:lpstr>
      <vt:lpstr>Post Trade: How to make  payment to Stock Broker (Buy Trade)?</vt:lpstr>
      <vt:lpstr>Post Trade: How to make  payment to Stock Broker (Sell Trade)?</vt:lpstr>
      <vt:lpstr>Post Trade:  Default of pay-in obligation  and short delivery of shares</vt:lpstr>
      <vt:lpstr>Post Trade: Settlement Process &amp; Running A/C</vt:lpstr>
      <vt:lpstr>Post Trade: Checking Credit of Shares  (Delivery Trades)</vt:lpstr>
      <vt:lpstr>Post Trade: Checking Credit of Shares  (Delivery Trades)</vt:lpstr>
      <vt:lpstr>IDeAS : Registration Process (1/2)</vt:lpstr>
      <vt:lpstr>IDeAS : Registration Process (2/2)</vt:lpstr>
      <vt:lpstr>SPEED-e: Registration Process (1/4)</vt:lpstr>
      <vt:lpstr>SPEED-e: Registration Process (2/4)</vt:lpstr>
      <vt:lpstr>SPEED-e: Registration Process (3/4)</vt:lpstr>
      <vt:lpstr>SPEED-e: Registration Process (4/4) </vt:lpstr>
      <vt:lpstr>SPEED-e:  Downloading Statement of Transactions</vt:lpstr>
      <vt:lpstr>SPEED-e:  Sample Statement of Transactions</vt:lpstr>
      <vt:lpstr>SPEED-e:  Sample Statement of Transactions</vt:lpstr>
      <vt:lpstr>Easi : Registration Process (1/2)</vt:lpstr>
      <vt:lpstr>PowerPoint Presentation</vt:lpstr>
      <vt:lpstr>Post Trade: Sample DIS - CDSL</vt:lpstr>
      <vt:lpstr>Post Trade: Sample DIS - NSDL</vt:lpstr>
      <vt:lpstr>Post Trade: Information to be filled in DIS</vt:lpstr>
      <vt:lpstr>Post Trade: Information to be filled in DIS</vt:lpstr>
      <vt:lpstr>Post Trade: Do's and Don'ts of keeping  funds in Trading Account</vt:lpstr>
      <vt:lpstr>Post Trade: Do's and Don'ts of keeping  funds in Trading Account</vt:lpstr>
      <vt:lpstr>PowerPoint Presentation</vt:lpstr>
      <vt:lpstr>PowerPoint Presentation</vt:lpstr>
      <vt:lpstr>PowerPoint Presentation</vt:lpstr>
      <vt:lpstr>PowerPoint Presentation</vt:lpstr>
      <vt:lpstr>PowerPoint Presentation</vt:lpstr>
      <vt:lpstr>PowerPoint Presentation</vt:lpstr>
      <vt:lpstr>What is a Pledge? : Simplified</vt:lpstr>
      <vt:lpstr>What is a Pledge? : Simplified</vt:lpstr>
      <vt:lpstr>Margin Pledge : Previous Process</vt:lpstr>
      <vt:lpstr>Margin Pledge : The new way</vt:lpstr>
      <vt:lpstr>PowerPoint Presentation</vt:lpstr>
      <vt:lpstr>PowerPoint Presentation</vt:lpstr>
      <vt:lpstr>What is a “Re-Pledge”?</vt:lpstr>
      <vt:lpstr>Sample Margin Pledge Form</vt:lpstr>
      <vt:lpstr>PowerPoint Presentation</vt:lpstr>
      <vt:lpstr>PowerPoint Presentation</vt:lpstr>
      <vt:lpstr>Invocation of Margin Pledge / Re-pledge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MAHESH PARU KHANDARE</cp:lastModifiedBy>
  <cp:revision>274</cp:revision>
  <cp:lastPrinted>2022-11-30T06:49:54Z</cp:lastPrinted>
  <dcterms:modified xsi:type="dcterms:W3CDTF">2022-11-30T08:43:55Z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A4 Paper (210x297 mm)</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y fmtid="{D5CDD505-2E9C-101B-9397-08002B2CF9AE}" pid="12" name="Classification">
    <vt:lpwstr>SEBI-INTERNAL</vt:lpwstr>
  </property>
  <property fmtid="{D5CDD505-2E9C-101B-9397-08002B2CF9AE}" pid="13" name="Rules">
    <vt:lpwstr/>
  </property>
  <property fmtid="{D5CDD505-2E9C-101B-9397-08002B2CF9AE}" pid="14" name="KID">
    <vt:lpwstr>E4B97AF59085637269649180931804</vt:lpwstr>
  </property>
</Properties>
</file>